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3"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1" autoAdjust="0"/>
    <p:restoredTop sz="94660"/>
  </p:normalViewPr>
  <p:slideViewPr>
    <p:cSldViewPr snapToGrid="0">
      <p:cViewPr varScale="1">
        <p:scale>
          <a:sx n="80" d="100"/>
          <a:sy n="80" d="100"/>
        </p:scale>
        <p:origin x="96" y="5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0BF84174-1925-43D3-B698-246383F8FB9F}" type="datetimeFigureOut">
              <a:rPr lang="en-US" smtClean="0"/>
              <a:t>11/13/2021</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32D15EAA-643C-46B1-97D2-C7802E2C8526}" type="slidenum">
              <a:rPr lang="en-US" smtClean="0"/>
              <a:t>‹#›</a:t>
            </a:fld>
            <a:endParaRPr lang="en-US"/>
          </a:p>
        </p:txBody>
      </p:sp>
    </p:spTree>
    <p:extLst>
      <p:ext uri="{BB962C8B-B14F-4D97-AF65-F5344CB8AC3E}">
        <p14:creationId xmlns:p14="http://schemas.microsoft.com/office/powerpoint/2010/main" val="79475607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D13F18A-D8B7-4983-B962-3C023E17D7B5}" type="datetime1">
              <a:rPr lang="en-US" smtClean="0"/>
              <a:t>11/13/2021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1401096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3B7E986C-6643-4D71-A845-0F66946BA349}" type="datetime1">
              <a:rPr lang="en-US" smtClean="0"/>
              <a:t>11/13/2021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2219397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4C566B55-4F34-47E4-B38E-FBC6EDDD0437}" type="datetime1">
              <a:rPr lang="en-US" smtClean="0"/>
              <a:t>11/13/2021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0AC047-56A5-4C52-A4D9-040CDD9B8993}"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03427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CF06D379-42AA-4EA7-AB49-D47D17036963}" type="datetime1">
              <a:rPr lang="en-US" smtClean="0"/>
              <a:t>11/13/2021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33180163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4A15B70E-EEB6-47B5-87CA-A6CC6B6944C3}" type="datetime1">
              <a:rPr lang="en-US" smtClean="0"/>
              <a:t>11/13/2021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0AC047-56A5-4C52-A4D9-040CDD9B8993}"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71618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EE6D4F71-13A4-4E31-99E0-B3C82318786F}" type="datetime1">
              <a:rPr lang="en-US" smtClean="0"/>
              <a:t>11/13/2021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1391794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B513174-FDF5-494C-9AD6-74F78C10EB0A}" type="datetime1">
              <a:rPr lang="en-US" smtClean="0"/>
              <a:t>11/13/2021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169042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93980C7-B589-4CF3-9493-928FF0D86031}" type="datetime1">
              <a:rPr lang="en-US" smtClean="0"/>
              <a:t>11/13/2021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326131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9E697E-FFCE-45C6-B563-59080018F161}" type="datetime1">
              <a:rPr lang="en-US" smtClean="0"/>
              <a:t>11/13/2021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1023278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A5362C20-0A2D-465E-A51E-D10E2215E8FE}" type="datetime1">
              <a:rPr lang="en-US" smtClean="0"/>
              <a:t>11/13/2021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2561296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8A476A7-B9D6-446B-A92B-8EDAA5940BD2}" type="datetime1">
              <a:rPr lang="en-US" smtClean="0"/>
              <a:t>11/13/2021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3955552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4FFF057-2940-4DC0-B65D-D134EEF88BBF}" type="datetime1">
              <a:rPr lang="en-US" smtClean="0"/>
              <a:t>11/13/2021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3505546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CA05E55-CE83-489F-B597-CEAF6895CFAB}" type="datetime1">
              <a:rPr lang="en-US" smtClean="0"/>
              <a:t>11/13/2021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2435358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27EE68-B910-4815-B8B6-132B88AA30BF}" type="datetime1">
              <a:rPr lang="en-US" smtClean="0"/>
              <a:t>11/13/2021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1468383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CE0AA029-10CC-4D04-A552-4F9430A3EBCE}" type="datetime1">
              <a:rPr lang="en-US" smtClean="0"/>
              <a:t>11/13/2021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3299510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B0719DF5-1720-4C04-B862-3CA169D81BB9}" type="datetime1">
              <a:rPr lang="en-US" smtClean="0"/>
              <a:t>11/13/2021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0AC047-56A5-4C52-A4D9-040CDD9B8993}" type="slidenum">
              <a:rPr lang="en-US" smtClean="0"/>
              <a:t>‹#›</a:t>
            </a:fld>
            <a:endParaRPr lang="en-US"/>
          </a:p>
        </p:txBody>
      </p:sp>
    </p:spTree>
    <p:extLst>
      <p:ext uri="{BB962C8B-B14F-4D97-AF65-F5344CB8AC3E}">
        <p14:creationId xmlns:p14="http://schemas.microsoft.com/office/powerpoint/2010/main" val="803003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9032691-3D83-4CF9-BC03-694B540276D6}" type="datetime1">
              <a:rPr lang="en-US" smtClean="0"/>
              <a:t>11/13/2021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80AC047-56A5-4C52-A4D9-040CDD9B8993}" type="slidenum">
              <a:rPr lang="en-US" smtClean="0"/>
              <a:t>‹#›</a:t>
            </a:fld>
            <a:endParaRPr lang="en-US"/>
          </a:p>
        </p:txBody>
      </p:sp>
    </p:spTree>
    <p:extLst>
      <p:ext uri="{BB962C8B-B14F-4D97-AF65-F5344CB8AC3E}">
        <p14:creationId xmlns:p14="http://schemas.microsoft.com/office/powerpoint/2010/main" val="4066691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649715" y="1114778"/>
            <a:ext cx="8915399" cy="2262781"/>
          </a:xfrm>
        </p:spPr>
        <p:txBody>
          <a:bodyPr>
            <a:normAutofit/>
          </a:bodyPr>
          <a:lstStyle/>
          <a:p>
            <a:pPr algn="ctr"/>
            <a:r>
              <a:rPr lang="en-US" sz="5400" dirty="0" smtClean="0">
                <a:latin typeface="Arial Black" panose="020B0A04020102020204" pitchFamily="34" charset="0"/>
              </a:rPr>
              <a:t>Three Key Concept</a:t>
            </a:r>
            <a:endParaRPr lang="en-US" sz="5400" dirty="0">
              <a:latin typeface="Arial Black" panose="020B0A04020102020204" pitchFamily="34" charset="0"/>
            </a:endParaRPr>
          </a:p>
        </p:txBody>
      </p:sp>
      <p:sp>
        <p:nvSpPr>
          <p:cNvPr id="3" name="عنوان فرعي 2"/>
          <p:cNvSpPr>
            <a:spLocks noGrp="1"/>
          </p:cNvSpPr>
          <p:nvPr>
            <p:ph type="subTitle" idx="1"/>
          </p:nvPr>
        </p:nvSpPr>
        <p:spPr/>
        <p:txBody>
          <a:bodyPr>
            <a:normAutofit fontScale="85000" lnSpcReduction="20000"/>
          </a:bodyPr>
          <a:lstStyle/>
          <a:p>
            <a:r>
              <a:rPr lang="en-US" sz="4000" dirty="0" smtClean="0">
                <a:latin typeface="Bahnschrift Condensed" panose="020B0502040204020203" pitchFamily="34" charset="0"/>
              </a:rPr>
              <a:t>BY: Mahmoud </a:t>
            </a:r>
            <a:r>
              <a:rPr lang="en-US" sz="4000" dirty="0" err="1" smtClean="0">
                <a:latin typeface="Bahnschrift Condensed" panose="020B0502040204020203" pitchFamily="34" charset="0"/>
              </a:rPr>
              <a:t>Ahdash</a:t>
            </a:r>
            <a:endParaRPr lang="en-US" sz="4000" dirty="0" smtClean="0">
              <a:latin typeface="Bahnschrift Condensed" panose="020B0502040204020203" pitchFamily="34" charset="0"/>
            </a:endParaRPr>
          </a:p>
          <a:p>
            <a:r>
              <a:rPr lang="en-US" sz="4000" dirty="0" smtClean="0">
                <a:latin typeface="Bahnschrift Condensed" panose="020B0502040204020203" pitchFamily="34" charset="0"/>
              </a:rPr>
              <a:t>ID: 3252</a:t>
            </a:r>
            <a:endParaRPr lang="en-US" sz="4000" dirty="0">
              <a:latin typeface="Bahnschrift Condensed" panose="020B0502040204020203" pitchFamily="34" charset="0"/>
            </a:endParaRP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79467" y="101600"/>
            <a:ext cx="1264355" cy="1092200"/>
          </a:xfrm>
          <a:prstGeom prst="rect">
            <a:avLst/>
          </a:prstGeom>
          <a:ln>
            <a:noFill/>
          </a:ln>
          <a:effectLst>
            <a:softEdge rad="112500"/>
          </a:effectLst>
        </p:spPr>
      </p:pic>
      <p:pic>
        <p:nvPicPr>
          <p:cNvPr id="5" name="صورة 4" descr="ლიბიის საერთაშორისო სამედიცინო უნივერსიტეტი - ვიკიპედი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9715" y="101600"/>
            <a:ext cx="1208793" cy="1092200"/>
          </a:xfrm>
          <a:prstGeom prst="rect">
            <a:avLst/>
          </a:prstGeom>
          <a:ln>
            <a:noFill/>
          </a:ln>
          <a:effectLst>
            <a:softEdge rad="112500"/>
          </a:effectLst>
        </p:spPr>
      </p:pic>
      <p:sp>
        <p:nvSpPr>
          <p:cNvPr id="7" name="مربع نص 6"/>
          <p:cNvSpPr txBox="1"/>
          <p:nvPr/>
        </p:nvSpPr>
        <p:spPr>
          <a:xfrm>
            <a:off x="4136232" y="747889"/>
            <a:ext cx="4865511" cy="707886"/>
          </a:xfrm>
          <a:prstGeom prst="rect">
            <a:avLst/>
          </a:prstGeom>
          <a:noFill/>
        </p:spPr>
        <p:txBody>
          <a:bodyPr wrap="square" rtlCol="0">
            <a:spAutoFit/>
          </a:bodyPr>
          <a:lstStyle/>
          <a:p>
            <a:pPr algn="l"/>
            <a:r>
              <a:rPr lang="en-US" sz="2000" dirty="0" smtClean="0">
                <a:latin typeface="Arial" panose="020B0604020202020204" pitchFamily="34" charset="0"/>
                <a:cs typeface="Arial" panose="020B0604020202020204" pitchFamily="34" charset="0"/>
              </a:rPr>
              <a:t>Libyan International Medical University</a:t>
            </a:r>
          </a:p>
          <a:p>
            <a:pPr algn="ctr"/>
            <a:r>
              <a:rPr lang="en-US" sz="2000" dirty="0" smtClean="0">
                <a:latin typeface="Arial" panose="020B0604020202020204" pitchFamily="34" charset="0"/>
                <a:cs typeface="Arial" panose="020B0604020202020204" pitchFamily="34" charset="0"/>
              </a:rPr>
              <a:t>Faculty Of Business Administration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0167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00326" y="-79920"/>
            <a:ext cx="8911687" cy="1280890"/>
          </a:xfrm>
        </p:spPr>
        <p:txBody>
          <a:bodyPr>
            <a:normAutofit fontScale="90000"/>
          </a:bodyPr>
          <a:lstStyle/>
          <a:p>
            <a:pPr algn="ctr"/>
            <a:r>
              <a:rPr lang="en-US" sz="8000" dirty="0" smtClean="0">
                <a:solidFill>
                  <a:schemeClr val="tx1"/>
                </a:solidFill>
                <a:latin typeface="Algerian" panose="04020705040A02060702" pitchFamily="82" charset="0"/>
                <a:cs typeface="Akhbar MT" pitchFamily="2" charset="-78"/>
              </a:rPr>
              <a:t>TABLE OF contents </a:t>
            </a:r>
            <a:endParaRPr lang="en-US" sz="8000" dirty="0">
              <a:solidFill>
                <a:schemeClr val="tx1"/>
              </a:solidFill>
              <a:latin typeface="Algerian" panose="04020705040A02060702" pitchFamily="82" charset="0"/>
              <a:cs typeface="Akhbar MT" pitchFamily="2" charset="-78"/>
            </a:endParaRPr>
          </a:p>
        </p:txBody>
      </p:sp>
      <p:sp>
        <p:nvSpPr>
          <p:cNvPr id="3" name="مربع نص 2"/>
          <p:cNvSpPr txBox="1"/>
          <p:nvPr/>
        </p:nvSpPr>
        <p:spPr>
          <a:xfrm>
            <a:off x="305083" y="2865648"/>
            <a:ext cx="5384801" cy="830997"/>
          </a:xfrm>
          <a:prstGeom prst="rect">
            <a:avLst/>
          </a:prstGeom>
          <a:noFill/>
        </p:spPr>
        <p:txBody>
          <a:bodyPr wrap="square" rtlCol="0">
            <a:spAutoFit/>
          </a:bodyPr>
          <a:lstStyle/>
          <a:p>
            <a:r>
              <a:rPr lang="en-US" sz="4800" dirty="0" smtClean="0">
                <a:latin typeface="Algerian" panose="04020705040A02060702" pitchFamily="82" charset="0"/>
              </a:rPr>
              <a:t>01.Introduction</a:t>
            </a:r>
            <a:r>
              <a:rPr lang="en-US" sz="4800" dirty="0" smtClean="0"/>
              <a:t> </a:t>
            </a:r>
            <a:endParaRPr lang="en-US" sz="4800" dirty="0"/>
          </a:p>
        </p:txBody>
      </p:sp>
      <p:sp>
        <p:nvSpPr>
          <p:cNvPr id="4" name="مربع نص 3"/>
          <p:cNvSpPr txBox="1"/>
          <p:nvPr/>
        </p:nvSpPr>
        <p:spPr>
          <a:xfrm>
            <a:off x="1014782" y="5246973"/>
            <a:ext cx="8289565" cy="1446550"/>
          </a:xfrm>
          <a:prstGeom prst="rect">
            <a:avLst/>
          </a:prstGeom>
          <a:noFill/>
        </p:spPr>
        <p:txBody>
          <a:bodyPr wrap="square" rtlCol="0">
            <a:spAutoFit/>
          </a:bodyPr>
          <a:lstStyle/>
          <a:p>
            <a:pPr algn="l"/>
            <a:r>
              <a:rPr lang="en-US" sz="4400" dirty="0" smtClean="0">
                <a:latin typeface="Algerian" panose="04020705040A02060702" pitchFamily="82" charset="0"/>
              </a:rPr>
              <a:t>02.Definition Of Tree Key Concepts</a:t>
            </a:r>
            <a:endParaRPr lang="en-US" sz="4400" dirty="0">
              <a:latin typeface="Algerian" panose="04020705040A02060702" pitchFamily="82" charset="0"/>
            </a:endParaRPr>
          </a:p>
        </p:txBody>
      </p:sp>
      <p:sp>
        <p:nvSpPr>
          <p:cNvPr id="5" name="مربع نص 4"/>
          <p:cNvSpPr txBox="1"/>
          <p:nvPr/>
        </p:nvSpPr>
        <p:spPr>
          <a:xfrm>
            <a:off x="7048767" y="2511706"/>
            <a:ext cx="4780560" cy="769441"/>
          </a:xfrm>
          <a:prstGeom prst="rect">
            <a:avLst/>
          </a:prstGeom>
          <a:noFill/>
        </p:spPr>
        <p:txBody>
          <a:bodyPr wrap="square" rtlCol="0">
            <a:spAutoFit/>
          </a:bodyPr>
          <a:lstStyle/>
          <a:p>
            <a:r>
              <a:rPr lang="en-US" sz="4400" dirty="0" smtClean="0">
                <a:latin typeface="Algerian" panose="04020705040A02060702" pitchFamily="82" charset="0"/>
              </a:rPr>
              <a:t>03. Conclusions </a:t>
            </a:r>
            <a:endParaRPr lang="en-US" sz="4400" dirty="0">
              <a:latin typeface="Algerian" panose="04020705040A02060702" pitchFamily="82" charset="0"/>
            </a:endParaRPr>
          </a:p>
        </p:txBody>
      </p:sp>
      <p:sp>
        <p:nvSpPr>
          <p:cNvPr id="6" name="مربع نص 5"/>
          <p:cNvSpPr txBox="1"/>
          <p:nvPr/>
        </p:nvSpPr>
        <p:spPr>
          <a:xfrm>
            <a:off x="7430946" y="4477532"/>
            <a:ext cx="4641449" cy="769441"/>
          </a:xfrm>
          <a:prstGeom prst="rect">
            <a:avLst/>
          </a:prstGeom>
          <a:noFill/>
        </p:spPr>
        <p:txBody>
          <a:bodyPr wrap="square" rtlCol="0">
            <a:spAutoFit/>
          </a:bodyPr>
          <a:lstStyle/>
          <a:p>
            <a:r>
              <a:rPr lang="en-US" sz="4400" dirty="0" smtClean="0">
                <a:latin typeface="Algerian" panose="04020705040A02060702" pitchFamily="82" charset="0"/>
              </a:rPr>
              <a:t>04</a:t>
            </a:r>
            <a:r>
              <a:rPr lang="en-US" sz="4400" dirty="0" smtClean="0"/>
              <a:t>.</a:t>
            </a:r>
            <a:r>
              <a:rPr lang="en-US" sz="4400" dirty="0" smtClean="0">
                <a:latin typeface="Algerian" panose="04020705040A02060702" pitchFamily="82" charset="0"/>
              </a:rPr>
              <a:t>References</a:t>
            </a:r>
            <a:endParaRPr lang="en-US" sz="4400" dirty="0">
              <a:latin typeface="Algerian" panose="04020705040A02060702" pitchFamily="82" charset="0"/>
            </a:endParaRPr>
          </a:p>
        </p:txBody>
      </p:sp>
      <p:sp>
        <p:nvSpPr>
          <p:cNvPr id="7" name="عنصر نائب لرقم الشريحة 6"/>
          <p:cNvSpPr>
            <a:spLocks noGrp="1"/>
          </p:cNvSpPr>
          <p:nvPr>
            <p:ph type="sldNum" sz="quarter" idx="12"/>
          </p:nvPr>
        </p:nvSpPr>
        <p:spPr/>
        <p:txBody>
          <a:bodyPr/>
          <a:lstStyle/>
          <a:p>
            <a:fld id="{280AC047-56A5-4C52-A4D9-040CDD9B8993}" type="slidenum">
              <a:rPr lang="en-US" smtClean="0"/>
              <a:t>2</a:t>
            </a:fld>
            <a:endParaRPr lang="en-US"/>
          </a:p>
        </p:txBody>
      </p:sp>
    </p:spTree>
    <p:extLst>
      <p:ext uri="{BB962C8B-B14F-4D97-AF65-F5344CB8AC3E}">
        <p14:creationId xmlns:p14="http://schemas.microsoft.com/office/powerpoint/2010/main" val="2457662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6000" dirty="0" smtClean="0">
                <a:latin typeface="Algerian" panose="04020705040A02060702" pitchFamily="82" charset="0"/>
              </a:rPr>
              <a:t>Introduction </a:t>
            </a:r>
            <a:endParaRPr lang="en-US" sz="6000" dirty="0">
              <a:latin typeface="Algerian" panose="04020705040A02060702" pitchFamily="82" charset="0"/>
            </a:endParaRPr>
          </a:p>
        </p:txBody>
      </p:sp>
      <p:sp>
        <p:nvSpPr>
          <p:cNvPr id="3" name="عنصر نائب للمحتوى 2"/>
          <p:cNvSpPr>
            <a:spLocks noGrp="1"/>
          </p:cNvSpPr>
          <p:nvPr>
            <p:ph idx="1"/>
          </p:nvPr>
        </p:nvSpPr>
        <p:spPr/>
        <p:txBody>
          <a:bodyPr>
            <a:normAutofit/>
          </a:bodyPr>
          <a:lstStyle/>
          <a:p>
            <a:pPr marL="0" indent="0">
              <a:buNone/>
            </a:pPr>
            <a:r>
              <a:rPr lang="en-US" sz="2800" dirty="0">
                <a:cs typeface="Akhbar MT" pitchFamily="2" charset="-78"/>
              </a:rPr>
              <a:t>Key Concepts in Political Theory is a collection of comprehensive explanations of key concepts, ideas, and schools of thought in political theory and philosophy, examining their history, debates over their meaning and relevance, and current issues. They get directly to the heart of the disputes in order to present students with clear and accessible guides to basic political concepts.</a:t>
            </a:r>
          </a:p>
        </p:txBody>
      </p:sp>
      <p:sp>
        <p:nvSpPr>
          <p:cNvPr id="4" name="عنصر نائب لرقم الشريحة 3"/>
          <p:cNvSpPr>
            <a:spLocks noGrp="1"/>
          </p:cNvSpPr>
          <p:nvPr>
            <p:ph type="sldNum" sz="quarter" idx="12"/>
          </p:nvPr>
        </p:nvSpPr>
        <p:spPr/>
        <p:txBody>
          <a:bodyPr/>
          <a:lstStyle/>
          <a:p>
            <a:fld id="{280AC047-56A5-4C52-A4D9-040CDD9B8993}" type="slidenum">
              <a:rPr lang="en-US" smtClean="0"/>
              <a:t>3</a:t>
            </a:fld>
            <a:endParaRPr lang="en-US"/>
          </a:p>
        </p:txBody>
      </p:sp>
    </p:spTree>
    <p:extLst>
      <p:ext uri="{BB962C8B-B14F-4D97-AF65-F5344CB8AC3E}">
        <p14:creationId xmlns:p14="http://schemas.microsoft.com/office/powerpoint/2010/main" val="1944444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latin typeface="Algerian" panose="04020705040A02060702" pitchFamily="82" charset="0"/>
              </a:rPr>
              <a:t>The Key Concepts In Politics </a:t>
            </a:r>
            <a:endParaRPr lang="en-US" dirty="0">
              <a:latin typeface="Algerian" panose="04020705040A02060702" pitchFamily="82" charset="0"/>
            </a:endParaRPr>
          </a:p>
        </p:txBody>
      </p:sp>
      <p:sp>
        <p:nvSpPr>
          <p:cNvPr id="3" name="عنصر نائب للمحتوى 2"/>
          <p:cNvSpPr>
            <a:spLocks noGrp="1"/>
          </p:cNvSpPr>
          <p:nvPr>
            <p:ph idx="1"/>
          </p:nvPr>
        </p:nvSpPr>
        <p:spPr>
          <a:xfrm>
            <a:off x="2589212" y="2133600"/>
            <a:ext cx="8915400" cy="4724400"/>
          </a:xfrm>
        </p:spPr>
        <p:txBody>
          <a:bodyPr>
            <a:noAutofit/>
          </a:bodyPr>
          <a:lstStyle/>
          <a:p>
            <a:r>
              <a:rPr lang="en-US" sz="2000" dirty="0"/>
              <a:t>A number of key concepts are used by political scientists: The ability to persuade others to do something you wish. From sheer force to sophisticated persuasion, power can take a variety of forms. Government: How power is divided and used within a society. The United States' government, for example, is a constitutional democracy. Any specific government is referred to as a "regime." Citizens accept the governing body's political decisions, which is known as legitimacy. The citizens of a country regard a government to be legitimate if they believe it is right, lawful, and suitable for it to hold power. The government's power is severely harmed by a challenge to legitimacy.</a:t>
            </a:r>
            <a:endParaRPr lang="en-US" sz="2800" dirty="0">
              <a:latin typeface="Arial Black" panose="020B0A04020102020204" pitchFamily="34" charset="0"/>
            </a:endParaRPr>
          </a:p>
        </p:txBody>
      </p:sp>
      <p:sp>
        <p:nvSpPr>
          <p:cNvPr id="4" name="عنصر نائب لرقم الشريحة 3"/>
          <p:cNvSpPr>
            <a:spLocks noGrp="1"/>
          </p:cNvSpPr>
          <p:nvPr>
            <p:ph type="sldNum" sz="quarter" idx="12"/>
          </p:nvPr>
        </p:nvSpPr>
        <p:spPr/>
        <p:txBody>
          <a:bodyPr/>
          <a:lstStyle/>
          <a:p>
            <a:fld id="{280AC047-56A5-4C52-A4D9-040CDD9B8993}" type="slidenum">
              <a:rPr lang="en-US" smtClean="0"/>
              <a:t>4</a:t>
            </a:fld>
            <a:endParaRPr lang="en-US"/>
          </a:p>
        </p:txBody>
      </p:sp>
    </p:spTree>
    <p:extLst>
      <p:ext uri="{BB962C8B-B14F-4D97-AF65-F5344CB8AC3E}">
        <p14:creationId xmlns:p14="http://schemas.microsoft.com/office/powerpoint/2010/main" val="1478350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400" dirty="0" smtClean="0">
                <a:latin typeface="Algerian" panose="04020705040A02060702" pitchFamily="82" charset="0"/>
              </a:rPr>
              <a:t>Conclusions </a:t>
            </a:r>
            <a:endParaRPr lang="en-US" sz="4400" dirty="0">
              <a:latin typeface="Algerian" panose="04020705040A02060702" pitchFamily="82" charset="0"/>
            </a:endParaRPr>
          </a:p>
        </p:txBody>
      </p:sp>
      <p:sp>
        <p:nvSpPr>
          <p:cNvPr id="3" name="عنصر نائب للمحتوى 2"/>
          <p:cNvSpPr>
            <a:spLocks noGrp="1"/>
          </p:cNvSpPr>
          <p:nvPr>
            <p:ph idx="1"/>
          </p:nvPr>
        </p:nvSpPr>
        <p:spPr/>
        <p:txBody>
          <a:bodyPr>
            <a:normAutofit/>
          </a:bodyPr>
          <a:lstStyle/>
          <a:p>
            <a:r>
              <a:rPr lang="en-US" sz="2400" dirty="0"/>
              <a:t>Politics: The Key Concepts is a comprehensive and up-to-date introduction to the terms that underpin political debate. Political theory, international politics, political science, and methodology are among the fields represented. This comprehensive introduction tackles some of the more complicated, topical, and controversial issues from the field of politics, in addition to clarifying essential, established principles. Covered concepts</a:t>
            </a:r>
          </a:p>
        </p:txBody>
      </p:sp>
      <p:sp>
        <p:nvSpPr>
          <p:cNvPr id="4" name="عنصر نائب لرقم الشريحة 3"/>
          <p:cNvSpPr>
            <a:spLocks noGrp="1"/>
          </p:cNvSpPr>
          <p:nvPr>
            <p:ph type="sldNum" sz="quarter" idx="12"/>
          </p:nvPr>
        </p:nvSpPr>
        <p:spPr/>
        <p:txBody>
          <a:bodyPr/>
          <a:lstStyle/>
          <a:p>
            <a:fld id="{280AC047-56A5-4C52-A4D9-040CDD9B8993}" type="slidenum">
              <a:rPr lang="en-US" smtClean="0"/>
              <a:t>5</a:t>
            </a:fld>
            <a:endParaRPr lang="en-US"/>
          </a:p>
        </p:txBody>
      </p:sp>
    </p:spTree>
    <p:extLst>
      <p:ext uri="{BB962C8B-B14F-4D97-AF65-F5344CB8AC3E}">
        <p14:creationId xmlns:p14="http://schemas.microsoft.com/office/powerpoint/2010/main" val="3573646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latin typeface="Algerian" panose="04020705040A02060702" pitchFamily="82" charset="0"/>
              </a:rPr>
              <a:t>References </a:t>
            </a:r>
            <a:endParaRPr lang="en-US" sz="4800" dirty="0">
              <a:latin typeface="Algerian" panose="04020705040A02060702" pitchFamily="82" charset="0"/>
            </a:endParaRPr>
          </a:p>
        </p:txBody>
      </p:sp>
      <p:sp>
        <p:nvSpPr>
          <p:cNvPr id="3" name="عنصر نائب للمحتوى 2"/>
          <p:cNvSpPr>
            <a:spLocks noGrp="1"/>
          </p:cNvSpPr>
          <p:nvPr>
            <p:ph idx="1"/>
          </p:nvPr>
        </p:nvSpPr>
        <p:spPr>
          <a:xfrm>
            <a:off x="2592925" y="2370666"/>
            <a:ext cx="8915400" cy="2765778"/>
          </a:xfrm>
        </p:spPr>
        <p:txBody>
          <a:bodyPr>
            <a:noAutofit/>
          </a:bodyPr>
          <a:lstStyle/>
          <a:p>
            <a:r>
              <a:rPr lang="en-US" sz="2800" dirty="0">
                <a:latin typeface="Algerian" panose="04020705040A02060702" pitchFamily="82" charset="0"/>
              </a:rPr>
              <a:t>in Cambridge, England. J. Waldron (1989). "Rights in Dispute." Ethics, vol. 99, no. 3, pp. </a:t>
            </a:r>
            <a:r>
              <a:rPr lang="en-US" sz="2800" dirty="0" smtClean="0">
                <a:latin typeface="Algerian" panose="04020705040A02060702" pitchFamily="82" charset="0"/>
              </a:rPr>
              <a:t>503–519</a:t>
            </a:r>
            <a:endParaRPr lang="en-US" sz="2800" dirty="0">
              <a:latin typeface="Algerian" panose="04020705040A02060702" pitchFamily="82" charset="0"/>
            </a:endParaRPr>
          </a:p>
          <a:p>
            <a:r>
              <a:rPr lang="en-US" sz="2800" dirty="0">
                <a:latin typeface="Algerian" panose="04020705040A02060702" pitchFamily="82" charset="0"/>
              </a:rPr>
              <a:t>Political Concept 201 Ch. Taylor (1971). "Man's Sciences and Interpretation." 3–51 in Review of Metaphysics, vol. 25, no. 1</a:t>
            </a:r>
            <a:r>
              <a:rPr lang="en-US" sz="2800" dirty="0" smtClean="0">
                <a:latin typeface="Algerian" panose="04020705040A02060702" pitchFamily="82" charset="0"/>
              </a:rPr>
              <a:t>.</a:t>
            </a:r>
            <a:endParaRPr lang="en-US" sz="2800" dirty="0">
              <a:latin typeface="Algerian" panose="04020705040A02060702" pitchFamily="82" charset="0"/>
            </a:endParaRPr>
          </a:p>
          <a:p>
            <a:pPr marL="0" indent="0">
              <a:buNone/>
            </a:pPr>
            <a:endParaRPr lang="en-US" sz="2800" dirty="0">
              <a:latin typeface="Algerian" panose="04020705040A02060702" pitchFamily="82" charset="0"/>
            </a:endParaRPr>
          </a:p>
        </p:txBody>
      </p:sp>
      <p:sp>
        <p:nvSpPr>
          <p:cNvPr id="4" name="عنصر نائب لرقم الشريحة 3"/>
          <p:cNvSpPr>
            <a:spLocks noGrp="1"/>
          </p:cNvSpPr>
          <p:nvPr>
            <p:ph type="sldNum" sz="quarter" idx="12"/>
          </p:nvPr>
        </p:nvSpPr>
        <p:spPr/>
        <p:txBody>
          <a:bodyPr/>
          <a:lstStyle/>
          <a:p>
            <a:fld id="{280AC047-56A5-4C52-A4D9-040CDD9B8993}" type="slidenum">
              <a:rPr lang="en-US" smtClean="0"/>
              <a:t>6</a:t>
            </a:fld>
            <a:endParaRPr lang="en-US"/>
          </a:p>
        </p:txBody>
      </p:sp>
    </p:spTree>
    <p:extLst>
      <p:ext uri="{BB962C8B-B14F-4D97-AF65-F5344CB8AC3E}">
        <p14:creationId xmlns:p14="http://schemas.microsoft.com/office/powerpoint/2010/main" val="2534723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100713" y="1885441"/>
            <a:ext cx="7224889" cy="1077218"/>
          </a:xfrm>
          <a:prstGeom prst="rect">
            <a:avLst/>
          </a:prstGeom>
          <a:noFill/>
        </p:spPr>
        <p:txBody>
          <a:bodyPr wrap="square" rtlCol="0">
            <a:spAutoFit/>
          </a:bodyPr>
          <a:lstStyle/>
          <a:p>
            <a:pPr algn="ctr"/>
            <a:r>
              <a:rPr lang="en-US" sz="3600" dirty="0" smtClean="0">
                <a:latin typeface="Arial Black" panose="020B0A04020102020204" pitchFamily="34" charset="0"/>
              </a:rPr>
              <a:t>Thanks For Listening</a:t>
            </a:r>
            <a:endParaRPr lang="en-US" sz="2800" dirty="0" smtClean="0">
              <a:latin typeface="Arial Black" panose="020B0A04020102020204" pitchFamily="34" charset="0"/>
            </a:endParaRPr>
          </a:p>
          <a:p>
            <a:pPr algn="ctr"/>
            <a:r>
              <a:rPr lang="en-US" sz="2800" dirty="0" smtClean="0">
                <a:latin typeface="Arial Black" panose="020B0A04020102020204" pitchFamily="34" charset="0"/>
              </a:rPr>
              <a:t>Any Questions?</a:t>
            </a:r>
          </a:p>
        </p:txBody>
      </p:sp>
      <p:sp>
        <p:nvSpPr>
          <p:cNvPr id="3" name="عنصر نائب لرقم الشريحة 2"/>
          <p:cNvSpPr>
            <a:spLocks noGrp="1"/>
          </p:cNvSpPr>
          <p:nvPr>
            <p:ph type="sldNum" sz="quarter" idx="12"/>
          </p:nvPr>
        </p:nvSpPr>
        <p:spPr/>
        <p:txBody>
          <a:bodyPr/>
          <a:lstStyle/>
          <a:p>
            <a:fld id="{280AC047-56A5-4C52-A4D9-040CDD9B8993}" type="slidenum">
              <a:rPr lang="en-US" smtClean="0"/>
              <a:t>7</a:t>
            </a:fld>
            <a:endParaRPr lang="en-US"/>
          </a:p>
        </p:txBody>
      </p:sp>
    </p:spTree>
    <p:extLst>
      <p:ext uri="{BB962C8B-B14F-4D97-AF65-F5344CB8AC3E}">
        <p14:creationId xmlns:p14="http://schemas.microsoft.com/office/powerpoint/2010/main" val="1846631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145</TotalTime>
  <Words>371</Words>
  <Application>Microsoft Office PowerPoint</Application>
  <PresentationFormat>Widescreen</PresentationFormat>
  <Paragraphs>27</Paragraphs>
  <Slides>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Akhbar MT</vt:lpstr>
      <vt:lpstr>Algerian</vt:lpstr>
      <vt:lpstr>Arial</vt:lpstr>
      <vt:lpstr>Arial Black</vt:lpstr>
      <vt:lpstr>Bahnschrift Condensed</vt:lpstr>
      <vt:lpstr>Calibri</vt:lpstr>
      <vt:lpstr>Century Gothic</vt:lpstr>
      <vt:lpstr>Tahoma</vt:lpstr>
      <vt:lpstr>Wingdings 3</vt:lpstr>
      <vt:lpstr>ربطة</vt:lpstr>
      <vt:lpstr>Three Key Concept</vt:lpstr>
      <vt:lpstr>TABLE OF contents </vt:lpstr>
      <vt:lpstr>Introduction </vt:lpstr>
      <vt:lpstr>The Key Concepts In Politics </vt:lpstr>
      <vt:lpstr>Conclusions </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Tree Key Concept</dc:title>
  <dc:creator>ALSRAYA</dc:creator>
  <cp:lastModifiedBy>Maher Fattouh</cp:lastModifiedBy>
  <cp:revision>13</cp:revision>
  <dcterms:created xsi:type="dcterms:W3CDTF">2021-10-26T23:13:42Z</dcterms:created>
  <dcterms:modified xsi:type="dcterms:W3CDTF">2021-11-13T08:26:40Z</dcterms:modified>
</cp:coreProperties>
</file>