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2"/>
  </p:notesMasterIdLst>
  <p:sldIdLst>
    <p:sldId id="256" r:id="rId2"/>
    <p:sldId id="258" r:id="rId3"/>
    <p:sldId id="259" r:id="rId4"/>
    <p:sldId id="261" r:id="rId5"/>
    <p:sldId id="276" r:id="rId6"/>
    <p:sldId id="262" r:id="rId7"/>
    <p:sldId id="268" r:id="rId8"/>
    <p:sldId id="289" r:id="rId9"/>
    <p:sldId id="284" r:id="rId10"/>
    <p:sldId id="282" r:id="rId11"/>
  </p:sldIdLst>
  <p:sldSz cx="9144000" cy="5143500" type="screen16x9"/>
  <p:notesSz cx="6858000" cy="9144000"/>
  <p:embeddedFontLst>
    <p:embeddedFont>
      <p:font typeface="Merriweather" panose="020B0604020202020204" charset="0"/>
      <p:regular r:id="rId13"/>
      <p:bold r:id="rId14"/>
      <p:italic r:id="rId15"/>
      <p:boldItalic r:id="rId16"/>
    </p:embeddedFont>
    <p:embeddedFont>
      <p:font typeface="Darker Grotesque Medium" panose="020B0604020202020204" charset="0"/>
      <p:regular r:id="rId17"/>
      <p:bold r:id="rId18"/>
    </p:embeddedFont>
    <p:embeddedFont>
      <p:font typeface="Bebas Neue" panose="020B0604020202020204" charset="0"/>
      <p:regular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0A4DD77-F438-4328-88A4-86DC6C6243A0}">
  <a:tblStyle styleId="{50A4DD77-F438-4328-88A4-86DC6C6243A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7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d4351be878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d4351be878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d37bb5ce1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d37bb5ce1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d4351be87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d4351be878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d4351be878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d4351be878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d4351be878_1_248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d4351be878_1_248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d4351be878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d4351be878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d4351be878_1_248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d4351be878_1_248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gd4351be878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2" name="Google Shape;992;gd4351be878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d4351be878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d4351be878_0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450" y="286050"/>
            <a:ext cx="9144449" cy="4571700"/>
            <a:chOff x="-450" y="286050"/>
            <a:chExt cx="9144449" cy="4571700"/>
          </a:xfrm>
        </p:grpSpPr>
        <p:sp>
          <p:nvSpPr>
            <p:cNvPr id="10" name="Google Shape;10;p2"/>
            <p:cNvSpPr/>
            <p:nvPr/>
          </p:nvSpPr>
          <p:spPr>
            <a:xfrm>
              <a:off x="315300" y="286050"/>
              <a:ext cx="8513400" cy="45717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450" y="585630"/>
              <a:ext cx="1159588" cy="3972541"/>
            </a:xfrm>
            <a:custGeom>
              <a:avLst/>
              <a:gdLst/>
              <a:ahLst/>
              <a:cxnLst/>
              <a:rect l="l" t="t" r="r" b="b"/>
              <a:pathLst>
                <a:path w="15941" h="54611" fill="none" extrusionOk="0">
                  <a:moveTo>
                    <a:pt x="1" y="1"/>
                  </a:moveTo>
                  <a:cubicBezTo>
                    <a:pt x="9510" y="5383"/>
                    <a:pt x="15930" y="15596"/>
                    <a:pt x="15930" y="27305"/>
                  </a:cubicBezTo>
                  <a:cubicBezTo>
                    <a:pt x="15941" y="35625"/>
                    <a:pt x="12638" y="43605"/>
                    <a:pt x="6748" y="49479"/>
                  </a:cubicBezTo>
                  <a:cubicBezTo>
                    <a:pt x="4739" y="51488"/>
                    <a:pt x="2468" y="53213"/>
                    <a:pt x="1" y="5461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545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7984848" y="585630"/>
              <a:ext cx="1159152" cy="3972541"/>
            </a:xfrm>
            <a:custGeom>
              <a:avLst/>
              <a:gdLst/>
              <a:ahLst/>
              <a:cxnLst/>
              <a:rect l="l" t="t" r="r" b="b"/>
              <a:pathLst>
                <a:path w="15935" h="54611" fill="none" extrusionOk="0">
                  <a:moveTo>
                    <a:pt x="15934" y="1"/>
                  </a:moveTo>
                  <a:cubicBezTo>
                    <a:pt x="6420" y="5383"/>
                    <a:pt x="0" y="15596"/>
                    <a:pt x="0" y="27305"/>
                  </a:cubicBezTo>
                  <a:cubicBezTo>
                    <a:pt x="6" y="38616"/>
                    <a:pt x="6092" y="49042"/>
                    <a:pt x="15934" y="5461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545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53000" y="1238850"/>
            <a:ext cx="58380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800" b="1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053525" y="3317525"/>
            <a:ext cx="50367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subTitle" idx="1"/>
          </p:nvPr>
        </p:nvSpPr>
        <p:spPr>
          <a:xfrm>
            <a:off x="5058475" y="2431600"/>
            <a:ext cx="3372300" cy="15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5058475" y="1173800"/>
            <a:ext cx="3372300" cy="125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cxnSp>
        <p:nvCxnSpPr>
          <p:cNvPr id="95" name="Google Shape;95;p18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/>
          <p:nvPr/>
        </p:nvSpPr>
        <p:spPr>
          <a:xfrm>
            <a:off x="2212650" y="3534362"/>
            <a:ext cx="47187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CREDITS: This presentation template was created by </a:t>
            </a:r>
            <a:r>
              <a:rPr lang="en" sz="1200">
                <a:solidFill>
                  <a:srgbClr val="434343"/>
                </a:solidFill>
                <a:uFill>
                  <a:noFill/>
                </a:uFill>
                <a:latin typeface="Darker Grotesque Medium"/>
                <a:ea typeface="Darker Grotesque Medium"/>
                <a:cs typeface="Darker Grotesque Medium"/>
                <a:sym typeface="Darker Grotesque Medium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rgbClr val="434343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, including icons by </a:t>
            </a:r>
            <a:r>
              <a:rPr lang="en" sz="1200">
                <a:solidFill>
                  <a:srgbClr val="434343"/>
                </a:solidFill>
                <a:uFill>
                  <a:noFill/>
                </a:uFill>
                <a:latin typeface="Darker Grotesque Medium"/>
                <a:ea typeface="Darker Grotesque Medium"/>
                <a:cs typeface="Darker Grotesque Medium"/>
                <a:sym typeface="Darker Grotesque Medium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rgbClr val="434343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, infographics &amp; images by </a:t>
            </a:r>
            <a:r>
              <a:rPr lang="en" sz="1200">
                <a:solidFill>
                  <a:srgbClr val="434343"/>
                </a:solidFill>
                <a:uFill>
                  <a:noFill/>
                </a:uFill>
                <a:latin typeface="Darker Grotesque Medium"/>
                <a:ea typeface="Darker Grotesque Medium"/>
                <a:cs typeface="Darker Grotesque Medium"/>
                <a:sym typeface="Darker Grotesque Medium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endParaRPr sz="1200">
              <a:solidFill>
                <a:srgbClr val="434343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150" name="Google Shape;150;p24"/>
          <p:cNvSpPr/>
          <p:nvPr/>
        </p:nvSpPr>
        <p:spPr>
          <a:xfrm>
            <a:off x="-450" y="585480"/>
            <a:ext cx="1159588" cy="3972541"/>
          </a:xfrm>
          <a:custGeom>
            <a:avLst/>
            <a:gdLst/>
            <a:ahLst/>
            <a:cxnLst/>
            <a:rect l="l" t="t" r="r" b="b"/>
            <a:pathLst>
              <a:path w="15941" h="54611" fill="none" extrusionOk="0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4"/>
          <p:cNvSpPr/>
          <p:nvPr/>
        </p:nvSpPr>
        <p:spPr>
          <a:xfrm>
            <a:off x="7984848" y="585480"/>
            <a:ext cx="1159152" cy="3972541"/>
          </a:xfrm>
          <a:custGeom>
            <a:avLst/>
            <a:gdLst/>
            <a:ahLst/>
            <a:cxnLst/>
            <a:rect l="l" t="t" r="r" b="b"/>
            <a:pathLst>
              <a:path w="15935" h="54611" fill="none" extrusionOk="0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4"/>
          <p:cNvSpPr txBox="1">
            <a:spLocks noGrp="1"/>
          </p:cNvSpPr>
          <p:nvPr>
            <p:ph type="ctrTitle"/>
          </p:nvPr>
        </p:nvSpPr>
        <p:spPr>
          <a:xfrm>
            <a:off x="2187150" y="538592"/>
            <a:ext cx="47697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3" name="Google Shape;153;p24"/>
          <p:cNvSpPr txBox="1">
            <a:spLocks noGrp="1"/>
          </p:cNvSpPr>
          <p:nvPr>
            <p:ph type="subTitle" idx="1"/>
          </p:nvPr>
        </p:nvSpPr>
        <p:spPr>
          <a:xfrm>
            <a:off x="713250" y="1829515"/>
            <a:ext cx="7717500" cy="8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oogle Shape;155;p25"/>
          <p:cNvGrpSpPr/>
          <p:nvPr/>
        </p:nvGrpSpPr>
        <p:grpSpPr>
          <a:xfrm>
            <a:off x="-450" y="286050"/>
            <a:ext cx="9144449" cy="4571700"/>
            <a:chOff x="-450" y="286050"/>
            <a:chExt cx="9144449" cy="4571700"/>
          </a:xfrm>
        </p:grpSpPr>
        <p:sp>
          <p:nvSpPr>
            <p:cNvPr id="156" name="Google Shape;156;p25"/>
            <p:cNvSpPr/>
            <p:nvPr/>
          </p:nvSpPr>
          <p:spPr>
            <a:xfrm>
              <a:off x="315300" y="286050"/>
              <a:ext cx="8513400" cy="45717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5"/>
            <p:cNvSpPr/>
            <p:nvPr/>
          </p:nvSpPr>
          <p:spPr>
            <a:xfrm>
              <a:off x="-450" y="585630"/>
              <a:ext cx="1159588" cy="3972541"/>
            </a:xfrm>
            <a:custGeom>
              <a:avLst/>
              <a:gdLst/>
              <a:ahLst/>
              <a:cxnLst/>
              <a:rect l="l" t="t" r="r" b="b"/>
              <a:pathLst>
                <a:path w="15941" h="54611" fill="none" extrusionOk="0">
                  <a:moveTo>
                    <a:pt x="1" y="1"/>
                  </a:moveTo>
                  <a:cubicBezTo>
                    <a:pt x="9510" y="5383"/>
                    <a:pt x="15930" y="15596"/>
                    <a:pt x="15930" y="27305"/>
                  </a:cubicBezTo>
                  <a:cubicBezTo>
                    <a:pt x="15941" y="35625"/>
                    <a:pt x="12638" y="43605"/>
                    <a:pt x="6748" y="49479"/>
                  </a:cubicBezTo>
                  <a:cubicBezTo>
                    <a:pt x="4739" y="51488"/>
                    <a:pt x="2468" y="53213"/>
                    <a:pt x="1" y="5461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545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5"/>
            <p:cNvSpPr/>
            <p:nvPr/>
          </p:nvSpPr>
          <p:spPr>
            <a:xfrm>
              <a:off x="7984848" y="585630"/>
              <a:ext cx="1159152" cy="3972541"/>
            </a:xfrm>
            <a:custGeom>
              <a:avLst/>
              <a:gdLst/>
              <a:ahLst/>
              <a:cxnLst/>
              <a:rect l="l" t="t" r="r" b="b"/>
              <a:pathLst>
                <a:path w="15935" h="54611" fill="none" extrusionOk="0">
                  <a:moveTo>
                    <a:pt x="15934" y="1"/>
                  </a:moveTo>
                  <a:cubicBezTo>
                    <a:pt x="6420" y="5383"/>
                    <a:pt x="0" y="15596"/>
                    <a:pt x="0" y="27305"/>
                  </a:cubicBezTo>
                  <a:cubicBezTo>
                    <a:pt x="6" y="38616"/>
                    <a:pt x="6092" y="49042"/>
                    <a:pt x="15934" y="5461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545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-450" y="585630"/>
            <a:ext cx="1159588" cy="3972541"/>
          </a:xfrm>
          <a:custGeom>
            <a:avLst/>
            <a:gdLst/>
            <a:ahLst/>
            <a:cxnLst/>
            <a:rect l="l" t="t" r="r" b="b"/>
            <a:pathLst>
              <a:path w="15941" h="54611" fill="none" extrusionOk="0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7984848" y="585630"/>
            <a:ext cx="1159152" cy="3972541"/>
          </a:xfrm>
          <a:custGeom>
            <a:avLst/>
            <a:gdLst/>
            <a:ahLst/>
            <a:cxnLst/>
            <a:rect l="l" t="t" r="r" b="b"/>
            <a:pathLst>
              <a:path w="15935" h="54611" fill="none" extrusionOk="0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20000" y="2612920"/>
            <a:ext cx="7704000" cy="47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820">
                <a:solidFill>
                  <a:srgbClr val="000000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2996550" y="1253162"/>
            <a:ext cx="3150900" cy="10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96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2391900" y="3158078"/>
            <a:ext cx="4360200" cy="58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315300" y="286050"/>
            <a:ext cx="8513400" cy="45717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782300" y="1690350"/>
            <a:ext cx="55794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ubTitle" idx="1"/>
          </p:nvPr>
        </p:nvSpPr>
        <p:spPr>
          <a:xfrm>
            <a:off x="1782500" y="2263050"/>
            <a:ext cx="5579400" cy="119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721200"/>
            <a:ext cx="6576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subTitle" idx="1"/>
          </p:nvPr>
        </p:nvSpPr>
        <p:spPr>
          <a:xfrm>
            <a:off x="1284000" y="3274400"/>
            <a:ext cx="6576000" cy="4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6" name="Google Shape;56;p11"/>
          <p:cNvSpPr/>
          <p:nvPr/>
        </p:nvSpPr>
        <p:spPr>
          <a:xfrm>
            <a:off x="-450" y="585480"/>
            <a:ext cx="1159588" cy="3972541"/>
          </a:xfrm>
          <a:custGeom>
            <a:avLst/>
            <a:gdLst/>
            <a:ahLst/>
            <a:cxnLst/>
            <a:rect l="l" t="t" r="r" b="b"/>
            <a:pathLst>
              <a:path w="15941" h="54611" fill="none" extrusionOk="0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1530025" y="127115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271153"/>
            <a:ext cx="80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1"/>
          </p:nvPr>
        </p:nvSpPr>
        <p:spPr>
          <a:xfrm>
            <a:off x="1530025" y="180360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 idx="3"/>
          </p:nvPr>
        </p:nvSpPr>
        <p:spPr>
          <a:xfrm>
            <a:off x="5200664" y="127115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4" hasCustomPrompt="1"/>
          </p:nvPr>
        </p:nvSpPr>
        <p:spPr>
          <a:xfrm>
            <a:off x="4397687" y="1271153"/>
            <a:ext cx="80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5"/>
          </p:nvPr>
        </p:nvSpPr>
        <p:spPr>
          <a:xfrm>
            <a:off x="5200663" y="180360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6"/>
          </p:nvPr>
        </p:nvSpPr>
        <p:spPr>
          <a:xfrm>
            <a:off x="1530025" y="306055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7" hasCustomPrompt="1"/>
          </p:nvPr>
        </p:nvSpPr>
        <p:spPr>
          <a:xfrm>
            <a:off x="720000" y="3060553"/>
            <a:ext cx="80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8"/>
          </p:nvPr>
        </p:nvSpPr>
        <p:spPr>
          <a:xfrm>
            <a:off x="1530025" y="359300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9"/>
          </p:nvPr>
        </p:nvSpPr>
        <p:spPr>
          <a:xfrm>
            <a:off x="5200664" y="306055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13" hasCustomPrompt="1"/>
          </p:nvPr>
        </p:nvSpPr>
        <p:spPr>
          <a:xfrm>
            <a:off x="4397684" y="3060553"/>
            <a:ext cx="80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14"/>
          </p:nvPr>
        </p:nvSpPr>
        <p:spPr>
          <a:xfrm>
            <a:off x="5200663" y="359300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/>
          <p:nvPr/>
        </p:nvSpPr>
        <p:spPr>
          <a:xfrm>
            <a:off x="7984848" y="585630"/>
            <a:ext cx="1159152" cy="3972541"/>
          </a:xfrm>
          <a:custGeom>
            <a:avLst/>
            <a:gdLst/>
            <a:ahLst/>
            <a:cxnLst/>
            <a:rect l="l" t="t" r="r" b="b"/>
            <a:pathLst>
              <a:path w="15935" h="54611" fill="none" extrusionOk="0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2" name="Google Shape;72;p13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/>
          <p:nvPr/>
        </p:nvSpPr>
        <p:spPr>
          <a:xfrm>
            <a:off x="-450" y="585630"/>
            <a:ext cx="1159588" cy="3972541"/>
          </a:xfrm>
          <a:custGeom>
            <a:avLst/>
            <a:gdLst/>
            <a:ahLst/>
            <a:cxnLst/>
            <a:rect l="l" t="t" r="r" b="b"/>
            <a:pathLst>
              <a:path w="15941" h="54611" fill="none" extrusionOk="0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4"/>
          <p:cNvSpPr/>
          <p:nvPr/>
        </p:nvSpPr>
        <p:spPr>
          <a:xfrm>
            <a:off x="7984848" y="585630"/>
            <a:ext cx="1159152" cy="3972541"/>
          </a:xfrm>
          <a:custGeom>
            <a:avLst/>
            <a:gdLst/>
            <a:ahLst/>
            <a:cxnLst/>
            <a:rect l="l" t="t" r="r" b="b"/>
            <a:pathLst>
              <a:path w="15935" h="54611" fill="none" extrusionOk="0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6" name="Google Shape;76;p14"/>
          <p:cNvCxnSpPr/>
          <p:nvPr/>
        </p:nvCxnSpPr>
        <p:spPr>
          <a:xfrm rot="10800000">
            <a:off x="781200" y="2319219"/>
            <a:ext cx="75816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1732500" y="2408225"/>
            <a:ext cx="5679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82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title" idx="2" hasCustomPrompt="1"/>
          </p:nvPr>
        </p:nvSpPr>
        <p:spPr>
          <a:xfrm>
            <a:off x="1732500" y="1357581"/>
            <a:ext cx="2836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96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9" name="Google Shape;79;p14"/>
          <p:cNvSpPr txBox="1">
            <a:spLocks noGrp="1"/>
          </p:cNvSpPr>
          <p:nvPr>
            <p:ph type="subTitle" idx="1"/>
          </p:nvPr>
        </p:nvSpPr>
        <p:spPr>
          <a:xfrm>
            <a:off x="1732500" y="3239900"/>
            <a:ext cx="5679000" cy="4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>
            <a:spLocks noGrp="1"/>
          </p:cNvSpPr>
          <p:nvPr>
            <p:ph type="title"/>
          </p:nvPr>
        </p:nvSpPr>
        <p:spPr>
          <a:xfrm>
            <a:off x="2290025" y="3316500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R="457200"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162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subTitle" idx="1"/>
          </p:nvPr>
        </p:nvSpPr>
        <p:spPr>
          <a:xfrm>
            <a:off x="1458125" y="1721500"/>
            <a:ext cx="6227700" cy="15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9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subTitle" idx="1"/>
          </p:nvPr>
        </p:nvSpPr>
        <p:spPr>
          <a:xfrm>
            <a:off x="1574400" y="1212525"/>
            <a:ext cx="5995200" cy="3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cxnSp>
        <p:nvCxnSpPr>
          <p:cNvPr id="89" name="Google Shape;89;p17"/>
          <p:cNvCxnSpPr/>
          <p:nvPr/>
        </p:nvCxnSpPr>
        <p:spPr>
          <a:xfrm>
            <a:off x="1574394" y="1021850"/>
            <a:ext cx="75816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0" name="Google Shape;90;p17"/>
          <p:cNvSpPr/>
          <p:nvPr/>
        </p:nvSpPr>
        <p:spPr>
          <a:xfrm>
            <a:off x="7984848" y="585480"/>
            <a:ext cx="1159152" cy="3972541"/>
          </a:xfrm>
          <a:custGeom>
            <a:avLst/>
            <a:gdLst/>
            <a:ahLst/>
            <a:cxnLst/>
            <a:rect l="l" t="t" r="r" b="b"/>
            <a:pathLst>
              <a:path w="15935" h="54611" fill="none" extrusionOk="0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7"/>
          <p:cNvSpPr/>
          <p:nvPr/>
        </p:nvSpPr>
        <p:spPr>
          <a:xfrm>
            <a:off x="-450" y="585480"/>
            <a:ext cx="1159588" cy="3972541"/>
          </a:xfrm>
          <a:custGeom>
            <a:avLst/>
            <a:gdLst/>
            <a:ahLst/>
            <a:cxnLst/>
            <a:rect l="l" t="t" r="r" b="b"/>
            <a:pathLst>
              <a:path w="15941" h="54611" fill="none" extrusionOk="0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erriweather"/>
              <a:buNone/>
              <a:defRPr sz="35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●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○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■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●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○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■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●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○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Darker Grotesque Medium"/>
              <a:buChar char="■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7" r:id="rId4"/>
    <p:sldLayoutId id="2147483658" r:id="rId5"/>
    <p:sldLayoutId id="2147483659" r:id="rId6"/>
    <p:sldLayoutId id="2147483660" r:id="rId7"/>
    <p:sldLayoutId id="2147483662" r:id="rId8"/>
    <p:sldLayoutId id="2147483663" r:id="rId9"/>
    <p:sldLayoutId id="2147483664" r:id="rId10"/>
    <p:sldLayoutId id="2147483670" r:id="rId11"/>
    <p:sldLayoutId id="2147483671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kessays.com/essays/cultural-studies/interpersonal-communication-in-culture-and-language-cultural-studies-essay.ph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8"/>
          <p:cNvSpPr txBox="1">
            <a:spLocks noGrp="1"/>
          </p:cNvSpPr>
          <p:nvPr>
            <p:ph type="ctrTitle"/>
          </p:nvPr>
        </p:nvSpPr>
        <p:spPr>
          <a:xfrm>
            <a:off x="1665950" y="1601240"/>
            <a:ext cx="58380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000" dirty="0"/>
              <a:t>The Role of Culture in Interpersonal Communication</a:t>
            </a:r>
            <a:endParaRPr sz="4000" dirty="0"/>
          </a:p>
        </p:txBody>
      </p:sp>
      <p:sp>
        <p:nvSpPr>
          <p:cNvPr id="168" name="Google Shape;168;p28"/>
          <p:cNvSpPr txBox="1">
            <a:spLocks noGrp="1"/>
          </p:cNvSpPr>
          <p:nvPr>
            <p:ph type="subTitle" idx="1"/>
          </p:nvPr>
        </p:nvSpPr>
        <p:spPr>
          <a:xfrm>
            <a:off x="2053525" y="3710400"/>
            <a:ext cx="50367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ZOBIER_3209</a:t>
            </a:r>
          </a:p>
          <a:p>
            <a:pPr marL="0" indent="0"/>
            <a:r>
              <a:rPr lang="en-US" dirty="0"/>
              <a:t>zobier_3209@limu.edu.ly</a:t>
            </a:r>
            <a:endParaRPr dirty="0"/>
          </a:p>
        </p:txBody>
      </p:sp>
      <p:sp>
        <p:nvSpPr>
          <p:cNvPr id="169" name="Google Shape;169;p28"/>
          <p:cNvSpPr/>
          <p:nvPr/>
        </p:nvSpPr>
        <p:spPr>
          <a:xfrm>
            <a:off x="6961050" y="742950"/>
            <a:ext cx="872400" cy="872400"/>
          </a:xfrm>
          <a:prstGeom prst="star4">
            <a:avLst>
              <a:gd name="adj" fmla="val 125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8"/>
          <p:cNvSpPr/>
          <p:nvPr/>
        </p:nvSpPr>
        <p:spPr>
          <a:xfrm>
            <a:off x="1526000" y="3973800"/>
            <a:ext cx="279900" cy="279900"/>
          </a:xfrm>
          <a:prstGeom prst="star4">
            <a:avLst>
              <a:gd name="adj" fmla="val 125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1" name="Google Shape;171;p28"/>
          <p:cNvGrpSpPr/>
          <p:nvPr/>
        </p:nvGrpSpPr>
        <p:grpSpPr>
          <a:xfrm>
            <a:off x="4263775" y="4395235"/>
            <a:ext cx="616350" cy="165450"/>
            <a:chOff x="4263850" y="3973875"/>
            <a:chExt cx="616350" cy="165450"/>
          </a:xfrm>
        </p:grpSpPr>
        <p:cxnSp>
          <p:nvCxnSpPr>
            <p:cNvPr id="172" name="Google Shape;172;p28"/>
            <p:cNvCxnSpPr/>
            <p:nvPr/>
          </p:nvCxnSpPr>
          <p:spPr>
            <a:xfrm>
              <a:off x="4263850" y="4056525"/>
              <a:ext cx="616200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3" name="Google Shape;173;p28"/>
            <p:cNvCxnSpPr/>
            <p:nvPr/>
          </p:nvCxnSpPr>
          <p:spPr>
            <a:xfrm>
              <a:off x="4731700" y="3973875"/>
              <a:ext cx="148500" cy="828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4" name="Google Shape;174;p28"/>
            <p:cNvCxnSpPr/>
            <p:nvPr/>
          </p:nvCxnSpPr>
          <p:spPr>
            <a:xfrm rot="10800000" flipH="1">
              <a:off x="4731700" y="4056525"/>
              <a:ext cx="148500" cy="828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5" y="76819"/>
            <a:ext cx="2053525" cy="13322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830" y="55689"/>
            <a:ext cx="1596325" cy="12572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408839" y="734390"/>
            <a:ext cx="6143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Libyan International Medical University</a:t>
            </a:r>
            <a:br>
              <a:rPr lang="en-US" sz="1600" dirty="0"/>
            </a:br>
            <a:r>
              <a:rPr lang="en-US" sz="1600" dirty="0"/>
              <a:t>Faculty Of Business Administration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54"/>
          <p:cNvSpPr txBox="1">
            <a:spLocks noGrp="1"/>
          </p:cNvSpPr>
          <p:nvPr>
            <p:ph type="ctrTitle"/>
          </p:nvPr>
        </p:nvSpPr>
        <p:spPr>
          <a:xfrm>
            <a:off x="2187150" y="980295"/>
            <a:ext cx="47697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798" name="Google Shape;798;p54"/>
          <p:cNvSpPr txBox="1">
            <a:spLocks noGrp="1"/>
          </p:cNvSpPr>
          <p:nvPr>
            <p:ph type="subTitle" idx="1"/>
          </p:nvPr>
        </p:nvSpPr>
        <p:spPr>
          <a:xfrm>
            <a:off x="713250" y="2379705"/>
            <a:ext cx="7717500" cy="8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Do you have any questions?</a:t>
            </a:r>
            <a:endParaRPr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8555064" y="4726983"/>
            <a:ext cx="402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>
            <a:spLocks noGrp="1"/>
          </p:cNvSpPr>
          <p:nvPr>
            <p:ph type="title"/>
          </p:nvPr>
        </p:nvSpPr>
        <p:spPr>
          <a:xfrm>
            <a:off x="1524300" y="1565017"/>
            <a:ext cx="2460402" cy="5873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Introduction</a:t>
            </a:r>
            <a:endParaRPr sz="2400" dirty="0"/>
          </a:p>
        </p:txBody>
      </p:sp>
      <p:sp>
        <p:nvSpPr>
          <p:cNvPr id="188" name="Google Shape;188;p30"/>
          <p:cNvSpPr txBox="1">
            <a:spLocks noGrp="1"/>
          </p:cNvSpPr>
          <p:nvPr>
            <p:ph type="title" idx="2"/>
          </p:nvPr>
        </p:nvSpPr>
        <p:spPr>
          <a:xfrm>
            <a:off x="713225" y="1559469"/>
            <a:ext cx="80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01.</a:t>
            </a:r>
            <a:endParaRPr dirty="0"/>
          </a:p>
        </p:txBody>
      </p:sp>
      <p:sp>
        <p:nvSpPr>
          <p:cNvPr id="189" name="Google Shape;189;p30"/>
          <p:cNvSpPr txBox="1">
            <a:spLocks noGrp="1"/>
          </p:cNvSpPr>
          <p:nvPr>
            <p:ph type="title" idx="3"/>
          </p:nvPr>
        </p:nvSpPr>
        <p:spPr>
          <a:xfrm>
            <a:off x="5200664" y="1559469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What its role?</a:t>
            </a:r>
            <a:endParaRPr dirty="0"/>
          </a:p>
        </p:txBody>
      </p:sp>
      <p:sp>
        <p:nvSpPr>
          <p:cNvPr id="190" name="Google Shape;190;p30"/>
          <p:cNvSpPr txBox="1">
            <a:spLocks noGrp="1"/>
          </p:cNvSpPr>
          <p:nvPr>
            <p:ph type="title" idx="4"/>
          </p:nvPr>
        </p:nvSpPr>
        <p:spPr>
          <a:xfrm>
            <a:off x="4397684" y="1529672"/>
            <a:ext cx="80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/>
          </a:p>
        </p:txBody>
      </p:sp>
      <p:sp>
        <p:nvSpPr>
          <p:cNvPr id="192" name="Google Shape;192;p30"/>
          <p:cNvSpPr txBox="1">
            <a:spLocks noGrp="1"/>
          </p:cNvSpPr>
          <p:nvPr>
            <p:ph type="title" idx="6"/>
          </p:nvPr>
        </p:nvSpPr>
        <p:spPr>
          <a:xfrm>
            <a:off x="1530025" y="306055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Conclusion</a:t>
            </a:r>
            <a:endParaRPr dirty="0"/>
          </a:p>
        </p:txBody>
      </p:sp>
      <p:sp>
        <p:nvSpPr>
          <p:cNvPr id="193" name="Google Shape;193;p30"/>
          <p:cNvSpPr txBox="1">
            <a:spLocks noGrp="1"/>
          </p:cNvSpPr>
          <p:nvPr>
            <p:ph type="title" idx="7"/>
          </p:nvPr>
        </p:nvSpPr>
        <p:spPr>
          <a:xfrm>
            <a:off x="720000" y="3060553"/>
            <a:ext cx="80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03.</a:t>
            </a:r>
            <a:endParaRPr/>
          </a:p>
        </p:txBody>
      </p:sp>
      <p:sp>
        <p:nvSpPr>
          <p:cNvPr id="195" name="Google Shape;195;p30"/>
          <p:cNvSpPr txBox="1">
            <a:spLocks noGrp="1"/>
          </p:cNvSpPr>
          <p:nvPr>
            <p:ph type="title" idx="9"/>
          </p:nvPr>
        </p:nvSpPr>
        <p:spPr>
          <a:xfrm>
            <a:off x="5200664" y="3060553"/>
            <a:ext cx="2640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 </a:t>
            </a:r>
            <a:endParaRPr dirty="0"/>
          </a:p>
        </p:txBody>
      </p:sp>
      <p:sp>
        <p:nvSpPr>
          <p:cNvPr id="196" name="Google Shape;196;p30"/>
          <p:cNvSpPr txBox="1">
            <a:spLocks noGrp="1"/>
          </p:cNvSpPr>
          <p:nvPr>
            <p:ph type="title" idx="13"/>
          </p:nvPr>
        </p:nvSpPr>
        <p:spPr>
          <a:xfrm>
            <a:off x="4397684" y="3060553"/>
            <a:ext cx="80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04.</a:t>
            </a:r>
            <a:endParaRPr/>
          </a:p>
        </p:txBody>
      </p:sp>
      <p:sp>
        <p:nvSpPr>
          <p:cNvPr id="198" name="Google Shape;198;p30"/>
          <p:cNvSpPr/>
          <p:nvPr/>
        </p:nvSpPr>
        <p:spPr>
          <a:xfrm>
            <a:off x="277025" y="4120700"/>
            <a:ext cx="872400" cy="872400"/>
          </a:xfrm>
          <a:prstGeom prst="star4">
            <a:avLst>
              <a:gd name="adj" fmla="val 125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30"/>
          <p:cNvSpPr/>
          <p:nvPr/>
        </p:nvSpPr>
        <p:spPr>
          <a:xfrm>
            <a:off x="573275" y="399550"/>
            <a:ext cx="279900" cy="279900"/>
          </a:xfrm>
          <a:prstGeom prst="star4">
            <a:avLst>
              <a:gd name="adj" fmla="val 125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0" name="Google Shape;200;p30"/>
          <p:cNvGrpSpPr/>
          <p:nvPr/>
        </p:nvGrpSpPr>
        <p:grpSpPr>
          <a:xfrm>
            <a:off x="8275575" y="2489025"/>
            <a:ext cx="616350" cy="165450"/>
            <a:chOff x="4263850" y="3973875"/>
            <a:chExt cx="616350" cy="165450"/>
          </a:xfrm>
        </p:grpSpPr>
        <p:cxnSp>
          <p:nvCxnSpPr>
            <p:cNvPr id="201" name="Google Shape;201;p30"/>
            <p:cNvCxnSpPr/>
            <p:nvPr/>
          </p:nvCxnSpPr>
          <p:spPr>
            <a:xfrm>
              <a:off x="4263850" y="4056525"/>
              <a:ext cx="616200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Google Shape;202;p30"/>
            <p:cNvCxnSpPr/>
            <p:nvPr/>
          </p:nvCxnSpPr>
          <p:spPr>
            <a:xfrm>
              <a:off x="4731700" y="3973875"/>
              <a:ext cx="148500" cy="828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Google Shape;203;p30"/>
            <p:cNvCxnSpPr/>
            <p:nvPr/>
          </p:nvCxnSpPr>
          <p:spPr>
            <a:xfrm rot="10800000" flipH="1">
              <a:off x="4731700" y="4056525"/>
              <a:ext cx="148500" cy="828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4" name="Google Shape;204;p30"/>
          <p:cNvSpPr/>
          <p:nvPr/>
        </p:nvSpPr>
        <p:spPr>
          <a:xfrm>
            <a:off x="7968750" y="881900"/>
            <a:ext cx="279900" cy="279900"/>
          </a:xfrm>
          <a:prstGeom prst="star4">
            <a:avLst>
              <a:gd name="adj" fmla="val 125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1122150" y="297125"/>
            <a:ext cx="4831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TABLE OF CONTENTS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56702" y="4646341"/>
            <a:ext cx="520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1"/>
          <p:cNvSpPr txBox="1">
            <a:spLocks noGrp="1"/>
          </p:cNvSpPr>
          <p:nvPr>
            <p:ph type="title"/>
          </p:nvPr>
        </p:nvSpPr>
        <p:spPr>
          <a:xfrm>
            <a:off x="720000" y="2612920"/>
            <a:ext cx="7704000" cy="47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210" name="Google Shape;210;p31"/>
          <p:cNvSpPr txBox="1">
            <a:spLocks noGrp="1"/>
          </p:cNvSpPr>
          <p:nvPr>
            <p:ph type="title" idx="2"/>
          </p:nvPr>
        </p:nvSpPr>
        <p:spPr>
          <a:xfrm>
            <a:off x="2996550" y="1253162"/>
            <a:ext cx="3150900" cy="10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grpSp>
        <p:nvGrpSpPr>
          <p:cNvPr id="212" name="Google Shape;212;p31"/>
          <p:cNvGrpSpPr/>
          <p:nvPr/>
        </p:nvGrpSpPr>
        <p:grpSpPr>
          <a:xfrm>
            <a:off x="2768100" y="2489025"/>
            <a:ext cx="6123825" cy="1822875"/>
            <a:chOff x="2768100" y="2489025"/>
            <a:chExt cx="6123825" cy="1822875"/>
          </a:xfrm>
        </p:grpSpPr>
        <p:cxnSp>
          <p:nvCxnSpPr>
            <p:cNvPr id="213" name="Google Shape;213;p31"/>
            <p:cNvCxnSpPr/>
            <p:nvPr/>
          </p:nvCxnSpPr>
          <p:spPr>
            <a:xfrm rot="10800000">
              <a:off x="3390900" y="4171950"/>
              <a:ext cx="2362200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14" name="Google Shape;214;p31"/>
            <p:cNvSpPr/>
            <p:nvPr/>
          </p:nvSpPr>
          <p:spPr>
            <a:xfrm>
              <a:off x="2768100" y="4032000"/>
              <a:ext cx="279900" cy="279900"/>
            </a:xfrm>
            <a:prstGeom prst="star4">
              <a:avLst>
                <a:gd name="adj" fmla="val 125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1"/>
            <p:cNvSpPr/>
            <p:nvPr/>
          </p:nvSpPr>
          <p:spPr>
            <a:xfrm>
              <a:off x="6096000" y="4032000"/>
              <a:ext cx="279900" cy="279900"/>
            </a:xfrm>
            <a:prstGeom prst="star4">
              <a:avLst>
                <a:gd name="adj" fmla="val 125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6" name="Google Shape;216;p31"/>
            <p:cNvGrpSpPr/>
            <p:nvPr/>
          </p:nvGrpSpPr>
          <p:grpSpPr>
            <a:xfrm>
              <a:off x="8275575" y="2489025"/>
              <a:ext cx="616350" cy="165450"/>
              <a:chOff x="4263850" y="3973875"/>
              <a:chExt cx="616350" cy="165450"/>
            </a:xfrm>
          </p:grpSpPr>
          <p:cxnSp>
            <p:nvCxnSpPr>
              <p:cNvPr id="217" name="Google Shape;217;p31"/>
              <p:cNvCxnSpPr/>
              <p:nvPr/>
            </p:nvCxnSpPr>
            <p:spPr>
              <a:xfrm>
                <a:off x="4263850" y="4056525"/>
                <a:ext cx="6162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8" name="Google Shape;218;p31"/>
              <p:cNvCxnSpPr/>
              <p:nvPr/>
            </p:nvCxnSpPr>
            <p:spPr>
              <a:xfrm>
                <a:off x="4731700" y="3973875"/>
                <a:ext cx="148500" cy="82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9" name="Google Shape;219;p31"/>
              <p:cNvCxnSpPr/>
              <p:nvPr/>
            </p:nvCxnSpPr>
            <p:spPr>
              <a:xfrm rot="10800000" flipH="1">
                <a:off x="4731700" y="4056525"/>
                <a:ext cx="148500" cy="82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2" name="TextBox 1"/>
          <p:cNvSpPr txBox="1"/>
          <p:nvPr/>
        </p:nvSpPr>
        <p:spPr>
          <a:xfrm>
            <a:off x="8424000" y="4695986"/>
            <a:ext cx="541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3"/>
          <p:cNvSpPr/>
          <p:nvPr/>
        </p:nvSpPr>
        <p:spPr>
          <a:xfrm>
            <a:off x="6961050" y="742950"/>
            <a:ext cx="872400" cy="872400"/>
          </a:xfrm>
          <a:prstGeom prst="star4">
            <a:avLst>
              <a:gd name="adj" fmla="val 125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33"/>
          <p:cNvSpPr txBox="1">
            <a:spLocks noGrp="1"/>
          </p:cNvSpPr>
          <p:nvPr>
            <p:ph type="title"/>
          </p:nvPr>
        </p:nvSpPr>
        <p:spPr>
          <a:xfrm>
            <a:off x="1782250" y="1245060"/>
            <a:ext cx="55794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75" name="Google Shape;275;p33"/>
          <p:cNvSpPr txBox="1">
            <a:spLocks noGrp="1"/>
          </p:cNvSpPr>
          <p:nvPr>
            <p:ph type="subTitle" idx="1"/>
          </p:nvPr>
        </p:nvSpPr>
        <p:spPr>
          <a:xfrm>
            <a:off x="1856694" y="2426545"/>
            <a:ext cx="5711120" cy="13945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400" b="1" dirty="0"/>
              <a:t>Communication plays a major role in all facets of an individual’s life. Everyday interactions with family, friends and colleagues will either benefit from effective communication or will be difficult from unsuccessful communication.</a:t>
            </a:r>
          </a:p>
          <a:p>
            <a:pPr marL="0" lvl="0" indent="0"/>
            <a:endParaRPr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370849" y="4467922"/>
            <a:ext cx="773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48"/>
          <p:cNvSpPr txBox="1">
            <a:spLocks noGrp="1"/>
          </p:cNvSpPr>
          <p:nvPr>
            <p:ph type="title"/>
          </p:nvPr>
        </p:nvSpPr>
        <p:spPr>
          <a:xfrm>
            <a:off x="2045776" y="2476278"/>
            <a:ext cx="4995165" cy="141379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What its role?</a:t>
            </a:r>
            <a:endParaRPr dirty="0"/>
          </a:p>
        </p:txBody>
      </p:sp>
      <p:sp>
        <p:nvSpPr>
          <p:cNvPr id="670" name="Google Shape;670;p48"/>
          <p:cNvSpPr txBox="1">
            <a:spLocks noGrp="1"/>
          </p:cNvSpPr>
          <p:nvPr>
            <p:ph type="title" idx="2"/>
          </p:nvPr>
        </p:nvSpPr>
        <p:spPr>
          <a:xfrm>
            <a:off x="3313599" y="1355825"/>
            <a:ext cx="2836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/>
          </a:p>
        </p:txBody>
      </p:sp>
      <p:grpSp>
        <p:nvGrpSpPr>
          <p:cNvPr id="672" name="Google Shape;672;p48"/>
          <p:cNvGrpSpPr/>
          <p:nvPr/>
        </p:nvGrpSpPr>
        <p:grpSpPr>
          <a:xfrm>
            <a:off x="4263850" y="821675"/>
            <a:ext cx="4628075" cy="3374800"/>
            <a:chOff x="4263850" y="821675"/>
            <a:chExt cx="4628075" cy="3374800"/>
          </a:xfrm>
        </p:grpSpPr>
        <p:sp>
          <p:nvSpPr>
            <p:cNvPr id="673" name="Google Shape;673;p48"/>
            <p:cNvSpPr/>
            <p:nvPr/>
          </p:nvSpPr>
          <p:spPr>
            <a:xfrm>
              <a:off x="5840575" y="821675"/>
              <a:ext cx="872400" cy="872400"/>
            </a:xfrm>
            <a:prstGeom prst="star4">
              <a:avLst>
                <a:gd name="adj" fmla="val 125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8"/>
            <p:cNvSpPr/>
            <p:nvPr/>
          </p:nvSpPr>
          <p:spPr>
            <a:xfrm>
              <a:off x="8612025" y="2179269"/>
              <a:ext cx="279900" cy="279900"/>
            </a:xfrm>
            <a:prstGeom prst="star4">
              <a:avLst>
                <a:gd name="adj" fmla="val 125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5" name="Google Shape;675;p48"/>
            <p:cNvGrpSpPr/>
            <p:nvPr/>
          </p:nvGrpSpPr>
          <p:grpSpPr>
            <a:xfrm>
              <a:off x="4263850" y="4031025"/>
              <a:ext cx="616350" cy="165450"/>
              <a:chOff x="4263850" y="3973875"/>
              <a:chExt cx="616350" cy="165450"/>
            </a:xfrm>
          </p:grpSpPr>
          <p:cxnSp>
            <p:nvCxnSpPr>
              <p:cNvPr id="676" name="Google Shape;676;p48"/>
              <p:cNvCxnSpPr/>
              <p:nvPr/>
            </p:nvCxnSpPr>
            <p:spPr>
              <a:xfrm>
                <a:off x="4263850" y="4056525"/>
                <a:ext cx="6162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7" name="Google Shape;677;p48"/>
              <p:cNvCxnSpPr/>
              <p:nvPr/>
            </p:nvCxnSpPr>
            <p:spPr>
              <a:xfrm>
                <a:off x="4731700" y="3973875"/>
                <a:ext cx="148500" cy="82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8" name="Google Shape;678;p48"/>
              <p:cNvCxnSpPr/>
              <p:nvPr/>
            </p:nvCxnSpPr>
            <p:spPr>
              <a:xfrm rot="10800000" flipH="1">
                <a:off x="4731700" y="4056525"/>
                <a:ext cx="148500" cy="82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2" name="TextBox 1"/>
          <p:cNvSpPr txBox="1"/>
          <p:nvPr/>
        </p:nvSpPr>
        <p:spPr>
          <a:xfrm>
            <a:off x="8392332" y="4587498"/>
            <a:ext cx="499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4"/>
          <p:cNvSpPr txBox="1">
            <a:spLocks noGrp="1"/>
          </p:cNvSpPr>
          <p:nvPr>
            <p:ph type="subTitle" idx="1"/>
          </p:nvPr>
        </p:nvSpPr>
        <p:spPr>
          <a:xfrm>
            <a:off x="1416658" y="2903530"/>
            <a:ext cx="6310583" cy="16759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Effective communication with people of different cultures is especially challenging. Cultures provide people with ways of thinking–ways of seeing, hearing, and interpreting the world.</a:t>
            </a:r>
          </a:p>
          <a:p>
            <a:pPr marL="0" lvl="0" indent="0"/>
            <a:endParaRPr lang="en-US" dirty="0"/>
          </a:p>
          <a:p>
            <a:pPr marL="0" lvl="0" indent="0"/>
            <a:endParaRPr dirty="0"/>
          </a:p>
        </p:txBody>
      </p:sp>
      <p:sp>
        <p:nvSpPr>
          <p:cNvPr id="282" name="Google Shape;282;p34"/>
          <p:cNvSpPr txBox="1"/>
          <p:nvPr/>
        </p:nvSpPr>
        <p:spPr>
          <a:xfrm flipH="1">
            <a:off x="2602240" y="407967"/>
            <a:ext cx="3322486" cy="1359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What its role?</a:t>
            </a:r>
            <a:endParaRPr sz="4000" dirty="0">
              <a:solidFill>
                <a:srgbClr val="000000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grpSp>
        <p:nvGrpSpPr>
          <p:cNvPr id="283" name="Google Shape;283;p34"/>
          <p:cNvGrpSpPr/>
          <p:nvPr/>
        </p:nvGrpSpPr>
        <p:grpSpPr>
          <a:xfrm>
            <a:off x="720000" y="527824"/>
            <a:ext cx="7704100" cy="4521856"/>
            <a:chOff x="720000" y="483219"/>
            <a:chExt cx="7704100" cy="4521856"/>
          </a:xfrm>
        </p:grpSpPr>
        <p:sp>
          <p:nvSpPr>
            <p:cNvPr id="284" name="Google Shape;284;p34"/>
            <p:cNvSpPr/>
            <p:nvPr/>
          </p:nvSpPr>
          <p:spPr>
            <a:xfrm>
              <a:off x="2386361" y="483219"/>
              <a:ext cx="3754244" cy="1048215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4"/>
            <p:cNvSpPr/>
            <p:nvPr/>
          </p:nvSpPr>
          <p:spPr>
            <a:xfrm>
              <a:off x="720000" y="4132675"/>
              <a:ext cx="872400" cy="872400"/>
            </a:xfrm>
            <a:prstGeom prst="star4">
              <a:avLst>
                <a:gd name="adj" fmla="val 125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4"/>
            <p:cNvSpPr/>
            <p:nvPr/>
          </p:nvSpPr>
          <p:spPr>
            <a:xfrm>
              <a:off x="7551700" y="4132675"/>
              <a:ext cx="872400" cy="872400"/>
            </a:xfrm>
            <a:prstGeom prst="star4">
              <a:avLst>
                <a:gd name="adj" fmla="val 125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7" name="Google Shape;287;p34"/>
            <p:cNvGrpSpPr/>
            <p:nvPr/>
          </p:nvGrpSpPr>
          <p:grpSpPr>
            <a:xfrm>
              <a:off x="4263850" y="4031025"/>
              <a:ext cx="616350" cy="165450"/>
              <a:chOff x="4263850" y="3973875"/>
              <a:chExt cx="616350" cy="165450"/>
            </a:xfrm>
          </p:grpSpPr>
          <p:cxnSp>
            <p:nvCxnSpPr>
              <p:cNvPr id="288" name="Google Shape;288;p34"/>
              <p:cNvCxnSpPr/>
              <p:nvPr/>
            </p:nvCxnSpPr>
            <p:spPr>
              <a:xfrm>
                <a:off x="4263850" y="4056525"/>
                <a:ext cx="6162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89" name="Google Shape;289;p34"/>
              <p:cNvCxnSpPr/>
              <p:nvPr/>
            </p:nvCxnSpPr>
            <p:spPr>
              <a:xfrm>
                <a:off x="4731700" y="3973875"/>
                <a:ext cx="148500" cy="82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0" name="Google Shape;290;p34"/>
              <p:cNvCxnSpPr/>
              <p:nvPr/>
            </p:nvCxnSpPr>
            <p:spPr>
              <a:xfrm rot="10800000" flipH="1">
                <a:off x="4731700" y="4056525"/>
                <a:ext cx="148500" cy="82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3" name="TextBox 2"/>
          <p:cNvSpPr txBox="1"/>
          <p:nvPr/>
        </p:nvSpPr>
        <p:spPr>
          <a:xfrm>
            <a:off x="8497229" y="4579434"/>
            <a:ext cx="4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40"/>
          <p:cNvSpPr txBox="1">
            <a:spLocks noGrp="1"/>
          </p:cNvSpPr>
          <p:nvPr>
            <p:ph type="subTitle" idx="1"/>
          </p:nvPr>
        </p:nvSpPr>
        <p:spPr>
          <a:xfrm>
            <a:off x="1159138" y="1480433"/>
            <a:ext cx="6532536" cy="30531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2400" dirty="0"/>
              <a:t>Whether one looks the other person in the eye-or not; whether one says what one means overtly or talks around the issue; how close the people stand to each other when they are talking; all of these and many more are rules of politeness which differ from culture to culture. </a:t>
            </a:r>
          </a:p>
          <a:p>
            <a:pPr marL="0" lvl="0" indent="0"/>
            <a:endParaRPr sz="2400" dirty="0"/>
          </a:p>
        </p:txBody>
      </p:sp>
      <p:sp>
        <p:nvSpPr>
          <p:cNvPr id="417" name="Google Shape;417;p40"/>
          <p:cNvSpPr/>
          <p:nvPr/>
        </p:nvSpPr>
        <p:spPr>
          <a:xfrm>
            <a:off x="7978862" y="2752567"/>
            <a:ext cx="872400" cy="872400"/>
          </a:xfrm>
          <a:prstGeom prst="star4">
            <a:avLst>
              <a:gd name="adj" fmla="val 125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40"/>
          <p:cNvSpPr/>
          <p:nvPr/>
        </p:nvSpPr>
        <p:spPr>
          <a:xfrm>
            <a:off x="-450" y="585630"/>
            <a:ext cx="1159588" cy="3972541"/>
          </a:xfrm>
          <a:custGeom>
            <a:avLst/>
            <a:gdLst/>
            <a:ahLst/>
            <a:cxnLst/>
            <a:rect l="l" t="t" r="r" b="b"/>
            <a:pathLst>
              <a:path w="15941" h="54611" fill="none" extrusionOk="0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4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40"/>
          <p:cNvSpPr/>
          <p:nvPr/>
        </p:nvSpPr>
        <p:spPr>
          <a:xfrm>
            <a:off x="7968750" y="881900"/>
            <a:ext cx="279900" cy="279900"/>
          </a:xfrm>
          <a:prstGeom prst="star4">
            <a:avLst>
              <a:gd name="adj" fmla="val 125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469824" y="4688237"/>
            <a:ext cx="67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574400" y="2116256"/>
            <a:ext cx="5995200" cy="3391500"/>
          </a:xfrm>
        </p:spPr>
        <p:txBody>
          <a:bodyPr anchor="t"/>
          <a:lstStyle/>
          <a:p>
            <a:r>
              <a:rPr lang="en-US" sz="2400" dirty="0"/>
              <a:t>Culture plays an important role in shaping the style of communication. Generally, people react to how we speak rather than what we say.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00820" y="4680488"/>
            <a:ext cx="464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3307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56"/>
          <p:cNvSpPr txBox="1">
            <a:spLocks noGrp="1"/>
          </p:cNvSpPr>
          <p:nvPr>
            <p:ph type="subTitle" idx="1"/>
          </p:nvPr>
        </p:nvSpPr>
        <p:spPr>
          <a:xfrm>
            <a:off x="1574400" y="1752000"/>
            <a:ext cx="5995200" cy="3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-171450"/>
            <a:r>
              <a:rPr lang="en-US" dirty="0"/>
              <a:t>Interpersonal Communication In Culture And Language Cultural Studies Essay. (</a:t>
            </a:r>
            <a:r>
              <a:rPr lang="en-US" dirty="0" err="1"/>
              <a:t>n.d.</a:t>
            </a:r>
            <a:r>
              <a:rPr lang="en-US" dirty="0"/>
              <a:t>). Retrieved from UKEssays.com website: </a:t>
            </a:r>
            <a:r>
              <a:rPr lang="en-US" dirty="0">
                <a:hlinkClick r:id="rId3"/>
              </a:rPr>
              <a:t>https://www.ukessays.com/essays/cultural-studies/interpersonal-communication-in-culture-and-language-cultural-studies-essay.php</a:t>
            </a:r>
            <a:endParaRPr lang="en-US" dirty="0"/>
          </a:p>
          <a:p>
            <a:pPr marL="171450" indent="-171450"/>
            <a:endParaRPr lang="en-US" dirty="0"/>
          </a:p>
          <a:p>
            <a:pPr marL="171450" indent="-171450"/>
            <a:endParaRPr lang="en-US" dirty="0"/>
          </a:p>
          <a:p>
            <a:pPr marL="171450" indent="-171450"/>
            <a:r>
              <a:rPr lang="en-US" dirty="0"/>
              <a:t>7.1: Principles of Interpersonal Communication. (2019, July 2). Retrieved October 26, 2021, from Social </a:t>
            </a:r>
            <a:r>
              <a:rPr lang="en-US" dirty="0" err="1"/>
              <a:t>Sci</a:t>
            </a:r>
            <a:r>
              <a:rPr lang="en-US" dirty="0"/>
              <a:t> </a:t>
            </a:r>
            <a:r>
              <a:rPr lang="en-US" dirty="0" err="1"/>
              <a:t>LibreTexts</a:t>
            </a:r>
            <a:r>
              <a:rPr lang="en-US" dirty="0"/>
              <a:t> website: https://socialsci.libretexts.org/Under_Construction/Purgatory/Survey_of_Human_Communication/07%3A_Interpersonal_Communication_Processes/7.1%3A_Principles_of_Interpersonal_Communication#:~:text=Cultural%20Aspects%20of%20Interpersonal%20Communication</a:t>
            </a:r>
          </a:p>
          <a:p>
            <a:pPr marL="0" indent="0">
              <a:buNone/>
            </a:pPr>
            <a:endParaRPr dirty="0"/>
          </a:p>
        </p:txBody>
      </p:sp>
      <p:sp>
        <p:nvSpPr>
          <p:cNvPr id="995" name="Google Shape;995;p5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996" name="Google Shape;996;p56"/>
          <p:cNvSpPr/>
          <p:nvPr/>
        </p:nvSpPr>
        <p:spPr>
          <a:xfrm flipH="1">
            <a:off x="907644" y="881900"/>
            <a:ext cx="279900" cy="279900"/>
          </a:xfrm>
          <a:prstGeom prst="star4">
            <a:avLst>
              <a:gd name="adj" fmla="val 125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500820" y="4742481"/>
            <a:ext cx="472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fessional Business Meeting by Slidesgo">
  <a:themeElements>
    <a:clrScheme name="Simple Light">
      <a:dk1>
        <a:srgbClr val="191919"/>
      </a:dk1>
      <a:lt1>
        <a:srgbClr val="FDECDD"/>
      </a:lt1>
      <a:dk2>
        <a:srgbClr val="B3A9A9"/>
      </a:dk2>
      <a:lt2>
        <a:srgbClr val="FDE4CE"/>
      </a:lt2>
      <a:accent1>
        <a:srgbClr val="FDE0C6"/>
      </a:accent1>
      <a:accent2>
        <a:srgbClr val="FFD8B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258</Words>
  <Application>Microsoft Office PowerPoint</Application>
  <PresentationFormat>On-screen Show (16:9)</PresentationFormat>
  <Paragraphs>40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Merriweather</vt:lpstr>
      <vt:lpstr>Darker Grotesque Medium</vt:lpstr>
      <vt:lpstr>Bebas Neue</vt:lpstr>
      <vt:lpstr>Arial</vt:lpstr>
      <vt:lpstr>Professional Business Meeting by Slidesgo</vt:lpstr>
      <vt:lpstr>The Role of Culture in Interpersonal Communication</vt:lpstr>
      <vt:lpstr>Introduction</vt:lpstr>
      <vt:lpstr>INTRODUCTION</vt:lpstr>
      <vt:lpstr>Introduction</vt:lpstr>
      <vt:lpstr>What its role?</vt:lpstr>
      <vt:lpstr>PowerPoint Presentation</vt:lpstr>
      <vt:lpstr>PowerPoint Presentation</vt:lpstr>
      <vt:lpstr>Conclusion 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major channel alternatives available to companies</dc:title>
  <dc:creator>Zober Taiash</dc:creator>
  <cp:lastModifiedBy>Maher Fattouh</cp:lastModifiedBy>
  <cp:revision>16</cp:revision>
  <dcterms:modified xsi:type="dcterms:W3CDTF">2021-11-11T09:25:33Z</dcterms:modified>
</cp:coreProperties>
</file>