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61" r:id="rId4"/>
    <p:sldId id="258" r:id="rId5"/>
    <p:sldId id="262" r:id="rId6"/>
    <p:sldId id="264" r:id="rId7"/>
    <p:sldId id="260" r:id="rId8"/>
    <p:sldId id="259" r:id="rId9"/>
    <p:sldId id="265" r:id="rId10"/>
  </p:sldIdLst>
  <p:sldSz cx="9144000" cy="5143500" type="screen16x9"/>
  <p:notesSz cx="6858000" cy="9144000"/>
  <p:embeddedFontLst>
    <p:embeddedFont>
      <p:font typeface="Lato Light" panose="020F0502020204030203" pitchFamily="34" charset="0"/>
      <p:regular r:id="rId12"/>
      <p:italic r:id="rId13"/>
    </p:embeddedFont>
    <p:embeddedFont>
      <p:font typeface="Open Sans" panose="020B0604020202020204" charset="0"/>
      <p:regular r:id="rId14"/>
      <p:bold r:id="rId15"/>
      <p:italic r:id="rId16"/>
      <p:boldItalic r:id="rId17"/>
    </p:embeddedFont>
    <p:embeddedFont>
      <p:font typeface="PT Sans Narrow" panose="020B0604020202020204" charset="0"/>
      <p:regular r:id="rId18"/>
      <p:bold r:id="rId19"/>
    </p:embeddedFont>
    <p:embeddedFont>
      <p:font typeface="Century Gothic" panose="020B0502020202020204" pitchFamily="3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8498998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c6f88989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c6f88989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9517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c6f88989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c6f88989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554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c6f88989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c6f88989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4846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c6f889893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c6f889893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5573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c6f889893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c6f889893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48311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2315806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rah_2758@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ww.legacee.com/communication-skills/interpersonal#:~:text=The%20interpersonal%20communication%20model%20looks,flows%20between%20sender%20and%20receiver"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US" dirty="0" smtClean="0"/>
              <a:t>The Elements Of Interpersonal Communication</a:t>
            </a:r>
            <a:endParaRPr lang="en-US" dirty="0"/>
          </a:p>
        </p:txBody>
      </p:sp>
      <p:sp>
        <p:nvSpPr>
          <p:cNvPr id="67" name="Google Shape;67;p13"/>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rmAutofit/>
          </a:bodyPr>
          <a:lstStyle/>
          <a:p>
            <a:r>
              <a:rPr lang="en-US" sz="1300" dirty="0">
                <a:solidFill>
                  <a:schemeClr val="bg2">
                    <a:lumMod val="75000"/>
                  </a:schemeClr>
                </a:solidFill>
                <a:latin typeface="Lato Light" panose="020F0502020204030203" pitchFamily="34" charset="0"/>
                <a:ea typeface="Lato Light" panose="020F0502020204030203" pitchFamily="34" charset="0"/>
                <a:cs typeface="Lato Light" panose="020F0502020204030203" pitchFamily="34" charset="0"/>
              </a:rPr>
              <a:t>Student name: Sara Elzaidy</a:t>
            </a:r>
          </a:p>
          <a:p>
            <a:r>
              <a:rPr lang="en-US" sz="1300" dirty="0">
                <a:solidFill>
                  <a:schemeClr val="bg2">
                    <a:lumMod val="75000"/>
                  </a:schemeClr>
                </a:solidFill>
                <a:latin typeface="Lato Light" panose="020F0502020204030203" pitchFamily="34" charset="0"/>
                <a:ea typeface="Lato Light" panose="020F0502020204030203" pitchFamily="34" charset="0"/>
                <a:cs typeface="Lato Light" panose="020F0502020204030203" pitchFamily="34" charset="0"/>
              </a:rPr>
              <a:t>Student ID: 2758</a:t>
            </a:r>
          </a:p>
          <a:p>
            <a:r>
              <a:rPr lang="en-US" sz="1300" dirty="0">
                <a:solidFill>
                  <a:schemeClr val="bg2">
                    <a:lumMod val="75000"/>
                  </a:schemeClr>
                </a:solidFill>
                <a:latin typeface="Lato Light" panose="020F0502020204030203" pitchFamily="34" charset="0"/>
                <a:ea typeface="Lato Light" panose="020F0502020204030203" pitchFamily="34" charset="0"/>
                <a:cs typeface="Lato Light" panose="020F0502020204030203" pitchFamily="34" charset="0"/>
              </a:rPr>
              <a:t>Email: </a:t>
            </a:r>
            <a:r>
              <a:rPr lang="en-US" sz="1300" dirty="0">
                <a:solidFill>
                  <a:schemeClr val="accent3"/>
                </a:solidFill>
                <a:latin typeface="Lato Light" panose="020F0502020204030203" pitchFamily="34" charset="0"/>
                <a:ea typeface="Lato Light" panose="020F0502020204030203" pitchFamily="34" charset="0"/>
                <a:cs typeface="Lato Light" panose="020F0502020204030203" pitchFamily="34" charset="0"/>
                <a:hlinkClick r:id="rId3"/>
              </a:rPr>
              <a:t>sarah_2758@limu.edu.ly</a:t>
            </a:r>
            <a:endParaRPr lang="en-US" sz="1300" dirty="0">
              <a:solidFill>
                <a:schemeClr val="accent3"/>
              </a:solidFill>
              <a:latin typeface="Lato Light" panose="020F0502020204030203" pitchFamily="34" charset="0"/>
              <a:ea typeface="Lato Light" panose="020F0502020204030203" pitchFamily="34" charset="0"/>
              <a:cs typeface="Lato Light" panose="020F0502020204030203" pitchFamily="34" charset="0"/>
            </a:endParaRPr>
          </a:p>
          <a:p>
            <a:pPr marL="0" lvl="0" indent="0" algn="ctr" rtl="0">
              <a:spcBef>
                <a:spcPts val="0"/>
              </a:spcBef>
              <a:spcAft>
                <a:spcPts val="0"/>
              </a:spcAft>
              <a:buNone/>
            </a:pPr>
            <a:endParaRPr sz="1300" dirty="0">
              <a:solidFill>
                <a:schemeClr val="tx1">
                  <a:lumMod val="50000"/>
                </a:schemeClr>
              </a:solidFill>
            </a:endParaRPr>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143" y="116756"/>
            <a:ext cx="849015" cy="849015"/>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135" y="116755"/>
            <a:ext cx="849015" cy="8490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397370" y="936820"/>
            <a:ext cx="3672506"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smtClean="0">
                <a:latin typeface="Lato Light" panose="020F0502020204030203" pitchFamily="34" charset="0"/>
                <a:ea typeface="Lato Light" panose="020F0502020204030203" pitchFamily="34" charset="0"/>
                <a:cs typeface="Lato Light" panose="020F0502020204030203" pitchFamily="34" charset="0"/>
              </a:rPr>
              <a:t>T</a:t>
            </a:r>
            <a:r>
              <a:rPr lang="en" dirty="0" smtClean="0">
                <a:latin typeface="Lato Light" panose="020F0502020204030203" pitchFamily="34" charset="0"/>
                <a:ea typeface="Lato Light" panose="020F0502020204030203" pitchFamily="34" charset="0"/>
                <a:cs typeface="Lato Light" panose="020F0502020204030203" pitchFamily="34" charset="0"/>
              </a:rPr>
              <a:t>able of Contents :</a:t>
            </a:r>
            <a:endParaRPr dirty="0">
              <a:latin typeface="Lato Light" panose="020F0502020204030203" pitchFamily="34" charset="0"/>
              <a:ea typeface="Lato Light" panose="020F0502020204030203" pitchFamily="34" charset="0"/>
              <a:cs typeface="Lato Light" panose="020F0502020204030203" pitchFamily="34" charset="0"/>
            </a:endParaRPr>
          </a:p>
        </p:txBody>
      </p:sp>
      <p:sp>
        <p:nvSpPr>
          <p:cNvPr id="4" name="مربع نص 3"/>
          <p:cNvSpPr txBox="1"/>
          <p:nvPr/>
        </p:nvSpPr>
        <p:spPr>
          <a:xfrm>
            <a:off x="1687494" y="1865240"/>
            <a:ext cx="2382382" cy="738664"/>
          </a:xfrm>
          <a:prstGeom prst="rect">
            <a:avLst/>
          </a:prstGeom>
          <a:noFill/>
        </p:spPr>
        <p:txBody>
          <a:bodyPr wrap="none" rtlCol="1">
            <a:spAutoFit/>
          </a:bodyPr>
          <a:lstStyle/>
          <a:p>
            <a:pPr algn="ctr"/>
            <a:r>
              <a:rPr lang="en-US" dirty="0" smtClean="0">
                <a:solidFill>
                  <a:schemeClr val="accent1"/>
                </a:solidFill>
                <a:latin typeface="Century Gothic" panose="020B0502020202020204" pitchFamily="34" charset="0"/>
              </a:rPr>
              <a:t>01</a:t>
            </a:r>
          </a:p>
          <a:p>
            <a:pPr algn="ctr"/>
            <a:r>
              <a:rPr lang="en-US" dirty="0">
                <a:solidFill>
                  <a:schemeClr val="accent1"/>
                </a:solidFill>
                <a:latin typeface="Century Gothic" panose="020B0502020202020204" pitchFamily="34" charset="0"/>
              </a:rPr>
              <a:t>INTERPERSONAL </a:t>
            </a:r>
            <a:endParaRPr lang="en-US" dirty="0" smtClean="0">
              <a:solidFill>
                <a:schemeClr val="accent1"/>
              </a:solidFill>
              <a:latin typeface="Century Gothic" panose="020B0502020202020204" pitchFamily="34" charset="0"/>
            </a:endParaRPr>
          </a:p>
          <a:p>
            <a:pPr algn="ctr"/>
            <a:r>
              <a:rPr lang="en-US" dirty="0" smtClean="0">
                <a:solidFill>
                  <a:schemeClr val="accent1"/>
                </a:solidFill>
                <a:latin typeface="Century Gothic" panose="020B0502020202020204" pitchFamily="34" charset="0"/>
              </a:rPr>
              <a:t>COMMUNICATION </a:t>
            </a:r>
            <a:r>
              <a:rPr lang="en-US" dirty="0">
                <a:solidFill>
                  <a:schemeClr val="accent1"/>
                </a:solidFill>
                <a:latin typeface="Century Gothic" panose="020B0502020202020204" pitchFamily="34" charset="0"/>
              </a:rPr>
              <a:t>SKILLS</a:t>
            </a:r>
            <a:r>
              <a:rPr lang="en-US" dirty="0" smtClean="0">
                <a:solidFill>
                  <a:schemeClr val="accent1"/>
                </a:solidFill>
                <a:latin typeface="Century Gothic" panose="020B0502020202020204" pitchFamily="34" charset="0"/>
              </a:rPr>
              <a:t>.</a:t>
            </a:r>
            <a:endParaRPr lang="en-US" dirty="0">
              <a:solidFill>
                <a:schemeClr val="accent1"/>
              </a:solidFill>
              <a:latin typeface="Century Gothic" panose="020B0502020202020204" pitchFamily="34" charset="0"/>
            </a:endParaRPr>
          </a:p>
        </p:txBody>
      </p:sp>
      <p:sp>
        <p:nvSpPr>
          <p:cNvPr id="5" name="مربع نص 4"/>
          <p:cNvSpPr txBox="1"/>
          <p:nvPr/>
        </p:nvSpPr>
        <p:spPr>
          <a:xfrm>
            <a:off x="4304042" y="1865240"/>
            <a:ext cx="3300904" cy="738664"/>
          </a:xfrm>
          <a:prstGeom prst="rect">
            <a:avLst/>
          </a:prstGeom>
          <a:noFill/>
        </p:spPr>
        <p:txBody>
          <a:bodyPr wrap="none" rtlCol="1">
            <a:spAutoFit/>
          </a:bodyPr>
          <a:lstStyle/>
          <a:p>
            <a:pPr algn="ctr"/>
            <a:r>
              <a:rPr lang="en-US" dirty="0" smtClean="0">
                <a:solidFill>
                  <a:schemeClr val="accent1"/>
                </a:solidFill>
                <a:latin typeface="Century Gothic" panose="020B0502020202020204" pitchFamily="34" charset="0"/>
              </a:rPr>
              <a:t>02</a:t>
            </a:r>
          </a:p>
          <a:p>
            <a:pPr algn="ctr"/>
            <a:r>
              <a:rPr lang="en-US" dirty="0">
                <a:solidFill>
                  <a:schemeClr val="accent1"/>
                </a:solidFill>
                <a:latin typeface="Century Gothic" panose="020B0502020202020204" pitchFamily="34" charset="0"/>
                <a:ea typeface="Open Sans" panose="020B0604020202020204" charset="0"/>
                <a:cs typeface="Open Sans" panose="020B0604020202020204" charset="0"/>
              </a:rPr>
              <a:t>IMPORTANCE </a:t>
            </a:r>
            <a:r>
              <a:rPr lang="en-US" dirty="0" smtClean="0">
                <a:solidFill>
                  <a:schemeClr val="accent1"/>
                </a:solidFill>
                <a:latin typeface="Century Gothic" panose="020B0502020202020204" pitchFamily="34" charset="0"/>
                <a:ea typeface="Open Sans" panose="020B0604020202020204" charset="0"/>
                <a:cs typeface="Open Sans" panose="020B0604020202020204" charset="0"/>
              </a:rPr>
              <a:t>OF</a:t>
            </a:r>
          </a:p>
          <a:p>
            <a:pPr algn="ctr"/>
            <a:r>
              <a:rPr lang="en-US" dirty="0" smtClean="0">
                <a:solidFill>
                  <a:schemeClr val="accent1"/>
                </a:solidFill>
                <a:latin typeface="Century Gothic" panose="020B0502020202020204" pitchFamily="34" charset="0"/>
                <a:ea typeface="Open Sans" panose="020B0604020202020204" charset="0"/>
                <a:cs typeface="Open Sans" panose="020B0604020202020204" charset="0"/>
              </a:rPr>
              <a:t> </a:t>
            </a:r>
            <a:r>
              <a:rPr lang="en-US" dirty="0">
                <a:solidFill>
                  <a:schemeClr val="accent1"/>
                </a:solidFill>
                <a:latin typeface="Century Gothic" panose="020B0502020202020204" pitchFamily="34" charset="0"/>
                <a:ea typeface="Open Sans" panose="020B0604020202020204" charset="0"/>
                <a:cs typeface="Open Sans" panose="020B0604020202020204" charset="0"/>
              </a:rPr>
              <a:t>INTERPERSONAL COMMUNICATION</a:t>
            </a:r>
            <a:r>
              <a:rPr lang="en-US" dirty="0" smtClean="0">
                <a:solidFill>
                  <a:schemeClr val="accent1"/>
                </a:solidFill>
                <a:latin typeface="Century Gothic" panose="020B0502020202020204" pitchFamily="34" charset="0"/>
                <a:ea typeface="Open Sans" panose="020B0604020202020204" charset="0"/>
                <a:cs typeface="Open Sans" panose="020B0604020202020204" charset="0"/>
              </a:rPr>
              <a:t>.</a:t>
            </a:r>
            <a:endParaRPr lang="en-US" dirty="0">
              <a:solidFill>
                <a:schemeClr val="accent1"/>
              </a:solidFill>
              <a:latin typeface="Century Gothic" panose="020B0502020202020204" pitchFamily="34" charset="0"/>
              <a:ea typeface="Open Sans" panose="020B0604020202020204" charset="0"/>
              <a:cs typeface="Open Sans" panose="020B0604020202020204" charset="0"/>
            </a:endParaRPr>
          </a:p>
        </p:txBody>
      </p:sp>
      <p:sp>
        <p:nvSpPr>
          <p:cNvPr id="6" name="مربع نص 5"/>
          <p:cNvSpPr txBox="1"/>
          <p:nvPr/>
        </p:nvSpPr>
        <p:spPr>
          <a:xfrm>
            <a:off x="2162784" y="3045945"/>
            <a:ext cx="1431802" cy="523220"/>
          </a:xfrm>
          <a:prstGeom prst="rect">
            <a:avLst/>
          </a:prstGeom>
          <a:noFill/>
        </p:spPr>
        <p:txBody>
          <a:bodyPr wrap="none" rtlCol="1">
            <a:spAutoFit/>
          </a:bodyPr>
          <a:lstStyle/>
          <a:p>
            <a:pPr algn="ctr"/>
            <a:r>
              <a:rPr lang="en-US" dirty="0" smtClean="0">
                <a:solidFill>
                  <a:schemeClr val="accent1"/>
                </a:solidFill>
                <a:latin typeface="Century Gothic" panose="020B0502020202020204" pitchFamily="34" charset="0"/>
              </a:rPr>
              <a:t>03</a:t>
            </a:r>
          </a:p>
          <a:p>
            <a:pPr algn="ctr"/>
            <a:r>
              <a:rPr lang="en-US" dirty="0">
                <a:solidFill>
                  <a:schemeClr val="accent1"/>
                </a:solidFill>
                <a:latin typeface="Century Gothic" panose="020B0502020202020204" pitchFamily="34" charset="0"/>
              </a:rPr>
              <a:t>CONCLUSION</a:t>
            </a:r>
            <a:r>
              <a:rPr lang="en-US" dirty="0" smtClean="0">
                <a:solidFill>
                  <a:schemeClr val="accent1"/>
                </a:solidFill>
                <a:latin typeface="Century Gothic" panose="020B0502020202020204" pitchFamily="34" charset="0"/>
              </a:rPr>
              <a:t>.</a:t>
            </a:r>
            <a:endParaRPr lang="en-US" dirty="0">
              <a:solidFill>
                <a:schemeClr val="accent1"/>
              </a:solidFill>
              <a:latin typeface="Century Gothic" panose="020B0502020202020204" pitchFamily="34" charset="0"/>
            </a:endParaRPr>
          </a:p>
        </p:txBody>
      </p:sp>
      <p:sp>
        <p:nvSpPr>
          <p:cNvPr id="8" name="مربع نص 7"/>
          <p:cNvSpPr txBox="1"/>
          <p:nvPr/>
        </p:nvSpPr>
        <p:spPr>
          <a:xfrm>
            <a:off x="5356413" y="3045945"/>
            <a:ext cx="1196161" cy="523220"/>
          </a:xfrm>
          <a:prstGeom prst="rect">
            <a:avLst/>
          </a:prstGeom>
          <a:noFill/>
        </p:spPr>
        <p:txBody>
          <a:bodyPr wrap="none" rtlCol="1">
            <a:spAutoFit/>
          </a:bodyPr>
          <a:lstStyle/>
          <a:p>
            <a:pPr algn="ctr"/>
            <a:r>
              <a:rPr lang="en-US" dirty="0" smtClean="0">
                <a:solidFill>
                  <a:schemeClr val="accent1"/>
                </a:solidFill>
                <a:latin typeface="Century Gothic" panose="020B0502020202020204" pitchFamily="34" charset="0"/>
              </a:rPr>
              <a:t>04</a:t>
            </a:r>
          </a:p>
          <a:p>
            <a:pPr algn="ctr"/>
            <a:r>
              <a:rPr lang="en-US" dirty="0" smtClean="0">
                <a:solidFill>
                  <a:schemeClr val="accent1"/>
                </a:solidFill>
                <a:latin typeface="Century Gothic" panose="020B0502020202020204" pitchFamily="34" charset="0"/>
              </a:rPr>
              <a:t>REFRENCES.</a:t>
            </a:r>
            <a:endParaRPr lang="en-US" dirty="0">
              <a:solidFill>
                <a:schemeClr val="accent1"/>
              </a:solidFill>
              <a:latin typeface="Century Gothic" panose="020B0502020202020204" pitchFamily="34" charset="0"/>
            </a:endParaRPr>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10363" y="941887"/>
            <a:ext cx="5719230" cy="707400"/>
          </a:xfrm>
        </p:spPr>
        <p:txBody>
          <a:bodyPr>
            <a:normAutofit fontScale="90000"/>
          </a:bodyPr>
          <a:lstStyle/>
          <a:p>
            <a:pPr algn="ctr"/>
            <a:r>
              <a:rPr lang="en-US" dirty="0" smtClean="0"/>
              <a:t>INTRODUCTION</a:t>
            </a:r>
            <a:endParaRPr lang="ar-SA" dirty="0"/>
          </a:p>
        </p:txBody>
      </p:sp>
      <p:sp>
        <p:nvSpPr>
          <p:cNvPr id="3" name="عنصر نائب للنص 2"/>
          <p:cNvSpPr>
            <a:spLocks noGrp="1"/>
          </p:cNvSpPr>
          <p:nvPr>
            <p:ph type="body" idx="1"/>
          </p:nvPr>
        </p:nvSpPr>
        <p:spPr>
          <a:xfrm>
            <a:off x="4101127" y="1656742"/>
            <a:ext cx="4537702" cy="2360453"/>
          </a:xfrm>
        </p:spPr>
        <p:txBody>
          <a:bodyPr>
            <a:normAutofit fontScale="92500" lnSpcReduction="10000"/>
          </a:bodyPr>
          <a:lstStyle/>
          <a:p>
            <a:pPr marL="114300" indent="0" algn="ctr">
              <a:buNone/>
            </a:pPr>
            <a:r>
              <a:rPr lang="en-US" sz="1600" dirty="0" smtClean="0"/>
              <a:t>Interpersonal communication is the process of trade of information, ideas, and feelings between two or more people through verbal or non-verbal methods. It often includes face-to-face trade of data, in a frame of voice, facial expressions, body dialect, and motions. The level of one’s interpersonal communication aptitudes is measured through the viability of exchanging messages to others.</a:t>
            </a:r>
            <a:endParaRPr lang="ar-SA" sz="1600"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042"/>
            <a:ext cx="4591247" cy="4591247"/>
          </a:xfrm>
          <a:prstGeom prst="rect">
            <a:avLst/>
          </a:prstGeom>
        </p:spPr>
      </p:pic>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246778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5"/>
          <p:cNvSpPr txBox="1">
            <a:spLocks noGrp="1"/>
          </p:cNvSpPr>
          <p:nvPr>
            <p:ph type="title" idx="4294967295"/>
          </p:nvPr>
        </p:nvSpPr>
        <p:spPr>
          <a:xfrm>
            <a:off x="387900" y="458025"/>
            <a:ext cx="8368200" cy="68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smtClean="0"/>
              <a:t>The Main 6 Interpersonal Communication Skills:</a:t>
            </a:r>
            <a:endParaRPr lang="en-US" dirty="0"/>
          </a:p>
        </p:txBody>
      </p:sp>
      <p:grpSp>
        <p:nvGrpSpPr>
          <p:cNvPr id="79" name="Google Shape;79;p15"/>
          <p:cNvGrpSpPr/>
          <p:nvPr/>
        </p:nvGrpSpPr>
        <p:grpSpPr>
          <a:xfrm>
            <a:off x="431825" y="1342525"/>
            <a:ext cx="2683300" cy="3302700"/>
            <a:chOff x="431825" y="1342525"/>
            <a:chExt cx="2683300" cy="3302700"/>
          </a:xfrm>
        </p:grpSpPr>
        <p:sp>
          <p:nvSpPr>
            <p:cNvPr id="80" name="Google Shape;80;p15"/>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 name="Google Shape;82;p15"/>
          <p:cNvSpPr txBox="1">
            <a:spLocks noGrp="1"/>
          </p:cNvSpPr>
          <p:nvPr>
            <p:ph type="body" idx="4294967295"/>
          </p:nvPr>
        </p:nvSpPr>
        <p:spPr>
          <a:xfrm>
            <a:off x="489192" y="1337725"/>
            <a:ext cx="349500" cy="8232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dirty="0">
                <a:solidFill>
                  <a:schemeClr val="lt1"/>
                </a:solidFill>
              </a:rPr>
              <a:t>1</a:t>
            </a:r>
            <a:endParaRPr dirty="0">
              <a:solidFill>
                <a:schemeClr val="lt1"/>
              </a:solidFill>
            </a:endParaRPr>
          </a:p>
        </p:txBody>
      </p:sp>
      <p:cxnSp>
        <p:nvCxnSpPr>
          <p:cNvPr id="83" name="Google Shape;83;p15"/>
          <p:cNvCxnSpPr/>
          <p:nvPr/>
        </p:nvCxnSpPr>
        <p:spPr>
          <a:xfrm>
            <a:off x="857675" y="1514725"/>
            <a:ext cx="0" cy="478800"/>
          </a:xfrm>
          <a:prstGeom prst="straightConnector1">
            <a:avLst/>
          </a:prstGeom>
          <a:noFill/>
          <a:ln w="9525" cap="flat" cmpd="sng">
            <a:solidFill>
              <a:schemeClr val="lt1"/>
            </a:solidFill>
            <a:prstDash val="solid"/>
            <a:round/>
            <a:headEnd type="none" w="sm" len="sm"/>
            <a:tailEnd type="none" w="sm" len="sm"/>
          </a:ln>
        </p:spPr>
      </p:cxnSp>
      <p:sp>
        <p:nvSpPr>
          <p:cNvPr id="84" name="Google Shape;84;p15"/>
          <p:cNvSpPr txBox="1">
            <a:spLocks noGrp="1"/>
          </p:cNvSpPr>
          <p:nvPr>
            <p:ph type="body" idx="4294967295"/>
          </p:nvPr>
        </p:nvSpPr>
        <p:spPr>
          <a:xfrm>
            <a:off x="933875" y="1337725"/>
            <a:ext cx="2101800" cy="8232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US" dirty="0" smtClean="0">
                <a:solidFill>
                  <a:schemeClr val="lt1"/>
                </a:solidFill>
              </a:rPr>
              <a:t>T</a:t>
            </a:r>
            <a:r>
              <a:rPr lang="en" dirty="0" smtClean="0">
                <a:solidFill>
                  <a:schemeClr val="lt1"/>
                </a:solidFill>
              </a:rPr>
              <a:t>he Sender</a:t>
            </a:r>
            <a:endParaRPr dirty="0">
              <a:solidFill>
                <a:schemeClr val="lt1"/>
              </a:solidFill>
            </a:endParaRPr>
          </a:p>
        </p:txBody>
      </p:sp>
      <p:sp>
        <p:nvSpPr>
          <p:cNvPr id="85" name="Google Shape;85;p15"/>
          <p:cNvSpPr txBox="1">
            <a:spLocks noGrp="1"/>
          </p:cNvSpPr>
          <p:nvPr>
            <p:ph type="body" idx="4294967295"/>
          </p:nvPr>
        </p:nvSpPr>
        <p:spPr>
          <a:xfrm>
            <a:off x="508125" y="2268950"/>
            <a:ext cx="2530800" cy="23763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US" sz="1400" dirty="0" smtClean="0"/>
              <a:t>Communication starts with a source, a person, bunch, or organization with meaning to share.</a:t>
            </a:r>
            <a:r>
              <a:rPr lang="en-US" sz="1400" dirty="0"/>
              <a:t> </a:t>
            </a:r>
            <a:r>
              <a:rPr lang="en-US" sz="1400" dirty="0" smtClean="0"/>
              <a:t>Then, the encoding happens on the sender side. it’s an invisible process during which a message moves from thought to language. </a:t>
            </a:r>
          </a:p>
        </p:txBody>
      </p:sp>
      <p:grpSp>
        <p:nvGrpSpPr>
          <p:cNvPr id="86" name="Google Shape;86;p15"/>
          <p:cNvGrpSpPr/>
          <p:nvPr/>
        </p:nvGrpSpPr>
        <p:grpSpPr>
          <a:xfrm>
            <a:off x="3221800" y="1342525"/>
            <a:ext cx="2673003" cy="3302700"/>
            <a:chOff x="3221800" y="1342525"/>
            <a:chExt cx="2673003" cy="3302700"/>
          </a:xfrm>
        </p:grpSpPr>
        <p:sp>
          <p:nvSpPr>
            <p:cNvPr id="87" name="Google Shape;87;p15"/>
            <p:cNvSpPr/>
            <p:nvPr/>
          </p:nvSpPr>
          <p:spPr>
            <a:xfrm>
              <a:off x="3221803"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5"/>
            <p:cNvSpPr txBox="1"/>
            <p:nvPr/>
          </p:nvSpPr>
          <p:spPr>
            <a:xfrm>
              <a:off x="3221800"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15"/>
          <p:cNvSpPr txBox="1">
            <a:spLocks noGrp="1"/>
          </p:cNvSpPr>
          <p:nvPr>
            <p:ph type="body" idx="4294967295"/>
          </p:nvPr>
        </p:nvSpPr>
        <p:spPr>
          <a:xfrm>
            <a:off x="3275767" y="1337725"/>
            <a:ext cx="349500" cy="8232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solidFill>
                  <a:schemeClr val="lt1"/>
                </a:solidFill>
              </a:rPr>
              <a:t>2</a:t>
            </a:r>
            <a:endParaRPr>
              <a:solidFill>
                <a:schemeClr val="lt1"/>
              </a:solidFill>
            </a:endParaRPr>
          </a:p>
        </p:txBody>
      </p:sp>
      <p:cxnSp>
        <p:nvCxnSpPr>
          <p:cNvPr id="90" name="Google Shape;90;p15"/>
          <p:cNvCxnSpPr/>
          <p:nvPr/>
        </p:nvCxnSpPr>
        <p:spPr>
          <a:xfrm>
            <a:off x="3647550" y="1514725"/>
            <a:ext cx="0" cy="478800"/>
          </a:xfrm>
          <a:prstGeom prst="straightConnector1">
            <a:avLst/>
          </a:prstGeom>
          <a:noFill/>
          <a:ln w="9525" cap="flat" cmpd="sng">
            <a:solidFill>
              <a:schemeClr val="lt1"/>
            </a:solidFill>
            <a:prstDash val="solid"/>
            <a:round/>
            <a:headEnd type="none" w="sm" len="sm"/>
            <a:tailEnd type="none" w="sm" len="sm"/>
          </a:ln>
        </p:spPr>
      </p:cxnSp>
      <p:sp>
        <p:nvSpPr>
          <p:cNvPr id="91" name="Google Shape;91;p15"/>
          <p:cNvSpPr txBox="1">
            <a:spLocks noGrp="1"/>
          </p:cNvSpPr>
          <p:nvPr>
            <p:ph type="body" idx="4294967295"/>
          </p:nvPr>
        </p:nvSpPr>
        <p:spPr>
          <a:xfrm>
            <a:off x="3723750" y="1342525"/>
            <a:ext cx="2101800" cy="8232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US" dirty="0" smtClean="0">
                <a:solidFill>
                  <a:schemeClr val="lt1"/>
                </a:solidFill>
              </a:rPr>
              <a:t>T</a:t>
            </a:r>
            <a:r>
              <a:rPr lang="en" dirty="0" smtClean="0">
                <a:solidFill>
                  <a:schemeClr val="lt1"/>
                </a:solidFill>
              </a:rPr>
              <a:t>he Receiver</a:t>
            </a:r>
            <a:endParaRPr dirty="0">
              <a:solidFill>
                <a:schemeClr val="lt1"/>
              </a:solidFill>
            </a:endParaRPr>
          </a:p>
        </p:txBody>
      </p:sp>
      <p:grpSp>
        <p:nvGrpSpPr>
          <p:cNvPr id="93" name="Google Shape;93;p15"/>
          <p:cNvGrpSpPr/>
          <p:nvPr/>
        </p:nvGrpSpPr>
        <p:grpSpPr>
          <a:xfrm>
            <a:off x="6007125" y="1342525"/>
            <a:ext cx="2673000" cy="3302700"/>
            <a:chOff x="6007125" y="1342525"/>
            <a:chExt cx="2673000" cy="3302700"/>
          </a:xfrm>
        </p:grpSpPr>
        <p:sp>
          <p:nvSpPr>
            <p:cNvPr id="94" name="Google Shape;94;p15"/>
            <p:cNvSpPr/>
            <p:nvPr/>
          </p:nvSpPr>
          <p:spPr>
            <a:xfrm>
              <a:off x="6007125" y="1342525"/>
              <a:ext cx="26730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txBox="1"/>
            <p:nvPr/>
          </p:nvSpPr>
          <p:spPr>
            <a:xfrm>
              <a:off x="6007125" y="1342525"/>
              <a:ext cx="26730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5"/>
          <p:cNvSpPr txBox="1">
            <a:spLocks noGrp="1"/>
          </p:cNvSpPr>
          <p:nvPr>
            <p:ph type="body" idx="4294967295"/>
          </p:nvPr>
        </p:nvSpPr>
        <p:spPr>
          <a:xfrm>
            <a:off x="3294700" y="2268950"/>
            <a:ext cx="2530800" cy="23763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US" sz="1400" dirty="0" smtClean="0"/>
              <a:t>We all play this communication part, a few ways are better than others. On the off chance what we do it well, we are skilled within the fine art of tuning in. To form that happen, there’s an invisible process going on known as translating, the transformation of language into thought and meaning.</a:t>
            </a:r>
            <a:endParaRPr sz="1400" dirty="0"/>
          </a:p>
        </p:txBody>
      </p:sp>
      <p:sp>
        <p:nvSpPr>
          <p:cNvPr id="96" name="Google Shape;96;p15"/>
          <p:cNvSpPr txBox="1">
            <a:spLocks noGrp="1"/>
          </p:cNvSpPr>
          <p:nvPr>
            <p:ph type="body" idx="4294967295"/>
          </p:nvPr>
        </p:nvSpPr>
        <p:spPr>
          <a:xfrm>
            <a:off x="6058742" y="1337725"/>
            <a:ext cx="349500" cy="8232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solidFill>
                  <a:schemeClr val="lt1"/>
                </a:solidFill>
              </a:rPr>
              <a:t>3</a:t>
            </a:r>
            <a:endParaRPr>
              <a:solidFill>
                <a:schemeClr val="lt1"/>
              </a:solidFill>
            </a:endParaRPr>
          </a:p>
        </p:txBody>
      </p:sp>
      <p:cxnSp>
        <p:nvCxnSpPr>
          <p:cNvPr id="97" name="Google Shape;97;p15"/>
          <p:cNvCxnSpPr/>
          <p:nvPr/>
        </p:nvCxnSpPr>
        <p:spPr>
          <a:xfrm>
            <a:off x="6427225" y="1514725"/>
            <a:ext cx="0" cy="478800"/>
          </a:xfrm>
          <a:prstGeom prst="straightConnector1">
            <a:avLst/>
          </a:prstGeom>
          <a:noFill/>
          <a:ln w="9525" cap="flat" cmpd="sng">
            <a:solidFill>
              <a:schemeClr val="lt1"/>
            </a:solidFill>
            <a:prstDash val="solid"/>
            <a:round/>
            <a:headEnd type="none" w="sm" len="sm"/>
            <a:tailEnd type="none" w="sm" len="sm"/>
          </a:ln>
        </p:spPr>
      </p:cxnSp>
      <p:sp>
        <p:nvSpPr>
          <p:cNvPr id="98" name="Google Shape;98;p15"/>
          <p:cNvSpPr txBox="1">
            <a:spLocks noGrp="1"/>
          </p:cNvSpPr>
          <p:nvPr>
            <p:ph type="body" idx="4294967295"/>
          </p:nvPr>
        </p:nvSpPr>
        <p:spPr>
          <a:xfrm>
            <a:off x="6503425" y="1342525"/>
            <a:ext cx="2101800" cy="8232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US" dirty="0" smtClean="0">
                <a:solidFill>
                  <a:schemeClr val="lt1"/>
                </a:solidFill>
              </a:rPr>
              <a:t>E</a:t>
            </a:r>
            <a:r>
              <a:rPr lang="en" dirty="0" smtClean="0">
                <a:solidFill>
                  <a:schemeClr val="lt1"/>
                </a:solidFill>
              </a:rPr>
              <a:t>ncoding and Decoding </a:t>
            </a:r>
            <a:endParaRPr dirty="0">
              <a:solidFill>
                <a:schemeClr val="lt1"/>
              </a:solidFill>
            </a:endParaRPr>
          </a:p>
        </p:txBody>
      </p:sp>
      <p:sp>
        <p:nvSpPr>
          <p:cNvPr id="99" name="Google Shape;99;p15"/>
          <p:cNvSpPr txBox="1">
            <a:spLocks noGrp="1"/>
          </p:cNvSpPr>
          <p:nvPr>
            <p:ph type="body" idx="4294967295"/>
          </p:nvPr>
        </p:nvSpPr>
        <p:spPr>
          <a:xfrm>
            <a:off x="6077675" y="2268950"/>
            <a:ext cx="2530800" cy="23763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1200"/>
              </a:spcAft>
              <a:buNone/>
            </a:pPr>
            <a:r>
              <a:rPr lang="en-US" sz="1400" dirty="0" smtClean="0"/>
              <a:t>T</a:t>
            </a:r>
            <a:r>
              <a:rPr lang="en" sz="1400" dirty="0" smtClean="0"/>
              <a:t>o transmit meaning, the sender must put meaning into an arrangment of symbols that represent concepts known to the receiver. </a:t>
            </a:r>
            <a:r>
              <a:rPr lang="en-US" sz="1400" dirty="0" smtClean="0"/>
              <a:t>W</a:t>
            </a:r>
            <a:r>
              <a:rPr lang="en" sz="1400" dirty="0" smtClean="0"/>
              <a:t>hile within the decoding process, symbols convert into concepts and ideas meaning something to the receiver. </a:t>
            </a:r>
            <a:endParaRPr sz="1400" dirty="0"/>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79;p15"/>
          <p:cNvGrpSpPr/>
          <p:nvPr/>
        </p:nvGrpSpPr>
        <p:grpSpPr>
          <a:xfrm>
            <a:off x="337545" y="911011"/>
            <a:ext cx="2683300" cy="3302700"/>
            <a:chOff x="431825" y="1342525"/>
            <a:chExt cx="2683300" cy="3302700"/>
          </a:xfrm>
        </p:grpSpPr>
        <p:sp>
          <p:nvSpPr>
            <p:cNvPr id="3" name="Google Shape;80;p15"/>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81;p15"/>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 name="Google Shape;79;p15"/>
          <p:cNvGrpSpPr/>
          <p:nvPr/>
        </p:nvGrpSpPr>
        <p:grpSpPr>
          <a:xfrm>
            <a:off x="3275904" y="911011"/>
            <a:ext cx="2683300" cy="3302700"/>
            <a:chOff x="431825" y="1342525"/>
            <a:chExt cx="2683300" cy="3302700"/>
          </a:xfrm>
        </p:grpSpPr>
        <p:sp>
          <p:nvSpPr>
            <p:cNvPr id="6" name="Google Shape;80;p15"/>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81;p15"/>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oogle Shape;79;p15"/>
          <p:cNvGrpSpPr/>
          <p:nvPr/>
        </p:nvGrpSpPr>
        <p:grpSpPr>
          <a:xfrm>
            <a:off x="6214163" y="911011"/>
            <a:ext cx="2683300" cy="3302700"/>
            <a:chOff x="431825" y="1342525"/>
            <a:chExt cx="2683300" cy="3302700"/>
          </a:xfrm>
        </p:grpSpPr>
        <p:sp>
          <p:nvSpPr>
            <p:cNvPr id="9" name="Google Shape;80;p15"/>
            <p:cNvSpPr/>
            <p:nvPr/>
          </p:nvSpPr>
          <p:spPr>
            <a:xfrm>
              <a:off x="431825" y="1342525"/>
              <a:ext cx="2683200" cy="3302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1;p15"/>
            <p:cNvSpPr txBox="1"/>
            <p:nvPr/>
          </p:nvSpPr>
          <p:spPr>
            <a:xfrm>
              <a:off x="431925" y="1342525"/>
              <a:ext cx="2683200" cy="823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 name="Google Shape;83;p15"/>
          <p:cNvCxnSpPr/>
          <p:nvPr/>
        </p:nvCxnSpPr>
        <p:spPr>
          <a:xfrm>
            <a:off x="765748" y="1120898"/>
            <a:ext cx="0" cy="478800"/>
          </a:xfrm>
          <a:prstGeom prst="straightConnector1">
            <a:avLst/>
          </a:prstGeom>
          <a:noFill/>
          <a:ln w="9525" cap="flat" cmpd="sng">
            <a:solidFill>
              <a:schemeClr val="lt1"/>
            </a:solidFill>
            <a:prstDash val="solid"/>
            <a:round/>
            <a:headEnd type="none" w="sm" len="sm"/>
            <a:tailEnd type="none" w="sm" len="sm"/>
          </a:ln>
        </p:spPr>
      </p:cxnSp>
      <p:cxnSp>
        <p:nvCxnSpPr>
          <p:cNvPr id="12" name="Google Shape;83;p15"/>
          <p:cNvCxnSpPr/>
          <p:nvPr/>
        </p:nvCxnSpPr>
        <p:spPr>
          <a:xfrm>
            <a:off x="3704157" y="1120898"/>
            <a:ext cx="0" cy="478800"/>
          </a:xfrm>
          <a:prstGeom prst="straightConnector1">
            <a:avLst/>
          </a:prstGeom>
          <a:noFill/>
          <a:ln w="9525" cap="flat" cmpd="sng">
            <a:solidFill>
              <a:schemeClr val="lt1"/>
            </a:solidFill>
            <a:prstDash val="solid"/>
            <a:round/>
            <a:headEnd type="none" w="sm" len="sm"/>
            <a:tailEnd type="none" w="sm" len="sm"/>
          </a:ln>
        </p:spPr>
      </p:cxnSp>
      <p:cxnSp>
        <p:nvCxnSpPr>
          <p:cNvPr id="13" name="Google Shape;83;p15"/>
          <p:cNvCxnSpPr/>
          <p:nvPr/>
        </p:nvCxnSpPr>
        <p:spPr>
          <a:xfrm>
            <a:off x="6626966" y="1135281"/>
            <a:ext cx="0" cy="478800"/>
          </a:xfrm>
          <a:prstGeom prst="straightConnector1">
            <a:avLst/>
          </a:prstGeom>
          <a:noFill/>
          <a:ln w="9525" cap="flat" cmpd="sng">
            <a:solidFill>
              <a:schemeClr val="lt1"/>
            </a:solidFill>
            <a:prstDash val="solid"/>
            <a:round/>
            <a:headEnd type="none" w="sm" len="sm"/>
            <a:tailEnd type="none" w="sm" len="sm"/>
          </a:ln>
        </p:spPr>
      </p:cxnSp>
      <p:sp>
        <p:nvSpPr>
          <p:cNvPr id="14" name="مربع نص 13"/>
          <p:cNvSpPr txBox="1"/>
          <p:nvPr/>
        </p:nvSpPr>
        <p:spPr>
          <a:xfrm>
            <a:off x="434442" y="1175632"/>
            <a:ext cx="316112" cy="369332"/>
          </a:xfrm>
          <a:prstGeom prst="rect">
            <a:avLst/>
          </a:prstGeom>
          <a:noFill/>
        </p:spPr>
        <p:txBody>
          <a:bodyPr wrap="none" rtlCol="1">
            <a:spAutoFit/>
          </a:bodyPr>
          <a:lstStyle/>
          <a:p>
            <a:r>
              <a:rPr lang="en" sz="1800" dirty="0" smtClean="0">
                <a:solidFill>
                  <a:schemeClr val="lt1"/>
                </a:solidFill>
                <a:latin typeface="Open Sans" panose="020B0604020202020204" charset="0"/>
                <a:ea typeface="Open Sans" panose="020B0604020202020204" charset="0"/>
                <a:cs typeface="Open Sans" panose="020B0604020202020204" charset="0"/>
              </a:rPr>
              <a:t>4</a:t>
            </a:r>
            <a:endParaRPr lang="ar-SA" sz="1800" dirty="0">
              <a:latin typeface="Open Sans" panose="020B0604020202020204" charset="0"/>
              <a:ea typeface="Open Sans" panose="020B0604020202020204" charset="0"/>
            </a:endParaRPr>
          </a:p>
        </p:txBody>
      </p:sp>
      <p:sp>
        <p:nvSpPr>
          <p:cNvPr id="15" name="مربع نص 14"/>
          <p:cNvSpPr txBox="1"/>
          <p:nvPr/>
        </p:nvSpPr>
        <p:spPr>
          <a:xfrm>
            <a:off x="3372851" y="1175632"/>
            <a:ext cx="316112" cy="369332"/>
          </a:xfrm>
          <a:prstGeom prst="rect">
            <a:avLst/>
          </a:prstGeom>
          <a:noFill/>
        </p:spPr>
        <p:txBody>
          <a:bodyPr wrap="none" rtlCol="1">
            <a:spAutoFit/>
          </a:bodyPr>
          <a:lstStyle/>
          <a:p>
            <a:r>
              <a:rPr lang="en" sz="1800" dirty="0">
                <a:solidFill>
                  <a:schemeClr val="lt1"/>
                </a:solidFill>
                <a:latin typeface="Open Sans" panose="020B0604020202020204" charset="0"/>
                <a:ea typeface="Open Sans" panose="020B0604020202020204" charset="0"/>
                <a:cs typeface="Open Sans" panose="020B0604020202020204" charset="0"/>
              </a:rPr>
              <a:t>5</a:t>
            </a:r>
            <a:endParaRPr lang="ar-SA" sz="1800" dirty="0">
              <a:latin typeface="Open Sans" panose="020B0604020202020204" charset="0"/>
              <a:ea typeface="Open Sans" panose="020B0604020202020204" charset="0"/>
            </a:endParaRPr>
          </a:p>
        </p:txBody>
      </p:sp>
      <p:sp>
        <p:nvSpPr>
          <p:cNvPr id="16" name="مربع نص 15"/>
          <p:cNvSpPr txBox="1"/>
          <p:nvPr/>
        </p:nvSpPr>
        <p:spPr>
          <a:xfrm>
            <a:off x="6310854" y="1175632"/>
            <a:ext cx="316112" cy="369332"/>
          </a:xfrm>
          <a:prstGeom prst="rect">
            <a:avLst/>
          </a:prstGeom>
          <a:noFill/>
        </p:spPr>
        <p:txBody>
          <a:bodyPr wrap="none" rtlCol="1">
            <a:spAutoFit/>
          </a:bodyPr>
          <a:lstStyle/>
          <a:p>
            <a:r>
              <a:rPr lang="en" sz="1800" dirty="0">
                <a:solidFill>
                  <a:schemeClr val="lt1"/>
                </a:solidFill>
                <a:latin typeface="Open Sans" panose="020B0604020202020204" charset="0"/>
                <a:ea typeface="Open Sans" panose="020B0604020202020204" charset="0"/>
                <a:cs typeface="Open Sans" panose="020B0604020202020204" charset="0"/>
              </a:rPr>
              <a:t>6</a:t>
            </a:r>
            <a:endParaRPr lang="ar-SA" sz="1800" dirty="0">
              <a:latin typeface="Open Sans" panose="020B0604020202020204" charset="0"/>
              <a:ea typeface="Open Sans" panose="020B0604020202020204" charset="0"/>
            </a:endParaRPr>
          </a:p>
        </p:txBody>
      </p:sp>
      <p:sp>
        <p:nvSpPr>
          <p:cNvPr id="17" name="Google Shape;84;p15"/>
          <p:cNvSpPr txBox="1">
            <a:spLocks/>
          </p:cNvSpPr>
          <p:nvPr/>
        </p:nvSpPr>
        <p:spPr>
          <a:xfrm>
            <a:off x="926542" y="911011"/>
            <a:ext cx="2101800" cy="8232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lnSpc>
                <a:spcPct val="100000"/>
              </a:lnSpc>
              <a:buFont typeface="Open Sans"/>
              <a:buNone/>
            </a:pPr>
            <a:r>
              <a:rPr lang="en-US" dirty="0" smtClean="0">
                <a:solidFill>
                  <a:schemeClr val="lt1"/>
                </a:solidFill>
              </a:rPr>
              <a:t>The Medium</a:t>
            </a:r>
            <a:endParaRPr lang="en-US" dirty="0">
              <a:solidFill>
                <a:schemeClr val="lt1"/>
              </a:solidFill>
            </a:endParaRPr>
          </a:p>
        </p:txBody>
      </p:sp>
      <p:sp>
        <p:nvSpPr>
          <p:cNvPr id="18" name="Google Shape;84;p15"/>
          <p:cNvSpPr txBox="1">
            <a:spLocks/>
          </p:cNvSpPr>
          <p:nvPr/>
        </p:nvSpPr>
        <p:spPr>
          <a:xfrm>
            <a:off x="3844234" y="911011"/>
            <a:ext cx="2101800" cy="8232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lnSpc>
                <a:spcPct val="100000"/>
              </a:lnSpc>
              <a:buFont typeface="Open Sans"/>
              <a:buNone/>
            </a:pPr>
            <a:r>
              <a:rPr lang="en-US" dirty="0" smtClean="0">
                <a:solidFill>
                  <a:schemeClr val="lt1"/>
                </a:solidFill>
              </a:rPr>
              <a:t>Receiver </a:t>
            </a:r>
            <a:endParaRPr lang="en-US" dirty="0">
              <a:solidFill>
                <a:schemeClr val="lt1"/>
              </a:solidFill>
            </a:endParaRPr>
          </a:p>
        </p:txBody>
      </p:sp>
      <p:sp>
        <p:nvSpPr>
          <p:cNvPr id="19" name="Google Shape;84;p15"/>
          <p:cNvSpPr txBox="1">
            <a:spLocks/>
          </p:cNvSpPr>
          <p:nvPr/>
        </p:nvSpPr>
        <p:spPr>
          <a:xfrm>
            <a:off x="6727763" y="911011"/>
            <a:ext cx="2101800" cy="8232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lnSpc>
                <a:spcPct val="100000"/>
              </a:lnSpc>
              <a:buFont typeface="Open Sans"/>
              <a:buNone/>
            </a:pPr>
            <a:r>
              <a:rPr lang="en-US" dirty="0" smtClean="0">
                <a:solidFill>
                  <a:schemeClr val="lt1"/>
                </a:solidFill>
              </a:rPr>
              <a:t>Feedback </a:t>
            </a:r>
            <a:endParaRPr lang="en-US" dirty="0">
              <a:solidFill>
                <a:schemeClr val="lt1"/>
              </a:solidFill>
            </a:endParaRPr>
          </a:p>
        </p:txBody>
      </p:sp>
      <p:sp>
        <p:nvSpPr>
          <p:cNvPr id="20" name="Google Shape;85;p15"/>
          <p:cNvSpPr txBox="1">
            <a:spLocks/>
          </p:cNvSpPr>
          <p:nvPr/>
        </p:nvSpPr>
        <p:spPr>
          <a:xfrm>
            <a:off x="413745" y="1739202"/>
            <a:ext cx="2530800" cy="23763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buFont typeface="Open Sans"/>
              <a:buNone/>
            </a:pPr>
            <a:r>
              <a:rPr lang="en-US" sz="1400" dirty="0" smtClean="0"/>
              <a:t>A sender chooses some type of communication medium. The three classic communication transmission channels are: written, verbal and electronic.</a:t>
            </a:r>
          </a:p>
        </p:txBody>
      </p:sp>
      <p:sp>
        <p:nvSpPr>
          <p:cNvPr id="21" name="Google Shape;85;p15"/>
          <p:cNvSpPr txBox="1">
            <a:spLocks/>
          </p:cNvSpPr>
          <p:nvPr/>
        </p:nvSpPr>
        <p:spPr>
          <a:xfrm>
            <a:off x="3352104" y="1739202"/>
            <a:ext cx="2530800" cy="23763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buFont typeface="Open Sans"/>
              <a:buNone/>
            </a:pPr>
            <a:r>
              <a:rPr lang="en-US" sz="1400" dirty="0" smtClean="0"/>
              <a:t>A receiver is an individual, group or organization decoding the message. </a:t>
            </a:r>
          </a:p>
        </p:txBody>
      </p:sp>
      <p:sp>
        <p:nvSpPr>
          <p:cNvPr id="22" name="Google Shape;85;p15"/>
          <p:cNvSpPr txBox="1">
            <a:spLocks/>
          </p:cNvSpPr>
          <p:nvPr/>
        </p:nvSpPr>
        <p:spPr>
          <a:xfrm>
            <a:off x="6290363" y="1734211"/>
            <a:ext cx="2530800" cy="23763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pPr marL="0" indent="0">
              <a:buFont typeface="Open Sans"/>
              <a:buNone/>
            </a:pPr>
            <a:r>
              <a:rPr lang="en-US" sz="1400" dirty="0" smtClean="0"/>
              <a:t>Great communication make use of the nonverbal channels the normal person isn’t mindful of. Feedback should flow back to the sender continuously, but usually seldom the case.</a:t>
            </a:r>
          </a:p>
        </p:txBody>
      </p:sp>
      <p:sp>
        <p:nvSpPr>
          <p:cNvPr id="23" name="عنصر نائب لرقم الشريحة 2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4190925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rotWithShape="1">
          <a:blip r:embed="rId2">
            <a:extLst>
              <a:ext uri="{28A0092B-C50C-407E-A947-70E740481C1C}">
                <a14:useLocalDpi xmlns:a14="http://schemas.microsoft.com/office/drawing/2010/main" val="0"/>
              </a:ext>
            </a:extLst>
          </a:blip>
          <a:srcRect l="2" r="22845"/>
          <a:stretch/>
        </p:blipFill>
        <p:spPr>
          <a:xfrm>
            <a:off x="0" y="0"/>
            <a:ext cx="9144000" cy="5143500"/>
          </a:xfrm>
          <a:prstGeom prst="rect">
            <a:avLst/>
          </a:prstGeom>
        </p:spPr>
      </p:pic>
      <p:sp>
        <p:nvSpPr>
          <p:cNvPr id="3" name="عنصر نائب للنص 2"/>
          <p:cNvSpPr>
            <a:spLocks noGrp="1"/>
          </p:cNvSpPr>
          <p:nvPr>
            <p:ph type="body" idx="1"/>
          </p:nvPr>
        </p:nvSpPr>
        <p:spPr>
          <a:xfrm>
            <a:off x="211816" y="805379"/>
            <a:ext cx="3003996" cy="4160273"/>
          </a:xfrm>
        </p:spPr>
        <p:txBody>
          <a:bodyPr>
            <a:normAutofit/>
          </a:bodyPr>
          <a:lstStyle/>
          <a:p>
            <a:pPr marL="114300" indent="0" algn="ctr">
              <a:buNone/>
            </a:pPr>
            <a:r>
              <a:rPr lang="en-US" sz="1600" dirty="0">
                <a:solidFill>
                  <a:schemeClr val="accent3">
                    <a:lumMod val="50000"/>
                  </a:schemeClr>
                </a:solidFill>
                <a:latin typeface="Century Gothic" panose="020B0502020202020204" pitchFamily="34" charset="0"/>
              </a:rPr>
              <a:t>Interpersonal communication skills can assist you in being more productive at </a:t>
            </a:r>
            <a:r>
              <a:rPr lang="en-US" sz="1600" dirty="0" smtClean="0">
                <a:solidFill>
                  <a:schemeClr val="accent3">
                    <a:lumMod val="50000"/>
                  </a:schemeClr>
                </a:solidFill>
                <a:latin typeface="Century Gothic" panose="020B0502020202020204" pitchFamily="34" charset="0"/>
              </a:rPr>
              <a:t>workplace, </a:t>
            </a:r>
            <a:r>
              <a:rPr lang="en-US" sz="1600" dirty="0">
                <a:solidFill>
                  <a:schemeClr val="accent3">
                    <a:lumMod val="50000"/>
                  </a:schemeClr>
                </a:solidFill>
                <a:latin typeface="Century Gothic" panose="020B0502020202020204" pitchFamily="34" charset="0"/>
              </a:rPr>
              <a:t>forming strong and pleasant connections with coworkers, and completing team projects efficiently and successfully. Good interpersonal skills can have a positive impact on the morale and productivity of your entire team or department.</a:t>
            </a:r>
            <a:endParaRPr lang="ar-SA" sz="1600" dirty="0">
              <a:solidFill>
                <a:schemeClr val="accent3">
                  <a:lumMod val="50000"/>
                </a:schemeClr>
              </a:solidFill>
              <a:latin typeface="Century Gothic" panose="020B0502020202020204" pitchFamily="34" charset="0"/>
            </a:endParaRPr>
          </a:p>
        </p:txBody>
      </p:sp>
      <p:sp>
        <p:nvSpPr>
          <p:cNvPr id="2" name="مربع نص 1"/>
          <p:cNvSpPr txBox="1"/>
          <p:nvPr/>
        </p:nvSpPr>
        <p:spPr>
          <a:xfrm>
            <a:off x="1743341" y="282159"/>
            <a:ext cx="5657318" cy="523220"/>
          </a:xfrm>
          <a:prstGeom prst="rect">
            <a:avLst/>
          </a:prstGeom>
          <a:noFill/>
        </p:spPr>
        <p:txBody>
          <a:bodyPr wrap="none" rtlCol="1">
            <a:spAutoFit/>
          </a:bodyPr>
          <a:lstStyle/>
          <a:p>
            <a:r>
              <a:rPr lang="en-US" sz="2800" dirty="0" smtClean="0">
                <a:solidFill>
                  <a:schemeClr val="accent1"/>
                </a:solidFill>
                <a:latin typeface="PT Sans Narrow" panose="020B0604020202020204" charset="0"/>
              </a:rPr>
              <a:t>Importance of</a:t>
            </a:r>
            <a:r>
              <a:rPr lang="en-US" sz="2800" dirty="0" smtClean="0">
                <a:solidFill>
                  <a:schemeClr val="accent1"/>
                </a:solidFill>
                <a:latin typeface="PT Sans Narrow" panose="020B0604020202020204" charset="0"/>
              </a:rPr>
              <a:t> </a:t>
            </a:r>
            <a:r>
              <a:rPr lang="en-US" sz="2800" dirty="0">
                <a:solidFill>
                  <a:schemeClr val="accent1"/>
                </a:solidFill>
                <a:latin typeface="PT Sans Narrow" panose="020B0604020202020204" charset="0"/>
              </a:rPr>
              <a:t>Interpersonal </a:t>
            </a:r>
            <a:r>
              <a:rPr lang="en-US" sz="2800" dirty="0" smtClean="0">
                <a:solidFill>
                  <a:schemeClr val="accent1"/>
                </a:solidFill>
                <a:latin typeface="PT Sans Narrow" panose="020B0604020202020204" charset="0"/>
              </a:rPr>
              <a:t>Communication</a:t>
            </a:r>
            <a:endParaRPr lang="ar-SA" sz="2800" dirty="0">
              <a:solidFill>
                <a:schemeClr val="accent1"/>
              </a:solidFill>
              <a:latin typeface="PT Sans Narrow" panose="020B0604020202020204" charset="0"/>
            </a:endParaRPr>
          </a:p>
        </p:txBody>
      </p:sp>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3007513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265500" y="893851"/>
            <a:ext cx="4045200" cy="886675"/>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smtClean="0"/>
              <a:t>CONCLUSION</a:t>
            </a:r>
            <a:endParaRPr dirty="0"/>
          </a:p>
        </p:txBody>
      </p:sp>
      <p:sp>
        <p:nvSpPr>
          <p:cNvPr id="111" name="Google Shape;111;p17"/>
          <p:cNvSpPr txBox="1">
            <a:spLocks noGrp="1"/>
          </p:cNvSpPr>
          <p:nvPr>
            <p:ph type="subTitle" idx="1"/>
          </p:nvPr>
        </p:nvSpPr>
        <p:spPr>
          <a:xfrm>
            <a:off x="265500" y="2016946"/>
            <a:ext cx="4045200" cy="1845125"/>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US" dirty="0" smtClean="0"/>
              <a:t>I</a:t>
            </a:r>
            <a:r>
              <a:rPr lang="en" dirty="0" smtClean="0"/>
              <a:t>nterpersonal skills are extermely vital for creating and keeping up important individual connections in the workplace. </a:t>
            </a:r>
            <a:r>
              <a:rPr lang="en-US" dirty="0" smtClean="0"/>
              <a:t>P</a:t>
            </a:r>
            <a:r>
              <a:rPr lang="en" dirty="0" smtClean="0"/>
              <a:t>eople with great interpersonal communication skills can, in the manner, construct sound connections with their colleagues and work much better as a team.</a:t>
            </a:r>
            <a:endParaRPr dirty="0"/>
          </a:p>
        </p:txBody>
      </p:sp>
      <p:pic>
        <p:nvPicPr>
          <p:cNvPr id="112" name="Google Shape;112;p17"/>
          <p:cNvPicPr preferRelativeResize="0"/>
          <p:nvPr/>
        </p:nvPicPr>
        <p:blipFill>
          <a:blip r:embed="rId3">
            <a:extLst>
              <a:ext uri="{28A0092B-C50C-407E-A947-70E740481C1C}">
                <a14:useLocalDpi xmlns:a14="http://schemas.microsoft.com/office/drawing/2010/main" val="0"/>
              </a:ext>
            </a:extLst>
          </a:blip>
          <a:stretch>
            <a:fillRect/>
          </a:stretch>
        </p:blipFill>
        <p:spPr>
          <a:xfrm>
            <a:off x="4572000" y="285750"/>
            <a:ext cx="4572000" cy="4572000"/>
          </a:xfrm>
          <a:prstGeom prst="rect">
            <a:avLst/>
          </a:prstGeom>
          <a:noFill/>
          <a:ln>
            <a:noFill/>
          </a:ln>
        </p:spPr>
      </p:pic>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r>
              <a:rPr lang="en" dirty="0" smtClean="0"/>
              <a:t>REFRENCES </a:t>
            </a:r>
            <a:endParaRPr dirty="0"/>
          </a:p>
        </p:txBody>
      </p:sp>
      <p:sp>
        <p:nvSpPr>
          <p:cNvPr id="105" name="Google Shape;105;p16"/>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rmAutofit/>
          </a:bodyPr>
          <a:lstStyle/>
          <a:p>
            <a:pPr marL="114300" indent="0">
              <a:buNone/>
            </a:pPr>
            <a:r>
              <a:rPr lang="en-US" sz="1400" i="1" dirty="0"/>
              <a:t>Interpersonal Communication Skills: 6 you must master</a:t>
            </a:r>
            <a:r>
              <a:rPr lang="en-US" sz="1400" dirty="0"/>
              <a:t>. </a:t>
            </a:r>
            <a:r>
              <a:rPr lang="en-US" sz="1400" dirty="0" err="1"/>
              <a:t>Legacee</a:t>
            </a:r>
            <a:r>
              <a:rPr lang="en-US" sz="1400" dirty="0"/>
              <a:t>. (2021, August 22). Retrieved October 20, 2021, from </a:t>
            </a:r>
            <a:r>
              <a:rPr lang="en-US" sz="1400" dirty="0">
                <a:hlinkClick r:id="rId3"/>
              </a:rPr>
              <a:t>https://www.legacee.com/communication-skills/interpersonal#:~:text=The%20interpersonal%20communication%20model%20looks,flows%20between%20sender%20and%20receiver</a:t>
            </a:r>
            <a:r>
              <a:rPr lang="en-US" sz="1400" dirty="0" smtClean="0"/>
              <a:t>.</a:t>
            </a:r>
          </a:p>
          <a:p>
            <a:pPr marL="114300" indent="0">
              <a:buNone/>
            </a:pPr>
            <a:r>
              <a:rPr lang="en-US" sz="1400" dirty="0" smtClean="0"/>
              <a:t> </a:t>
            </a:r>
            <a:endParaRPr lang="en-US" sz="1400" dirty="0"/>
          </a:p>
          <a:p>
            <a:pPr marL="114300" indent="0">
              <a:buNone/>
            </a:pPr>
            <a:endParaRPr lang="en-US" sz="1400" dirty="0"/>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317678" y="1585484"/>
            <a:ext cx="4508643" cy="1972531"/>
          </a:xfrm>
          <a:prstGeom prst="rect">
            <a:avLst/>
          </a:prstGeom>
        </p:spPr>
      </p:pic>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358383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2585</TotalTime>
  <Words>484</Words>
  <Application>Microsoft Office PowerPoint</Application>
  <PresentationFormat>عرض على الشاشة (9:16)‏</PresentationFormat>
  <Paragraphs>52</Paragraphs>
  <Slides>9</Slides>
  <Notes>6</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9</vt:i4>
      </vt:variant>
    </vt:vector>
  </HeadingPairs>
  <TitlesOfParts>
    <vt:vector size="15" baseType="lpstr">
      <vt:lpstr>Lato Light</vt:lpstr>
      <vt:lpstr>Open Sans</vt:lpstr>
      <vt:lpstr>PT Sans Narrow</vt:lpstr>
      <vt:lpstr>Century Gothic</vt:lpstr>
      <vt:lpstr>Arial</vt:lpstr>
      <vt:lpstr>Tropic</vt:lpstr>
      <vt:lpstr>The Elements Of Interpersonal Communication</vt:lpstr>
      <vt:lpstr>Table of Contents :</vt:lpstr>
      <vt:lpstr>INTRODUCTION</vt:lpstr>
      <vt:lpstr>The Main 6 Interpersonal Communication Skills:</vt:lpstr>
      <vt:lpstr>عرض تقديمي في PowerPoint</vt:lpstr>
      <vt:lpstr>عرض تقديمي في PowerPoint</vt:lpstr>
      <vt:lpstr>CONCLUSION</vt:lpstr>
      <vt:lpstr>REFRENCES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Interpersonal Communication</dc:title>
  <dc:creator>DQA</dc:creator>
  <cp:lastModifiedBy>DQA</cp:lastModifiedBy>
  <cp:revision>19</cp:revision>
  <dcterms:modified xsi:type="dcterms:W3CDTF">2021-10-21T22:33:15Z</dcterms:modified>
</cp:coreProperties>
</file>