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7" r:id="rId1"/>
  </p:sldMasterIdLst>
  <p:sldIdLst>
    <p:sldId id="256" r:id="rId2"/>
    <p:sldId id="257" r:id="rId3"/>
    <p:sldId id="258" r:id="rId4"/>
    <p:sldId id="261" r:id="rId5"/>
    <p:sldId id="262" r:id="rId6"/>
    <p:sldId id="263" r:id="rId7"/>
    <p:sldId id="259" r:id="rId8"/>
    <p:sldId id="260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51175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57670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3909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89325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391133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9844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57900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56288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3217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83190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1825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10/22/2021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98077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10/22/2021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988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10/22/2021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4768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5563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5407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10/22/2021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3838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blog.smarp.com/interpersonal-communication-definition-importance-and-must-have-skills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40322" y="541012"/>
            <a:ext cx="7766936" cy="1096899"/>
          </a:xfrm>
        </p:spPr>
        <p:txBody>
          <a:bodyPr>
            <a:normAutofit lnSpcReduction="10000"/>
          </a:bodyPr>
          <a:lstStyle/>
          <a:p>
            <a:pPr algn="ctr"/>
            <a:r>
              <a:rPr lang="en-US" altLang="en-US" sz="36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Libyan International University</a:t>
            </a:r>
            <a:br>
              <a:rPr lang="en-US" altLang="en-US" sz="36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sz="36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Faculty Of  Business Administration</a:t>
            </a:r>
            <a:endParaRPr lang="en-US" sz="3600" b="1" dirty="0">
              <a:solidFill>
                <a:schemeClr val="accent3">
                  <a:lumMod val="50000"/>
                </a:schemeClr>
              </a:solidFill>
              <a:latin typeface="Bahnschrift Condensed" panose="020B0502040204020203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E13568F5-391D-E944-8AEF-6D3058D818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429" b="98000" l="3814" r="96398">
                        <a14:foregroundMark x1="75212" y1="92000" x2="35805" y2="84286"/>
                        <a14:foregroundMark x1="35805" y1="84286" x2="27542" y2="88286"/>
                        <a14:foregroundMark x1="27542" y1="88286" x2="20763" y2="88857"/>
                        <a14:foregroundMark x1="93856" y1="96571" x2="93856" y2="96571"/>
                        <a14:foregroundMark x1="93856" y1="96571" x2="93856" y2="96571"/>
                        <a14:foregroundMark x1="9746" y1="92286" x2="6144" y2="96000"/>
                        <a14:foregroundMark x1="94068" y1="95143" x2="94068" y2="95143"/>
                        <a14:foregroundMark x1="94068" y1="95143" x2="94703" y2="95714"/>
                        <a14:foregroundMark x1="93644" y1="94000" x2="95763" y2="95429"/>
                        <a14:foregroundMark x1="93432" y1="94571" x2="95975" y2="96286"/>
                        <a14:foregroundMark x1="95339" y1="96857" x2="96822" y2="96857"/>
                        <a14:foregroundMark x1="62500" y1="92571" x2="50424" y2="91714"/>
                        <a14:foregroundMark x1="9958" y1="92000" x2="4025" y2="95714"/>
                        <a14:foregroundMark x1="52769" y1="95844" x2="51681" y2="95734"/>
                        <a14:foregroundMark x1="53118" y1="95143" x2="39407" y2="95143"/>
                        <a14:foregroundMark x1="68644" y1="95143" x2="56260" y2="95143"/>
                        <a14:foregroundMark x1="39407" y1="95143" x2="39195" y2="95143"/>
                        <a14:foregroundMark x1="52241" y1="96907" x2="51181" y2="96748"/>
                        <a14:foregroundMark x1="52692" y1="96000" x2="51549" y2="96000"/>
                        <a14:foregroundMark x1="62924" y1="52571" x2="54709" y2="32734"/>
                        <a14:foregroundMark x1="49153" y1="20286" x2="52550" y2="27458"/>
                        <a14:foregroundMark x1="46076" y1="12000" x2="48093" y2="16000"/>
                        <a14:foregroundMark x1="45694" y1="11243" x2="45932" y2="11714"/>
                        <a14:foregroundMark x1="45923" y1="12000" x2="46186" y2="12571"/>
                        <a14:foregroundMark x1="45620" y1="11342" x2="45791" y2="11714"/>
                        <a14:backgroundMark x1="95782" y1="99060" x2="96610" y2="98857"/>
                        <a14:backgroundMark x1="40976" y1="2974" x2="40254" y2="2000"/>
                        <a14:backgroundMark x1="40254" y1="2000" x2="40937" y2="3009"/>
                        <a14:backgroundMark x1="55297" y1="99714" x2="59958" y2="99714"/>
                        <a14:backgroundMark x1="52966" y1="99714" x2="55297" y2="99714"/>
                        <a14:backgroundMark x1="51271" y1="98857" x2="56568" y2="99429"/>
                        <a14:backgroundMark x1="46822" y1="98857" x2="50000" y2="99143"/>
                        <a14:backgroundMark x1="55085" y1="29429" x2="55085" y2="29429"/>
                        <a14:backgroundMark x1="54025" y1="26000" x2="55932" y2="28857"/>
                        <a14:backgroundMark x1="57415" y1="30000" x2="54661" y2="24857"/>
                        <a14:backgroundMark x1="56568" y1="28857" x2="56568" y2="28857"/>
                        <a14:backgroundMark x1="56356" y1="28571" x2="57203" y2="30000"/>
                        <a14:backgroundMark x1="56568" y1="28857" x2="57203" y2="29429"/>
                        <a14:backgroundMark x1="56568" y1="28000" x2="57203" y2="28857"/>
                        <a14:backgroundMark x1="41102" y1="3143" x2="44915" y2="11143"/>
                        <a14:backgroundMark x1="40254" y1="3143" x2="44915" y2="11714"/>
                        <a14:backgroundMark x1="44915" y1="11714" x2="44915" y2="12000"/>
                        <a14:backgroundMark x1="45975" y1="14857" x2="44068" y2="10000"/>
                        <a14:backgroundMark x1="44703" y1="11143" x2="45339" y2="11714"/>
                        <a14:backgroundMark x1="44703" y1="12286" x2="44703" y2="11429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5818" y="170340"/>
            <a:ext cx="1719072" cy="127473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69A1D65B-944D-AD4E-BC1C-3343DF785E7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688" b="94271" l="8681" r="93056">
                        <a14:foregroundMark x1="28299" y1="26215" x2="33854" y2="20660"/>
                        <a14:foregroundMark x1="33854" y1="20660" x2="42535" y2="18576"/>
                        <a14:foregroundMark x1="42535" y1="18576" x2="57465" y2="20833"/>
                        <a14:foregroundMark x1="57465" y1="20833" x2="61285" y2="22396"/>
                        <a14:foregroundMark x1="48438" y1="48611" x2="55729" y2="59028"/>
                        <a14:foregroundMark x1="55729" y1="59028" x2="56424" y2="68403"/>
                        <a14:foregroundMark x1="56424" y1="68403" x2="56250" y2="68229"/>
                        <a14:foregroundMark x1="49306" y1="64236" x2="49306" y2="60417"/>
                        <a14:foregroundMark x1="87674" y1="61111" x2="88889" y2="53993"/>
                        <a14:foregroundMark x1="88889" y1="53993" x2="84028" y2="36111"/>
                        <a14:foregroundMark x1="84028" y1="36111" x2="77257" y2="27951"/>
                        <a14:foregroundMark x1="69792" y1="22222" x2="44271" y2="16493"/>
                        <a14:foregroundMark x1="44271" y1="16493" x2="35938" y2="16493"/>
                        <a14:foregroundMark x1="35938" y1="16493" x2="27431" y2="19444"/>
                        <a14:foregroundMark x1="27431" y1="19444" x2="15625" y2="46181"/>
                        <a14:foregroundMark x1="15625" y1="46181" x2="15278" y2="55903"/>
                        <a14:foregroundMark x1="15278" y1="55903" x2="19618" y2="62847"/>
                        <a14:foregroundMark x1="19618" y1="62847" x2="33854" y2="72569"/>
                        <a14:foregroundMark x1="33854" y1="72569" x2="35243" y2="81424"/>
                        <a14:foregroundMark x1="35243" y1="81424" x2="57465" y2="85938"/>
                        <a14:foregroundMark x1="60764" y1="87326" x2="68750" y2="83854"/>
                        <a14:foregroundMark x1="68750" y1="83854" x2="81076" y2="60417"/>
                        <a14:foregroundMark x1="81076" y1="60417" x2="83333" y2="51215"/>
                        <a14:foregroundMark x1="83333" y1="51215" x2="81424" y2="44444"/>
                        <a14:foregroundMark x1="81424" y1="44444" x2="79340" y2="40972"/>
                        <a14:foregroundMark x1="86632" y1="46875" x2="86632" y2="53993"/>
                        <a14:foregroundMark x1="86632" y1="53993" x2="84896" y2="60069"/>
                        <a14:foregroundMark x1="50174" y1="40972" x2="48611" y2="70313"/>
                        <a14:foregroundMark x1="48611" y1="70313" x2="48264" y2="70139"/>
                        <a14:foregroundMark x1="70313" y1="21007" x2="24132" y2="18403"/>
                        <a14:foregroundMark x1="76736" y1="26389" x2="73264" y2="25000"/>
                        <a14:foregroundMark x1="43576" y1="86111" x2="43576" y2="86111"/>
                        <a14:foregroundMark x1="43576" y1="86111" x2="43576" y2="86111"/>
                        <a14:foregroundMark x1="43924" y1="86111" x2="46354" y2="85069"/>
                        <a14:foregroundMark x1="28125" y1="22222" x2="29340" y2="21528"/>
                        <a14:foregroundMark x1="58681" y1="18056" x2="68924" y2="21528"/>
                        <a14:foregroundMark x1="68924" y1="21528" x2="60417" y2="15278"/>
                        <a14:foregroundMark x1="60417" y1="15278" x2="76042" y2="23785"/>
                        <a14:foregroundMark x1="54167" y1="15451" x2="53993" y2="15972"/>
                        <a14:foregroundMark x1="54514" y1="14757" x2="47569" y2="16493"/>
                        <a14:foregroundMark x1="47569" y1="16493" x2="54688" y2="15104"/>
                        <a14:foregroundMark x1="54688" y1="15104" x2="59201" y2="17014"/>
                        <a14:foregroundMark x1="25694" y1="20660" x2="32986" y2="21701"/>
                        <a14:foregroundMark x1="32986" y1="21701" x2="33854" y2="21007"/>
                        <a14:foregroundMark x1="12098" y1="26787" x2="12500" y2="25000"/>
                        <a14:foregroundMark x1="11688" y1="28610" x2="11984" y2="27296"/>
                        <a14:foregroundMark x1="10938" y1="31944" x2="11684" y2="28629"/>
                        <a14:foregroundMark x1="13314" y1="24734" x2="20486" y2="22396"/>
                        <a14:foregroundMark x1="12717" y1="24929" x2="13035" y2="24825"/>
                        <a14:foregroundMark x1="12500" y1="25000" x2="12686" y2="24939"/>
                        <a14:foregroundMark x1="20486" y1="22396" x2="21701" y2="22396"/>
                        <a14:foregroundMark x1="14363" y1="25558" x2="27431" y2="15799"/>
                        <a14:foregroundMark x1="13715" y1="26042" x2="14161" y2="25709"/>
                        <a14:foregroundMark x1="51042" y1="7465" x2="33507" y2="9549"/>
                        <a14:foregroundMark x1="49479" y1="4861" x2="49479" y2="4861"/>
                        <a14:foregroundMark x1="50521" y1="4688" x2="50521" y2="4688"/>
                        <a14:foregroundMark x1="50694" y1="6944" x2="72569" y2="15278"/>
                        <a14:foregroundMark x1="78299" y1="18403" x2="85590" y2="28299"/>
                        <a14:foregroundMark x1="93229" y1="42188" x2="87500" y2="26563"/>
                        <a14:foregroundMark x1="87500" y1="26563" x2="83160" y2="20486"/>
                        <a14:foregroundMark x1="83160" y1="20486" x2="77951" y2="17535"/>
                        <a14:foregroundMark x1="92014" y1="50174" x2="93229" y2="58160"/>
                        <a14:foregroundMark x1="93229" y1="58160" x2="84201" y2="78819"/>
                        <a14:foregroundMark x1="84201" y1="78819" x2="72396" y2="85938"/>
                        <a14:foregroundMark x1="72222" y1="86806" x2="63542" y2="90451"/>
                        <a14:foregroundMark x1="63542" y1="90451" x2="46875" y2="90625"/>
                        <a14:foregroundMark x1="46875" y1="90625" x2="44726" y2="91637"/>
                        <a14:foregroundMark x1="48611" y1="93403" x2="43619" y2="93218"/>
                        <a14:foregroundMark x1="37726" y1="92089" x2="30556" y2="87500"/>
                        <a14:foregroundMark x1="53819" y1="94271" x2="57986" y2="92708"/>
                        <a14:foregroundMark x1="23264" y1="82813" x2="18576" y2="77083"/>
                        <a14:foregroundMark x1="10454" y1="51736" x2="10069" y2="49826"/>
                        <a14:foregroundMark x1="14583" y1="72222" x2="10454" y2="51736"/>
                        <a14:foregroundMark x1="11632" y1="35938" x2="8681" y2="50868"/>
                        <a14:foregroundMark x1="8830" y1="51736" x2="9722" y2="56944"/>
                        <a14:foregroundMark x1="8681" y1="50868" x2="8830" y2="51736"/>
                        <a14:backgroundMark x1="41146" y1="93750" x2="41146" y2="93750"/>
                        <a14:backgroundMark x1="41146" y1="94271" x2="40972" y2="94618"/>
                        <a14:backgroundMark x1="40451" y1="93403" x2="42188" y2="94271"/>
                        <a14:backgroundMark x1="43056" y1="95313" x2="39236" y2="93924"/>
                        <a14:backgroundMark x1="42188" y1="94097" x2="42535" y2="93924"/>
                        <a14:backgroundMark x1="43750" y1="94965" x2="42188" y2="93924"/>
                        <a14:backgroundMark x1="36806" y1="93403" x2="42882" y2="94271"/>
                        <a14:backgroundMark x1="95833" y1="58333" x2="96354" y2="57465"/>
                        <a14:backgroundMark x1="10417" y1="31771" x2="10938" y2="27778"/>
                        <a14:backgroundMark x1="11285" y1="32118" x2="11806" y2="27604"/>
                        <a14:backgroundMark x1="10764" y1="31424" x2="11285" y2="26389"/>
                        <a14:backgroundMark x1="11806" y1="26736" x2="11806" y2="25868"/>
                        <a14:backgroundMark x1="10590" y1="32118" x2="10938" y2="28299"/>
                        <a14:backgroundMark x1="10590" y1="31944" x2="12326" y2="23958"/>
                        <a14:backgroundMark x1="12326" y1="23958" x2="12153" y2="24132"/>
                        <a14:backgroundMark x1="7639" y1="51736" x2="7639" y2="51736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904580" y="170340"/>
            <a:ext cx="1722783" cy="172278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09600" y="4898574"/>
            <a:ext cx="105534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Name : Khadija Mohammed Bayou</a:t>
            </a:r>
          </a:p>
          <a:p>
            <a:r>
              <a:rPr lang="en-US" sz="32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ID:2847</a:t>
            </a:r>
          </a:p>
          <a:p>
            <a:r>
              <a:rPr lang="en-US" sz="32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Email: Khadija_2847@limu.edu.ly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43000" y="2662081"/>
            <a:ext cx="87615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</a:rPr>
              <a:t>The </a:t>
            </a:r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</a:rPr>
              <a:t>Nature </a:t>
            </a:r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</a:rPr>
              <a:t>o</a:t>
            </a:r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</a:rPr>
              <a:t>f </a:t>
            </a:r>
            <a:r>
              <a:rPr lang="en-US" sz="3200" b="1" dirty="0">
                <a:solidFill>
                  <a:schemeClr val="accent3">
                    <a:lumMod val="50000"/>
                  </a:schemeClr>
                </a:solidFill>
              </a:rPr>
              <a:t>I</a:t>
            </a:r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</a:rPr>
              <a:t>nterpersonal </a:t>
            </a:r>
            <a:r>
              <a:rPr lang="en-US" sz="3200" b="1" dirty="0">
                <a:solidFill>
                  <a:schemeClr val="accent3">
                    <a:lumMod val="50000"/>
                  </a:schemeClr>
                </a:solidFill>
              </a:rPr>
              <a:t>C</a:t>
            </a:r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</a:rPr>
              <a:t>ommunication </a:t>
            </a:r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</a:rPr>
              <a:t>and New </a:t>
            </a:r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</a:rPr>
              <a:t>Public Management </a:t>
            </a:r>
            <a:r>
              <a:rPr lang="en-US" sz="3200" b="1" dirty="0">
                <a:solidFill>
                  <a:schemeClr val="accent3">
                    <a:lumMod val="50000"/>
                  </a:schemeClr>
                </a:solidFill>
              </a:rPr>
              <a:t>M</a:t>
            </a:r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</a:rPr>
              <a:t>odel </a:t>
            </a:r>
            <a:endParaRPr lang="en-US" sz="32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00356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Contents</a:t>
            </a:r>
            <a:r>
              <a:rPr lang="en-US" b="1" dirty="0">
                <a:solidFill>
                  <a:srgbClr val="5E6F8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b="1" dirty="0">
                <a:solidFill>
                  <a:srgbClr val="5E6F8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r>
              <a:rPr lang="en-US" sz="3200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accent3">
                    <a:lumMod val="75000"/>
                  </a:schemeClr>
                </a:solidFill>
              </a:rPr>
              <a:t>M</a:t>
            </a:r>
            <a:r>
              <a:rPr lang="en-US" sz="3200" dirty="0" smtClean="0">
                <a:solidFill>
                  <a:schemeClr val="accent3">
                    <a:lumMod val="75000"/>
                  </a:schemeClr>
                </a:solidFill>
              </a:rPr>
              <a:t>eaning of public management</a:t>
            </a:r>
            <a:endParaRPr lang="en-US" sz="3200" dirty="0" smtClean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Definition of interpersonal communication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  <a:r>
              <a:rPr lang="en-US" sz="3200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3200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References.</a:t>
            </a:r>
          </a:p>
          <a:p>
            <a:pPr marL="0" indent="0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621987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049" y="1067009"/>
            <a:ext cx="8596668" cy="1320800"/>
          </a:xfrm>
        </p:spPr>
        <p:txBody>
          <a:bodyPr/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6949" y="2387809"/>
            <a:ext cx="10164837" cy="4898362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Interpersonal communication in the workplace plays an important role in employee satisfaction, motivation, collaboration and business success. </a:t>
            </a: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new public management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started in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1980s Various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countries have resorted to it.</a:t>
            </a:r>
            <a:endParaRPr lang="en-US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6802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Definition of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interpersonal communication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963" y="2601461"/>
            <a:ext cx="8596668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interpersonal communication is the process of shearing information ideas and feeling between  two or more people.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8065" y="3360266"/>
            <a:ext cx="4151873" cy="3632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923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742950" indent="-742950"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Importance of Interpersonal Communication in the Workplace</a:t>
            </a:r>
            <a:r>
              <a:rPr lang="en-US" b="1" dirty="0"/>
              <a:t/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Solving the problems 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build healthy relationships </a:t>
            </a: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Employee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success</a:t>
            </a:r>
          </a:p>
          <a:p>
            <a:pPr fontAlgn="base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Trust</a:t>
            </a:r>
          </a:p>
          <a:p>
            <a:pPr fontAlgn="base"/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153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457200" indent="-457200">
              <a:buFont typeface="Wingdings" panose="05000000000000000000" pitchFamily="2" charset="2"/>
              <a:buChar char="v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dose the NPM means ?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New Public Management is a term coined by Hood for the policy to modernize and improve the public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sector.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the public management they used some tools to make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it more effective.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1355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en-US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Conclusion.</a:t>
            </a:r>
            <a:br>
              <a:rPr lang="en-US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5934" y="2356532"/>
            <a:ext cx="8596668" cy="3880773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Interpersonal communication and the new public management  helps business to growing successfully. </a:t>
            </a:r>
          </a:p>
        </p:txBody>
      </p:sp>
    </p:spTree>
    <p:extLst>
      <p:ext uri="{BB962C8B-B14F-4D97-AF65-F5344CB8AC3E}">
        <p14:creationId xmlns:p14="http://schemas.microsoft.com/office/powerpoint/2010/main" val="33365848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References.</a:t>
            </a:r>
            <a:br>
              <a:rPr lang="en-US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523775"/>
            <a:ext cx="10817980" cy="3880773"/>
          </a:xfrm>
        </p:spPr>
        <p:txBody>
          <a:bodyPr>
            <a:normAutofit fontScale="92500" lnSpcReduction="10000"/>
          </a:bodyPr>
          <a:lstStyle/>
          <a:p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Interpersonal Communication: Definition, Importance and Must-Have Skills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(2020, July 2).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Smarp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blog.smarp.com/interpersonal-communication-definition-importance-and-must-have-skills</a:t>
            </a: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Brief, ©.M. (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n.d.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is New Public Management? Definition and meaning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MBA Brief. https://www.mbabrief.com/what_is_new_public_management.asp</a:t>
            </a:r>
          </a:p>
          <a:p>
            <a:endParaRPr lang="en-US" sz="28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7498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65987" y="2425521"/>
            <a:ext cx="8596668" cy="1320800"/>
          </a:xfrm>
        </p:spPr>
        <p:txBody>
          <a:bodyPr>
            <a:normAutofit/>
          </a:bodyPr>
          <a:lstStyle/>
          <a:p>
            <a:r>
              <a:rPr lang="en-US" sz="6000" dirty="0" smtClean="0"/>
              <a:t>Thank you 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1556427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Custom 1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D45B9F"/>
      </a:accent1>
      <a:accent2>
        <a:srgbClr val="DEA0C1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653</TotalTime>
  <Words>162</Words>
  <Application>Microsoft Office PowerPoint</Application>
  <PresentationFormat>Widescreen</PresentationFormat>
  <Paragraphs>32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Bahnschrift Condensed</vt:lpstr>
      <vt:lpstr>Times New Roman</vt:lpstr>
      <vt:lpstr>Trebuchet MS</vt:lpstr>
      <vt:lpstr>Wingdings</vt:lpstr>
      <vt:lpstr>Wingdings 3</vt:lpstr>
      <vt:lpstr>Facet</vt:lpstr>
      <vt:lpstr>PowerPoint Presentation</vt:lpstr>
      <vt:lpstr>Contents </vt:lpstr>
      <vt:lpstr>Introduction </vt:lpstr>
      <vt:lpstr>Definition of interpersonal communication</vt:lpstr>
      <vt:lpstr>The Importance of Interpersonal Communication in the Workplace </vt:lpstr>
      <vt:lpstr>What dose the NPM means ?</vt:lpstr>
      <vt:lpstr>Conclusion. </vt:lpstr>
      <vt:lpstr>References.  </vt:lpstr>
      <vt:lpstr>Thank you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ALNOOR</dc:creator>
  <cp:lastModifiedBy>Microsoft account</cp:lastModifiedBy>
  <cp:revision>21</cp:revision>
  <dcterms:created xsi:type="dcterms:W3CDTF">2021-10-17T21:02:59Z</dcterms:created>
  <dcterms:modified xsi:type="dcterms:W3CDTF">2021-10-22T19:22:15Z</dcterms:modified>
</cp:coreProperties>
</file>