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4"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946"/>
  </p:normalViewPr>
  <p:slideViewPr>
    <p:cSldViewPr snapToGrid="0" snapToObjects="1">
      <p:cViewPr varScale="1">
        <p:scale>
          <a:sx n="80" d="100"/>
          <a:sy n="80" d="100"/>
        </p:scale>
        <p:origin x="11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D6B105-88B5-9347-91FA-0D77B9BCB20C}" type="datetimeFigureOut">
              <a:rPr lang="x-none" smtClean="0"/>
              <a:t>11/8/2021</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DD63B0-8170-AE44-9FD2-AC65CEA74C80}" type="slidenum">
              <a:rPr lang="x-none" smtClean="0"/>
              <a:t>‹#›</a:t>
            </a:fld>
            <a:endParaRPr lang="x-none"/>
          </a:p>
        </p:txBody>
      </p:sp>
    </p:spTree>
    <p:extLst>
      <p:ext uri="{BB962C8B-B14F-4D97-AF65-F5344CB8AC3E}">
        <p14:creationId xmlns:p14="http://schemas.microsoft.com/office/powerpoint/2010/main" val="576419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2BDBE77B-AA8C-DB4A-B388-176AA0311173}" type="datetime1">
              <a:rPr lang="en-US" smtClean="0"/>
              <a:t>11/8/2021</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4D4436-7FE5-DD47-87CE-F4A1BF2DE387}" type="datetime1">
              <a:rPr lang="en-US" smtClean="0"/>
              <a:t>11/8/2021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4CAE33-AE8C-9D4E-96AD-3479E0D49E6D}" type="datetime1">
              <a:rPr lang="en-US" smtClean="0"/>
              <a:t>11/8/2021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5D6C23-42A3-D848-973C-405FF9B5C338}" type="datetime1">
              <a:rPr lang="en-US" smtClean="0"/>
              <a:t>11/8/2021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5B379CA4-2A09-E740-A312-C1D3D229EA45}" type="datetime1">
              <a:rPr lang="en-US" smtClean="0"/>
              <a:t>11/8/2021</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937B4F6-D640-FA44-9875-B626B183CF44}" type="datetime1">
              <a:rPr lang="en-US" smtClean="0"/>
              <a:t>11/8/2021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B8717D-71DB-BF4B-B4D0-8EA48DA94C9B}" type="datetime1">
              <a:rPr lang="en-US" smtClean="0"/>
              <a:t>11/8/2021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652F2E-0B72-6740-B686-E5192AFA219D}" type="datetime1">
              <a:rPr lang="en-US" smtClean="0"/>
              <a:t>11/8/2021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008443-8D22-884A-B919-DF35C8812B55}" type="datetime1">
              <a:rPr lang="en-US" smtClean="0"/>
              <a:t>11/8/2021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A7342AD1-B88B-6C48-9277-D8548B62C495}" type="datetime1">
              <a:rPr lang="en-US" smtClean="0"/>
              <a:t>11/8/2021</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D6DFA3BA-0F2F-CD45-95BD-0BC2DA65850B}" type="datetime1">
              <a:rPr lang="en-US" smtClean="0"/>
              <a:t>11/8/2021</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2AE4FCB-44E1-CA4F-BF6C-FF50BE82D67A}" type="datetime1">
              <a:rPr lang="en-US" smtClean="0"/>
              <a:t>11/8/2021</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mohamed_2754@limu.edu.com"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31D6-2FE5-F749-A254-009953A4FA40}"/>
              </a:ext>
            </a:extLst>
          </p:cNvPr>
          <p:cNvSpPr>
            <a:spLocks noGrp="1"/>
          </p:cNvSpPr>
          <p:nvPr>
            <p:ph type="ctrTitle"/>
          </p:nvPr>
        </p:nvSpPr>
        <p:spPr>
          <a:xfrm>
            <a:off x="1078523" y="-178420"/>
            <a:ext cx="10318418" cy="5671796"/>
          </a:xfrm>
        </p:spPr>
        <p:txBody>
          <a:bodyPr/>
          <a:lstStyle/>
          <a:p>
            <a:r>
              <a:rPr lang="en-US" sz="3200" b="1" dirty="0"/>
              <a:t>Business Ethics In The Context Of Globalization &amp; Sustainability</a:t>
            </a:r>
            <a:endParaRPr lang="x-none" sz="3200" dirty="0"/>
          </a:p>
        </p:txBody>
      </p:sp>
      <p:sp>
        <p:nvSpPr>
          <p:cNvPr id="3" name="Subtitle 2">
            <a:extLst>
              <a:ext uri="{FF2B5EF4-FFF2-40B4-BE49-F238E27FC236}">
                <a16:creationId xmlns:a16="http://schemas.microsoft.com/office/drawing/2014/main" id="{C8D5F5C3-9043-914B-AD23-E5D9E48F8091}"/>
              </a:ext>
            </a:extLst>
          </p:cNvPr>
          <p:cNvSpPr>
            <a:spLocks noGrp="1"/>
          </p:cNvSpPr>
          <p:nvPr>
            <p:ph type="subTitle" idx="1"/>
          </p:nvPr>
        </p:nvSpPr>
        <p:spPr>
          <a:xfrm>
            <a:off x="2215045" y="3822928"/>
            <a:ext cx="8045373" cy="742279"/>
          </a:xfrm>
        </p:spPr>
        <p:txBody>
          <a:bodyPr>
            <a:normAutofit fontScale="25000" lnSpcReduction="20000"/>
          </a:bodyPr>
          <a:lstStyle/>
          <a:p>
            <a:pPr defTabSz="503555">
              <a:defRPr sz="6700" spc="-100">
                <a:latin typeface="Graphik"/>
                <a:ea typeface="Graphik"/>
                <a:cs typeface="Graphik"/>
                <a:sym typeface="Graphik"/>
              </a:defRPr>
            </a:pPr>
            <a:r>
              <a:rPr lang="en-US" dirty="0"/>
              <a:t>Mohamed A.A </a:t>
            </a:r>
            <a:r>
              <a:rPr lang="en-US" dirty="0" err="1"/>
              <a:t>Eldeep</a:t>
            </a:r>
            <a:endParaRPr lang="en-US" spc="-67" dirty="0"/>
          </a:p>
          <a:p>
            <a:pPr defTabSz="503555">
              <a:defRPr sz="6700" spc="-100">
                <a:latin typeface="Graphik"/>
                <a:ea typeface="Graphik"/>
                <a:cs typeface="Graphik"/>
                <a:sym typeface="Graphik"/>
              </a:defRPr>
            </a:pPr>
            <a:r>
              <a:rPr lang="en-US" dirty="0"/>
              <a:t>Student Number : 2754 </a:t>
            </a:r>
            <a:endParaRPr lang="en-US" spc="-67" dirty="0"/>
          </a:p>
          <a:p>
            <a:pPr defTabSz="503555">
              <a:defRPr sz="6700" spc="-100">
                <a:latin typeface="Graphik"/>
                <a:ea typeface="Graphik"/>
                <a:cs typeface="Graphik"/>
                <a:sym typeface="Graphik"/>
              </a:defRPr>
            </a:pPr>
            <a:r>
              <a:rPr lang="en-US" dirty="0"/>
              <a:t>EMAIL : </a:t>
            </a:r>
            <a:r>
              <a:rPr lang="en-US" u="sng" dirty="0">
                <a:solidFill>
                  <a:srgbClr val="0000FF"/>
                </a:solidFill>
                <a:uFill>
                  <a:solidFill>
                    <a:srgbClr val="0000FF"/>
                  </a:solidFill>
                </a:uFill>
                <a:hlinkClick r:id="rId2"/>
              </a:rPr>
              <a:t>mohamed_2754@limu.edu.ly</a:t>
            </a:r>
          </a:p>
          <a:p>
            <a:endParaRPr lang="x-none" dirty="0"/>
          </a:p>
        </p:txBody>
      </p:sp>
      <p:pic>
        <p:nvPicPr>
          <p:cNvPr id="5" name="صورة 4">
            <a:extLst>
              <a:ext uri="{FF2B5EF4-FFF2-40B4-BE49-F238E27FC236}">
                <a16:creationId xmlns:a16="http://schemas.microsoft.com/office/drawing/2014/main" id="{3998F303-E6A7-374B-ABE2-8DCC4191C9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0" y="-301"/>
            <a:ext cx="1617963" cy="1617963"/>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A4E7C49A-E12A-D74E-88BA-51D6C70E9ECF}"/>
              </a:ext>
            </a:extLst>
          </p:cNvPr>
          <p:cNvSpPr txBox="1"/>
          <p:nvPr/>
        </p:nvSpPr>
        <p:spPr>
          <a:xfrm>
            <a:off x="1934505" y="191458"/>
            <a:ext cx="8028878" cy="800219"/>
          </a:xfrm>
          <a:prstGeom prst="rect">
            <a:avLst/>
          </a:prstGeom>
          <a:noFill/>
        </p:spPr>
        <p:txBody>
          <a:bodyPr wrap="square" rtlCol="0">
            <a:spAutoFit/>
          </a:bodyPr>
          <a:lstStyle/>
          <a:p>
            <a:pPr algn="ctr"/>
            <a:r>
              <a:rPr lang="en-US" sz="2800" b="1" dirty="0">
                <a:solidFill>
                  <a:schemeClr val="dk2"/>
                </a:solidFill>
              </a:rPr>
              <a:t>Libyan International Medical University</a:t>
            </a:r>
          </a:p>
          <a:p>
            <a:pPr algn="ctr"/>
            <a:endParaRPr lang="x-none" dirty="0"/>
          </a:p>
        </p:txBody>
      </p:sp>
      <p:pic>
        <p:nvPicPr>
          <p:cNvPr id="8" name="صورة 5">
            <a:extLst>
              <a:ext uri="{FF2B5EF4-FFF2-40B4-BE49-F238E27FC236}">
                <a16:creationId xmlns:a16="http://schemas.microsoft.com/office/drawing/2014/main" id="{96118300-0BEE-3D41-9119-1C7A723EBE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71356" y="-10400"/>
            <a:ext cx="1617963" cy="1617963"/>
          </a:xfrm>
          <a:prstGeom prst="rect">
            <a:avLst/>
          </a:prstGeom>
          <a:ln>
            <a:noFill/>
          </a:ln>
          <a:effectLst>
            <a:outerShdw blurRad="292100" dist="139700" dir="2700000" algn="tl" rotWithShape="0">
              <a:srgbClr val="333333">
                <a:alpha val="65000"/>
              </a:srgbClr>
            </a:outerShdw>
          </a:effectLst>
        </p:spPr>
      </p:pic>
      <p:sp>
        <p:nvSpPr>
          <p:cNvPr id="9" name="Slide Number Placeholder 8">
            <a:extLst>
              <a:ext uri="{FF2B5EF4-FFF2-40B4-BE49-F238E27FC236}">
                <a16:creationId xmlns:a16="http://schemas.microsoft.com/office/drawing/2014/main" id="{0A7680A2-B74E-744D-B1D1-A262650050A9}"/>
              </a:ext>
            </a:extLst>
          </p:cNvPr>
          <p:cNvSpPr>
            <a:spLocks noGrp="1"/>
          </p:cNvSpPr>
          <p:nvPr>
            <p:ph type="sldNum" sz="quarter" idx="12"/>
          </p:nvPr>
        </p:nvSpPr>
        <p:spPr/>
        <p:txBody>
          <a:bodyPr/>
          <a:lstStyle/>
          <a:p>
            <a:fld id="{71766878-3199-4EAB-94E7-2D6D11070E14}" type="slidenum">
              <a:rPr lang="en-US" smtClean="0"/>
              <a:pPr/>
              <a:t>1</a:t>
            </a:fld>
            <a:endParaRPr lang="en-US" dirty="0"/>
          </a:p>
        </p:txBody>
      </p:sp>
    </p:spTree>
    <p:extLst>
      <p:ext uri="{BB962C8B-B14F-4D97-AF65-F5344CB8AC3E}">
        <p14:creationId xmlns:p14="http://schemas.microsoft.com/office/powerpoint/2010/main" val="2805852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6F728-FD24-4648-A3FA-5CD2E8907746}"/>
              </a:ext>
            </a:extLst>
          </p:cNvPr>
          <p:cNvSpPr>
            <a:spLocks noGrp="1"/>
          </p:cNvSpPr>
          <p:nvPr>
            <p:ph type="title"/>
          </p:nvPr>
        </p:nvSpPr>
        <p:spPr/>
        <p:txBody>
          <a:bodyPr/>
          <a:lstStyle/>
          <a:p>
            <a:r>
              <a:rPr lang="en-US" dirty="0"/>
              <a:t>Contents</a:t>
            </a:r>
            <a:endParaRPr lang="x-none" dirty="0"/>
          </a:p>
        </p:txBody>
      </p:sp>
      <p:sp>
        <p:nvSpPr>
          <p:cNvPr id="3" name="Content Placeholder 2">
            <a:extLst>
              <a:ext uri="{FF2B5EF4-FFF2-40B4-BE49-F238E27FC236}">
                <a16:creationId xmlns:a16="http://schemas.microsoft.com/office/drawing/2014/main" id="{E287A751-4CF0-4342-AB9C-9449A62EB4D4}"/>
              </a:ext>
            </a:extLst>
          </p:cNvPr>
          <p:cNvSpPr>
            <a:spLocks noGrp="1"/>
          </p:cNvSpPr>
          <p:nvPr>
            <p:ph idx="1"/>
          </p:nvPr>
        </p:nvSpPr>
        <p:spPr/>
        <p:txBody>
          <a:bodyPr/>
          <a:lstStyle/>
          <a:p>
            <a:r>
              <a:rPr lang="en-US" dirty="0" smtClean="0"/>
              <a:t>Definition of </a:t>
            </a:r>
            <a:r>
              <a:rPr lang="en-US" dirty="0"/>
              <a:t>Business </a:t>
            </a:r>
            <a:r>
              <a:rPr lang="en-US" dirty="0" smtClean="0"/>
              <a:t>Ethics</a:t>
            </a:r>
            <a:endParaRPr lang="en-US" dirty="0"/>
          </a:p>
          <a:p>
            <a:r>
              <a:rPr lang="en-US" dirty="0"/>
              <a:t>Globalization</a:t>
            </a:r>
          </a:p>
          <a:p>
            <a:r>
              <a:rPr lang="en-US" dirty="0"/>
              <a:t>Sustainability</a:t>
            </a:r>
          </a:p>
          <a:p>
            <a:r>
              <a:rPr lang="en-US" dirty="0" smtClean="0"/>
              <a:t>globalization relation to </a:t>
            </a:r>
            <a:r>
              <a:rPr lang="en-US" dirty="0"/>
              <a:t>sustainability ?</a:t>
            </a:r>
          </a:p>
          <a:p>
            <a:r>
              <a:rPr lang="en-US" dirty="0"/>
              <a:t>Conclusion</a:t>
            </a:r>
            <a:endParaRPr lang="en-US" dirty="0">
              <a:solidFill>
                <a:schemeClr val="lt2"/>
              </a:solidFill>
            </a:endParaRPr>
          </a:p>
          <a:p>
            <a:endParaRPr lang="en-US" dirty="0">
              <a:solidFill>
                <a:schemeClr val="lt2"/>
              </a:solidFill>
            </a:endParaRPr>
          </a:p>
        </p:txBody>
      </p:sp>
      <p:sp>
        <p:nvSpPr>
          <p:cNvPr id="4" name="Slide Number Placeholder 3">
            <a:extLst>
              <a:ext uri="{FF2B5EF4-FFF2-40B4-BE49-F238E27FC236}">
                <a16:creationId xmlns:a16="http://schemas.microsoft.com/office/drawing/2014/main" id="{17FB410A-AEDB-D34C-8932-573C16494EC2}"/>
              </a:ext>
            </a:extLst>
          </p:cNvPr>
          <p:cNvSpPr>
            <a:spLocks noGrp="1"/>
          </p:cNvSpPr>
          <p:nvPr>
            <p:ph type="sldNum" sz="quarter" idx="12"/>
          </p:nvPr>
        </p:nvSpPr>
        <p:spPr/>
        <p:txBody>
          <a:bodyPr/>
          <a:lstStyle/>
          <a:p>
            <a:fld id="{71766878-3199-4EAB-94E7-2D6D11070E14}" type="slidenum">
              <a:rPr lang="en-US" smtClean="0"/>
              <a:t>2</a:t>
            </a:fld>
            <a:endParaRPr lang="en-US" dirty="0"/>
          </a:p>
        </p:txBody>
      </p:sp>
    </p:spTree>
    <p:extLst>
      <p:ext uri="{BB962C8B-B14F-4D97-AF65-F5344CB8AC3E}">
        <p14:creationId xmlns:p14="http://schemas.microsoft.com/office/powerpoint/2010/main" val="2810272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060C9-2287-7944-A753-D9CB642F38CB}"/>
              </a:ext>
            </a:extLst>
          </p:cNvPr>
          <p:cNvSpPr>
            <a:spLocks noGrp="1"/>
          </p:cNvSpPr>
          <p:nvPr>
            <p:ph type="title"/>
          </p:nvPr>
        </p:nvSpPr>
        <p:spPr/>
        <p:txBody>
          <a:bodyPr/>
          <a:lstStyle/>
          <a:p>
            <a:r>
              <a:rPr lang="en-US" dirty="0"/>
              <a:t>What is Business Ethics?</a:t>
            </a:r>
            <a:br>
              <a:rPr lang="en-US" dirty="0"/>
            </a:br>
            <a:endParaRPr lang="x-none" dirty="0"/>
          </a:p>
        </p:txBody>
      </p:sp>
      <p:sp>
        <p:nvSpPr>
          <p:cNvPr id="3" name="Content Placeholder 2">
            <a:extLst>
              <a:ext uri="{FF2B5EF4-FFF2-40B4-BE49-F238E27FC236}">
                <a16:creationId xmlns:a16="http://schemas.microsoft.com/office/drawing/2014/main" id="{3BBB183C-929B-B84A-8E16-33EF1A03C4BB}"/>
              </a:ext>
            </a:extLst>
          </p:cNvPr>
          <p:cNvSpPr>
            <a:spLocks noGrp="1"/>
          </p:cNvSpPr>
          <p:nvPr>
            <p:ph idx="1"/>
          </p:nvPr>
        </p:nvSpPr>
        <p:spPr/>
        <p:txBody>
          <a:bodyPr/>
          <a:lstStyle/>
          <a:p>
            <a:r>
              <a:rPr lang="en-US" dirty="0"/>
              <a:t>The study of proper business rules and procedures on potentially contentious matters such as corporate governance, insider trading, bribery, discrimination, corporate social responsibility, and fiduciary responsibilities is referred to as business ethics</a:t>
            </a:r>
            <a:endParaRPr lang="x-none" dirty="0"/>
          </a:p>
        </p:txBody>
      </p:sp>
      <p:pic>
        <p:nvPicPr>
          <p:cNvPr id="6" name="Picture 5">
            <a:extLst>
              <a:ext uri="{FF2B5EF4-FFF2-40B4-BE49-F238E27FC236}">
                <a16:creationId xmlns:a16="http://schemas.microsoft.com/office/drawing/2014/main" id="{84249C78-106F-3B45-AD88-B43ACC0D6FE8}"/>
              </a:ext>
            </a:extLst>
          </p:cNvPr>
          <p:cNvPicPr>
            <a:picLocks noChangeAspect="1"/>
          </p:cNvPicPr>
          <p:nvPr/>
        </p:nvPicPr>
        <p:blipFill>
          <a:blip r:embed="rId2"/>
          <a:stretch>
            <a:fillRect/>
          </a:stretch>
        </p:blipFill>
        <p:spPr>
          <a:xfrm>
            <a:off x="4124586" y="3802341"/>
            <a:ext cx="3942827" cy="2488735"/>
          </a:xfrm>
          <a:prstGeom prst="rect">
            <a:avLst/>
          </a:prstGeom>
        </p:spPr>
      </p:pic>
      <p:sp>
        <p:nvSpPr>
          <p:cNvPr id="7" name="Slide Number Placeholder 6">
            <a:extLst>
              <a:ext uri="{FF2B5EF4-FFF2-40B4-BE49-F238E27FC236}">
                <a16:creationId xmlns:a16="http://schemas.microsoft.com/office/drawing/2014/main" id="{445E9941-25DC-3543-897C-4D9F541DB05D}"/>
              </a:ext>
            </a:extLst>
          </p:cNvPr>
          <p:cNvSpPr>
            <a:spLocks noGrp="1"/>
          </p:cNvSpPr>
          <p:nvPr>
            <p:ph type="sldNum" sz="quarter" idx="12"/>
          </p:nvPr>
        </p:nvSpPr>
        <p:spPr/>
        <p:txBody>
          <a:bodyPr/>
          <a:lstStyle/>
          <a:p>
            <a:fld id="{71766878-3199-4EAB-94E7-2D6D11070E14}" type="slidenum">
              <a:rPr lang="en-US" smtClean="0"/>
              <a:t>3</a:t>
            </a:fld>
            <a:endParaRPr lang="en-US" dirty="0"/>
          </a:p>
        </p:txBody>
      </p:sp>
    </p:spTree>
    <p:extLst>
      <p:ext uri="{BB962C8B-B14F-4D97-AF65-F5344CB8AC3E}">
        <p14:creationId xmlns:p14="http://schemas.microsoft.com/office/powerpoint/2010/main" val="3881552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B2490-7648-A543-B81B-A3DA61677F42}"/>
              </a:ext>
            </a:extLst>
          </p:cNvPr>
          <p:cNvSpPr>
            <a:spLocks noGrp="1"/>
          </p:cNvSpPr>
          <p:nvPr>
            <p:ph type="title"/>
          </p:nvPr>
        </p:nvSpPr>
        <p:spPr/>
        <p:txBody>
          <a:bodyPr/>
          <a:lstStyle/>
          <a:p>
            <a:r>
              <a:rPr lang="en-US" dirty="0"/>
              <a:t>Globalization</a:t>
            </a:r>
            <a:endParaRPr lang="x-none" dirty="0"/>
          </a:p>
        </p:txBody>
      </p:sp>
      <p:sp>
        <p:nvSpPr>
          <p:cNvPr id="3" name="Content Placeholder 2">
            <a:extLst>
              <a:ext uri="{FF2B5EF4-FFF2-40B4-BE49-F238E27FC236}">
                <a16:creationId xmlns:a16="http://schemas.microsoft.com/office/drawing/2014/main" id="{6DE87F48-69E1-6D44-B7C8-45637BA3B41C}"/>
              </a:ext>
            </a:extLst>
          </p:cNvPr>
          <p:cNvSpPr>
            <a:spLocks noGrp="1"/>
          </p:cNvSpPr>
          <p:nvPr>
            <p:ph idx="1"/>
          </p:nvPr>
        </p:nvSpPr>
        <p:spPr>
          <a:xfrm>
            <a:off x="1251678" y="1728440"/>
            <a:ext cx="10178322" cy="3593591"/>
          </a:xfrm>
        </p:spPr>
        <p:txBody>
          <a:bodyPr/>
          <a:lstStyle/>
          <a:p>
            <a:r>
              <a:rPr lang="en-US" dirty="0"/>
              <a:t>Globalization refers to the acceleration of global movements and exchanges (of people, goods, and services, capital, technologies, and cultural practices).</a:t>
            </a:r>
            <a:endParaRPr lang="x-none" dirty="0"/>
          </a:p>
        </p:txBody>
      </p:sp>
      <p:pic>
        <p:nvPicPr>
          <p:cNvPr id="5" name="Picture 4">
            <a:extLst>
              <a:ext uri="{FF2B5EF4-FFF2-40B4-BE49-F238E27FC236}">
                <a16:creationId xmlns:a16="http://schemas.microsoft.com/office/drawing/2014/main" id="{9B70ED49-2411-3547-98E4-A8CC965D0635}"/>
              </a:ext>
            </a:extLst>
          </p:cNvPr>
          <p:cNvPicPr>
            <a:picLocks noChangeAspect="1"/>
          </p:cNvPicPr>
          <p:nvPr/>
        </p:nvPicPr>
        <p:blipFill>
          <a:blip r:embed="rId2"/>
          <a:stretch>
            <a:fillRect/>
          </a:stretch>
        </p:blipFill>
        <p:spPr>
          <a:xfrm>
            <a:off x="2536902" y="2975348"/>
            <a:ext cx="7118195" cy="3882652"/>
          </a:xfrm>
          <a:prstGeom prst="rect">
            <a:avLst/>
          </a:prstGeom>
        </p:spPr>
      </p:pic>
      <p:sp>
        <p:nvSpPr>
          <p:cNvPr id="6" name="Slide Number Placeholder 5">
            <a:extLst>
              <a:ext uri="{FF2B5EF4-FFF2-40B4-BE49-F238E27FC236}">
                <a16:creationId xmlns:a16="http://schemas.microsoft.com/office/drawing/2014/main" id="{FF52CDDF-1A7C-ED44-A0E8-1900F2293172}"/>
              </a:ext>
            </a:extLst>
          </p:cNvPr>
          <p:cNvSpPr>
            <a:spLocks noGrp="1"/>
          </p:cNvSpPr>
          <p:nvPr>
            <p:ph type="sldNum" sz="quarter" idx="12"/>
          </p:nvPr>
        </p:nvSpPr>
        <p:spPr/>
        <p:txBody>
          <a:bodyPr/>
          <a:lstStyle/>
          <a:p>
            <a:fld id="{71766878-3199-4EAB-94E7-2D6D11070E14}" type="slidenum">
              <a:rPr lang="en-US" smtClean="0"/>
              <a:t>4</a:t>
            </a:fld>
            <a:endParaRPr lang="en-US" dirty="0"/>
          </a:p>
        </p:txBody>
      </p:sp>
    </p:spTree>
    <p:extLst>
      <p:ext uri="{BB962C8B-B14F-4D97-AF65-F5344CB8AC3E}">
        <p14:creationId xmlns:p14="http://schemas.microsoft.com/office/powerpoint/2010/main" val="13511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7918B-005C-B54A-8369-FCAA472DE862}"/>
              </a:ext>
            </a:extLst>
          </p:cNvPr>
          <p:cNvSpPr>
            <a:spLocks noGrp="1"/>
          </p:cNvSpPr>
          <p:nvPr>
            <p:ph type="title"/>
          </p:nvPr>
        </p:nvSpPr>
        <p:spPr/>
        <p:txBody>
          <a:bodyPr/>
          <a:lstStyle/>
          <a:p>
            <a:r>
              <a:rPr lang="en-US" dirty="0"/>
              <a:t>Sustainability</a:t>
            </a:r>
            <a:endParaRPr lang="x-none" dirty="0"/>
          </a:p>
        </p:txBody>
      </p:sp>
      <p:sp>
        <p:nvSpPr>
          <p:cNvPr id="3" name="Content Placeholder 2">
            <a:extLst>
              <a:ext uri="{FF2B5EF4-FFF2-40B4-BE49-F238E27FC236}">
                <a16:creationId xmlns:a16="http://schemas.microsoft.com/office/drawing/2014/main" id="{B0F6166C-F617-F842-86BA-577095A53629}"/>
              </a:ext>
            </a:extLst>
          </p:cNvPr>
          <p:cNvSpPr>
            <a:spLocks noGrp="1"/>
          </p:cNvSpPr>
          <p:nvPr>
            <p:ph idx="1"/>
          </p:nvPr>
        </p:nvSpPr>
        <p:spPr>
          <a:xfrm>
            <a:off x="1251678" y="1571625"/>
            <a:ext cx="10178322" cy="4307968"/>
          </a:xfrm>
        </p:spPr>
        <p:txBody>
          <a:bodyPr/>
          <a:lstStyle/>
          <a:p>
            <a:r>
              <a:rPr lang="en-US" dirty="0"/>
              <a:t>Sustainability focuses on meeting the needs of the present without compromising the ability of future generations to meet their needs</a:t>
            </a:r>
            <a:endParaRPr lang="x-none" dirty="0"/>
          </a:p>
        </p:txBody>
      </p:sp>
      <p:pic>
        <p:nvPicPr>
          <p:cNvPr id="5" name="Picture 4">
            <a:extLst>
              <a:ext uri="{FF2B5EF4-FFF2-40B4-BE49-F238E27FC236}">
                <a16:creationId xmlns:a16="http://schemas.microsoft.com/office/drawing/2014/main" id="{5332A1AD-1656-B14B-B379-DC36DCCEF7F0}"/>
              </a:ext>
            </a:extLst>
          </p:cNvPr>
          <p:cNvPicPr>
            <a:picLocks noChangeAspect="1"/>
          </p:cNvPicPr>
          <p:nvPr/>
        </p:nvPicPr>
        <p:blipFill>
          <a:blip r:embed="rId2"/>
          <a:stretch>
            <a:fillRect/>
          </a:stretch>
        </p:blipFill>
        <p:spPr>
          <a:xfrm>
            <a:off x="2899317" y="3614698"/>
            <a:ext cx="3787698" cy="2676377"/>
          </a:xfrm>
          <a:prstGeom prst="rect">
            <a:avLst/>
          </a:prstGeom>
        </p:spPr>
      </p:pic>
      <p:sp>
        <p:nvSpPr>
          <p:cNvPr id="6" name="Slide Number Placeholder 5">
            <a:extLst>
              <a:ext uri="{FF2B5EF4-FFF2-40B4-BE49-F238E27FC236}">
                <a16:creationId xmlns:a16="http://schemas.microsoft.com/office/drawing/2014/main" id="{B1984B5A-546C-E243-A52A-A291B10E3EA7}"/>
              </a:ext>
            </a:extLst>
          </p:cNvPr>
          <p:cNvSpPr>
            <a:spLocks noGrp="1"/>
          </p:cNvSpPr>
          <p:nvPr>
            <p:ph type="sldNum" sz="quarter" idx="12"/>
          </p:nvPr>
        </p:nvSpPr>
        <p:spPr/>
        <p:txBody>
          <a:bodyPr/>
          <a:lstStyle/>
          <a:p>
            <a:fld id="{71766878-3199-4EAB-94E7-2D6D11070E14}" type="slidenum">
              <a:rPr lang="en-US" smtClean="0"/>
              <a:t>5</a:t>
            </a:fld>
            <a:endParaRPr lang="en-US" dirty="0"/>
          </a:p>
        </p:txBody>
      </p:sp>
    </p:spTree>
    <p:extLst>
      <p:ext uri="{BB962C8B-B14F-4D97-AF65-F5344CB8AC3E}">
        <p14:creationId xmlns:p14="http://schemas.microsoft.com/office/powerpoint/2010/main" val="2295637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D5E1E-21BF-5F46-9EF6-394AF550CD04}"/>
              </a:ext>
            </a:extLst>
          </p:cNvPr>
          <p:cNvSpPr>
            <a:spLocks noGrp="1"/>
          </p:cNvSpPr>
          <p:nvPr>
            <p:ph type="title"/>
          </p:nvPr>
        </p:nvSpPr>
        <p:spPr/>
        <p:txBody>
          <a:bodyPr/>
          <a:lstStyle/>
          <a:p>
            <a:r>
              <a:rPr lang="en-US" dirty="0" smtClean="0"/>
              <a:t>globalization relation to </a:t>
            </a:r>
            <a:r>
              <a:rPr lang="en-US" dirty="0"/>
              <a:t>sustainability</a:t>
            </a:r>
            <a:endParaRPr lang="x-none" dirty="0"/>
          </a:p>
        </p:txBody>
      </p:sp>
      <p:sp>
        <p:nvSpPr>
          <p:cNvPr id="3" name="Content Placeholder 2">
            <a:extLst>
              <a:ext uri="{FF2B5EF4-FFF2-40B4-BE49-F238E27FC236}">
                <a16:creationId xmlns:a16="http://schemas.microsoft.com/office/drawing/2014/main" id="{E6E93D81-3FDC-814F-BDCD-74DE5ACA1616}"/>
              </a:ext>
            </a:extLst>
          </p:cNvPr>
          <p:cNvSpPr>
            <a:spLocks noGrp="1"/>
          </p:cNvSpPr>
          <p:nvPr>
            <p:ph idx="1"/>
          </p:nvPr>
        </p:nvSpPr>
        <p:spPr/>
        <p:txBody>
          <a:bodyPr/>
          <a:lstStyle/>
          <a:p>
            <a:pPr marL="0" indent="0">
              <a:buNone/>
            </a:pPr>
            <a:endParaRPr lang="en-US" dirty="0"/>
          </a:p>
          <a:p>
            <a:r>
              <a:rPr lang="en-US" dirty="0"/>
              <a:t>In response to the effects of </a:t>
            </a:r>
            <a:r>
              <a:rPr lang="en-US" dirty="0" err="1"/>
              <a:t>globalisation</a:t>
            </a:r>
            <a:r>
              <a:rPr lang="en-US" dirty="0"/>
              <a:t>, a truly human and world-wide conception of sustainable development </a:t>
            </a:r>
            <a:r>
              <a:rPr lang="en-US" b="1" dirty="0"/>
              <a:t>enables us to be more aware of the risks faced by humankind and the planet</a:t>
            </a:r>
            <a:r>
              <a:rPr lang="en-US" dirty="0"/>
              <a:t>, and shows that a global and concerted form of regulation is both necessary and possible</a:t>
            </a:r>
            <a:endParaRPr lang="x-none" dirty="0"/>
          </a:p>
        </p:txBody>
      </p:sp>
      <p:sp>
        <p:nvSpPr>
          <p:cNvPr id="4" name="Slide Number Placeholder 3">
            <a:extLst>
              <a:ext uri="{FF2B5EF4-FFF2-40B4-BE49-F238E27FC236}">
                <a16:creationId xmlns:a16="http://schemas.microsoft.com/office/drawing/2014/main" id="{EE9D756D-E727-6740-919C-005757D08ED3}"/>
              </a:ext>
            </a:extLst>
          </p:cNvPr>
          <p:cNvSpPr>
            <a:spLocks noGrp="1"/>
          </p:cNvSpPr>
          <p:nvPr>
            <p:ph type="sldNum" sz="quarter" idx="12"/>
          </p:nvPr>
        </p:nvSpPr>
        <p:spPr/>
        <p:txBody>
          <a:bodyPr/>
          <a:lstStyle/>
          <a:p>
            <a:fld id="{71766878-3199-4EAB-94E7-2D6D11070E14}" type="slidenum">
              <a:rPr lang="en-US" smtClean="0"/>
              <a:t>6</a:t>
            </a:fld>
            <a:endParaRPr lang="en-US" dirty="0"/>
          </a:p>
        </p:txBody>
      </p:sp>
    </p:spTree>
    <p:extLst>
      <p:ext uri="{BB962C8B-B14F-4D97-AF65-F5344CB8AC3E}">
        <p14:creationId xmlns:p14="http://schemas.microsoft.com/office/powerpoint/2010/main" val="3621452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D99E-A52D-CB4A-8C34-8116A899724B}"/>
              </a:ext>
            </a:extLst>
          </p:cNvPr>
          <p:cNvSpPr>
            <a:spLocks noGrp="1"/>
          </p:cNvSpPr>
          <p:nvPr>
            <p:ph type="title"/>
          </p:nvPr>
        </p:nvSpPr>
        <p:spPr/>
        <p:txBody>
          <a:bodyPr/>
          <a:lstStyle/>
          <a:p>
            <a:r>
              <a:rPr lang="en-US" dirty="0"/>
              <a:t>Conclusion</a:t>
            </a:r>
            <a:endParaRPr lang="x-none" dirty="0"/>
          </a:p>
        </p:txBody>
      </p:sp>
      <p:sp>
        <p:nvSpPr>
          <p:cNvPr id="3" name="Content Placeholder 2">
            <a:extLst>
              <a:ext uri="{FF2B5EF4-FFF2-40B4-BE49-F238E27FC236}">
                <a16:creationId xmlns:a16="http://schemas.microsoft.com/office/drawing/2014/main" id="{396493B7-E628-F546-A112-159EF177E687}"/>
              </a:ext>
            </a:extLst>
          </p:cNvPr>
          <p:cNvSpPr>
            <a:spLocks noGrp="1"/>
          </p:cNvSpPr>
          <p:nvPr>
            <p:ph idx="1"/>
          </p:nvPr>
        </p:nvSpPr>
        <p:spPr/>
        <p:txBody>
          <a:bodyPr/>
          <a:lstStyle/>
          <a:p>
            <a:r>
              <a:rPr lang="en-US" dirty="0"/>
              <a:t>Business Ethics is important for every organization since without there would be a lot of internal and external problems .</a:t>
            </a:r>
          </a:p>
          <a:p>
            <a:endParaRPr lang="x-none" dirty="0"/>
          </a:p>
        </p:txBody>
      </p:sp>
      <p:pic>
        <p:nvPicPr>
          <p:cNvPr id="5" name="Picture 4">
            <a:extLst>
              <a:ext uri="{FF2B5EF4-FFF2-40B4-BE49-F238E27FC236}">
                <a16:creationId xmlns:a16="http://schemas.microsoft.com/office/drawing/2014/main" id="{C1818051-AC76-6E4C-8B40-3709024DCCB7}"/>
              </a:ext>
            </a:extLst>
          </p:cNvPr>
          <p:cNvPicPr>
            <a:picLocks noChangeAspect="1"/>
          </p:cNvPicPr>
          <p:nvPr/>
        </p:nvPicPr>
        <p:blipFill>
          <a:blip r:embed="rId2"/>
          <a:stretch>
            <a:fillRect/>
          </a:stretch>
        </p:blipFill>
        <p:spPr>
          <a:xfrm>
            <a:off x="6096000" y="2975221"/>
            <a:ext cx="4559300" cy="3315855"/>
          </a:xfrm>
          <a:prstGeom prst="rect">
            <a:avLst/>
          </a:prstGeom>
        </p:spPr>
      </p:pic>
      <p:sp>
        <p:nvSpPr>
          <p:cNvPr id="6" name="Slide Number Placeholder 5">
            <a:extLst>
              <a:ext uri="{FF2B5EF4-FFF2-40B4-BE49-F238E27FC236}">
                <a16:creationId xmlns:a16="http://schemas.microsoft.com/office/drawing/2014/main" id="{B4204FAB-0DF0-8744-AE82-60DF9BB2505D}"/>
              </a:ext>
            </a:extLst>
          </p:cNvPr>
          <p:cNvSpPr>
            <a:spLocks noGrp="1"/>
          </p:cNvSpPr>
          <p:nvPr>
            <p:ph type="sldNum" sz="quarter" idx="12"/>
          </p:nvPr>
        </p:nvSpPr>
        <p:spPr/>
        <p:txBody>
          <a:bodyPr/>
          <a:lstStyle/>
          <a:p>
            <a:fld id="{71766878-3199-4EAB-94E7-2D6D11070E14}" type="slidenum">
              <a:rPr lang="en-US" smtClean="0"/>
              <a:t>7</a:t>
            </a:fld>
            <a:endParaRPr lang="en-US" dirty="0"/>
          </a:p>
        </p:txBody>
      </p:sp>
    </p:spTree>
    <p:extLst>
      <p:ext uri="{BB962C8B-B14F-4D97-AF65-F5344CB8AC3E}">
        <p14:creationId xmlns:p14="http://schemas.microsoft.com/office/powerpoint/2010/main" val="627242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87E7-1255-0C40-B711-F9D190BB7C51}"/>
              </a:ext>
            </a:extLst>
          </p:cNvPr>
          <p:cNvSpPr>
            <a:spLocks noGrp="1"/>
          </p:cNvSpPr>
          <p:nvPr>
            <p:ph type="title"/>
          </p:nvPr>
        </p:nvSpPr>
        <p:spPr/>
        <p:txBody>
          <a:bodyPr/>
          <a:lstStyle/>
          <a:p>
            <a:r>
              <a:rPr lang="en-US" dirty="0"/>
              <a:t>R</a:t>
            </a:r>
            <a:r>
              <a:rPr lang="x-none" dirty="0"/>
              <a:t>efrences </a:t>
            </a:r>
          </a:p>
        </p:txBody>
      </p:sp>
      <p:sp>
        <p:nvSpPr>
          <p:cNvPr id="3" name="Content Placeholder 2">
            <a:extLst>
              <a:ext uri="{FF2B5EF4-FFF2-40B4-BE49-F238E27FC236}">
                <a16:creationId xmlns:a16="http://schemas.microsoft.com/office/drawing/2014/main" id="{387F4566-3F68-384F-BF33-25DB52CAD747}"/>
              </a:ext>
            </a:extLst>
          </p:cNvPr>
          <p:cNvSpPr>
            <a:spLocks noGrp="1"/>
          </p:cNvSpPr>
          <p:nvPr>
            <p:ph idx="1"/>
          </p:nvPr>
        </p:nvSpPr>
        <p:spPr/>
        <p:txBody>
          <a:bodyPr/>
          <a:lstStyle/>
          <a:p>
            <a:r>
              <a:rPr lang="en-US" i="1" dirty="0" err="1"/>
              <a:t>Bapis</a:t>
            </a:r>
            <a:r>
              <a:rPr lang="en-US" i="1" dirty="0"/>
              <a:t> fall 21 - </a:t>
            </a:r>
            <a:r>
              <a:rPr lang="en-US" i="1" dirty="0" err="1"/>
              <a:t>Pompeu</a:t>
            </a:r>
            <a:r>
              <a:rPr lang="en-US" i="1" dirty="0"/>
              <a:t> </a:t>
            </a:r>
            <a:r>
              <a:rPr lang="en-US" i="1" dirty="0" err="1"/>
              <a:t>Fabra</a:t>
            </a:r>
            <a:r>
              <a:rPr lang="en-US" i="1" dirty="0"/>
              <a:t> University</a:t>
            </a:r>
            <a:r>
              <a:rPr lang="en-US" dirty="0"/>
              <a:t>. (n.d.). Retrieved October 24, 2021, from https://</a:t>
            </a:r>
            <a:r>
              <a:rPr lang="en-US" dirty="0" err="1"/>
              <a:t>www.upf.edu</a:t>
            </a:r>
            <a:r>
              <a:rPr lang="en-US" dirty="0"/>
              <a:t>/documents/235672946/244770599/BaPIS_ethicsglobal_F21.pdf/e9682b03-a5c2-faf9-9057-b75a6f916d65. </a:t>
            </a:r>
          </a:p>
          <a:p>
            <a:endParaRPr lang="x-none" dirty="0"/>
          </a:p>
        </p:txBody>
      </p:sp>
      <p:sp>
        <p:nvSpPr>
          <p:cNvPr id="4" name="Slide Number Placeholder 3">
            <a:extLst>
              <a:ext uri="{FF2B5EF4-FFF2-40B4-BE49-F238E27FC236}">
                <a16:creationId xmlns:a16="http://schemas.microsoft.com/office/drawing/2014/main" id="{83983B7F-BD71-3A44-BBBC-A298BF1E0B36}"/>
              </a:ext>
            </a:extLst>
          </p:cNvPr>
          <p:cNvSpPr>
            <a:spLocks noGrp="1"/>
          </p:cNvSpPr>
          <p:nvPr>
            <p:ph type="sldNum" sz="quarter" idx="12"/>
          </p:nvPr>
        </p:nvSpPr>
        <p:spPr/>
        <p:txBody>
          <a:bodyPr/>
          <a:lstStyle/>
          <a:p>
            <a:fld id="{71766878-3199-4EAB-94E7-2D6D11070E14}" type="slidenum">
              <a:rPr lang="en-US" smtClean="0"/>
              <a:t>8</a:t>
            </a:fld>
            <a:endParaRPr lang="en-US" dirty="0"/>
          </a:p>
        </p:txBody>
      </p:sp>
    </p:spTree>
    <p:extLst>
      <p:ext uri="{BB962C8B-B14F-4D97-AF65-F5344CB8AC3E}">
        <p14:creationId xmlns:p14="http://schemas.microsoft.com/office/powerpoint/2010/main" val="3091970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F31BD-B354-7E45-9948-833D95BB438A}"/>
              </a:ext>
            </a:extLst>
          </p:cNvPr>
          <p:cNvSpPr>
            <a:spLocks noGrp="1"/>
          </p:cNvSpPr>
          <p:nvPr>
            <p:ph type="title"/>
          </p:nvPr>
        </p:nvSpPr>
        <p:spPr/>
        <p:txBody>
          <a:bodyPr/>
          <a:lstStyle/>
          <a:p>
            <a:endParaRPr lang="x-none"/>
          </a:p>
        </p:txBody>
      </p:sp>
      <p:pic>
        <p:nvPicPr>
          <p:cNvPr id="4" name="Content Placeholder 3">
            <a:extLst>
              <a:ext uri="{FF2B5EF4-FFF2-40B4-BE49-F238E27FC236}">
                <a16:creationId xmlns:a16="http://schemas.microsoft.com/office/drawing/2014/main" id="{0CAC7BBB-68C3-8246-82BB-B0FF53EFFF4E}"/>
              </a:ext>
            </a:extLst>
          </p:cNvPr>
          <p:cNvPicPr>
            <a:picLocks noGrp="1" noChangeAspect="1"/>
          </p:cNvPicPr>
          <p:nvPr>
            <p:ph idx="1"/>
          </p:nvPr>
        </p:nvPicPr>
        <p:blipFill>
          <a:blip r:embed="rId2"/>
          <a:stretch>
            <a:fillRect/>
          </a:stretch>
        </p:blipFill>
        <p:spPr>
          <a:xfrm>
            <a:off x="0" y="-105550"/>
            <a:ext cx="12191999" cy="7069100"/>
          </a:xfrm>
        </p:spPr>
      </p:pic>
      <p:sp>
        <p:nvSpPr>
          <p:cNvPr id="5" name="Slide Number Placeholder 4">
            <a:extLst>
              <a:ext uri="{FF2B5EF4-FFF2-40B4-BE49-F238E27FC236}">
                <a16:creationId xmlns:a16="http://schemas.microsoft.com/office/drawing/2014/main" id="{C4D8AB49-60E5-0E47-B5F2-941D497EFE33}"/>
              </a:ext>
            </a:extLst>
          </p:cNvPr>
          <p:cNvSpPr>
            <a:spLocks noGrp="1"/>
          </p:cNvSpPr>
          <p:nvPr>
            <p:ph type="sldNum" sz="quarter" idx="12"/>
          </p:nvPr>
        </p:nvSpPr>
        <p:spPr/>
        <p:txBody>
          <a:bodyPr/>
          <a:lstStyle/>
          <a:p>
            <a:fld id="{71766878-3199-4EAB-94E7-2D6D11070E14}" type="slidenum">
              <a:rPr lang="en-US" smtClean="0"/>
              <a:t>9</a:t>
            </a:fld>
            <a:endParaRPr lang="en-US" dirty="0"/>
          </a:p>
        </p:txBody>
      </p:sp>
    </p:spTree>
    <p:extLst>
      <p:ext uri="{BB962C8B-B14F-4D97-AF65-F5344CB8AC3E}">
        <p14:creationId xmlns:p14="http://schemas.microsoft.com/office/powerpoint/2010/main" val="2006502509"/>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Badge</Template>
  <TotalTime>77</TotalTime>
  <Words>202</Words>
  <Application>Microsoft Office PowerPoint</Application>
  <PresentationFormat>Widescreen</PresentationFormat>
  <Paragraphs>33</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Gill Sans MT</vt:lpstr>
      <vt:lpstr>Graphik</vt:lpstr>
      <vt:lpstr>Impact</vt:lpstr>
      <vt:lpstr>Badge</vt:lpstr>
      <vt:lpstr>Business Ethics In The Context Of Globalization &amp; Sustainability</vt:lpstr>
      <vt:lpstr>Contents</vt:lpstr>
      <vt:lpstr>What is Business Ethics? </vt:lpstr>
      <vt:lpstr>Globalization</vt:lpstr>
      <vt:lpstr>Sustainability</vt:lpstr>
      <vt:lpstr>globalization relation to sustainability</vt:lpstr>
      <vt:lpstr>Conclusion</vt:lpstr>
      <vt:lpstr>Refrences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Ethics In The Context Of Globalization &amp; Sustainability</dc:title>
  <dc:creator>Microsoft Office User</dc:creator>
  <cp:lastModifiedBy>Maher Fattouh</cp:lastModifiedBy>
  <cp:revision>6</cp:revision>
  <dcterms:created xsi:type="dcterms:W3CDTF">2021-10-20T07:06:00Z</dcterms:created>
  <dcterms:modified xsi:type="dcterms:W3CDTF">2021-11-08T08:17:29Z</dcterms:modified>
</cp:coreProperties>
</file>