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8" r:id="rId1"/>
  </p:sldMasterIdLst>
  <p:notesMasterIdLst>
    <p:notesMasterId r:id="rId13"/>
  </p:notesMasterIdLst>
  <p:sldIdLst>
    <p:sldId id="256" r:id="rId2"/>
    <p:sldId id="257" r:id="rId3"/>
    <p:sldId id="258" r:id="rId4"/>
    <p:sldId id="259" r:id="rId5"/>
    <p:sldId id="260" r:id="rId6"/>
    <p:sldId id="261" r:id="rId7"/>
    <p:sldId id="263" r:id="rId8"/>
    <p:sldId id="264" r:id="rId9"/>
    <p:sldId id="265" r:id="rId10"/>
    <p:sldId id="266" r:id="rId11"/>
    <p:sldId id="267" r:id="rId12"/>
  </p:sldIdLst>
  <p:sldSz cx="12192000" cy="6858000"/>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8D43BAD5-3ED4-4BF6-B5FB-E161F2BFF689}">
          <p14:sldIdLst>
            <p14:sldId id="256"/>
            <p14:sldId id="257"/>
            <p14:sldId id="258"/>
            <p14:sldId id="259"/>
            <p14:sldId id="260"/>
            <p14:sldId id="261"/>
          </p14:sldIdLst>
        </p14:section>
        <p14:section name="مقطع بدون عنوان" id="{A5C242E7-114E-4135-933A-8E9851E1ECE7}">
          <p14:sldIdLst>
            <p14:sldId id="263"/>
            <p14:sldId id="264"/>
            <p14:sldId id="265"/>
            <p14:sldId id="266"/>
            <p14:sldId id="26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882" autoAdjust="0"/>
    <p:restoredTop sz="94454" autoAdjust="0"/>
  </p:normalViewPr>
  <p:slideViewPr>
    <p:cSldViewPr snapToGrid="0">
      <p:cViewPr varScale="1">
        <p:scale>
          <a:sx n="69" d="100"/>
          <a:sy n="69" d="100"/>
        </p:scale>
        <p:origin x="81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1B69D2FA-29AF-4AD4-9020-BF8E9D3DA70B}" type="datetimeFigureOut">
              <a:rPr lang="ar-LY" smtClean="0"/>
              <a:t>01/12/1442</a:t>
            </a:fld>
            <a:endParaRPr lang="ar-LY"/>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95DE1E59-3CDF-4C8C-A32B-BE47BF205817}" type="slidenum">
              <a:rPr lang="ar-LY" smtClean="0"/>
              <a:t>‹#›</a:t>
            </a:fld>
            <a:endParaRPr lang="ar-LY"/>
          </a:p>
        </p:txBody>
      </p:sp>
    </p:spTree>
    <p:extLst>
      <p:ext uri="{BB962C8B-B14F-4D97-AF65-F5344CB8AC3E}">
        <p14:creationId xmlns:p14="http://schemas.microsoft.com/office/powerpoint/2010/main" val="89948570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10"/>
          </p:nvPr>
        </p:nvSpPr>
        <p:spPr/>
        <p:txBody>
          <a:bodyPr/>
          <a:lstStyle/>
          <a:p>
            <a:fld id="{95DE1E59-3CDF-4C8C-A32B-BE47BF205817}" type="slidenum">
              <a:rPr lang="ar-LY" smtClean="0"/>
              <a:t>6</a:t>
            </a:fld>
            <a:endParaRPr lang="ar-LY"/>
          </a:p>
        </p:txBody>
      </p:sp>
    </p:spTree>
    <p:extLst>
      <p:ext uri="{BB962C8B-B14F-4D97-AF65-F5344CB8AC3E}">
        <p14:creationId xmlns:p14="http://schemas.microsoft.com/office/powerpoint/2010/main" val="1696884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4351BC39-62C5-41A6-92F5-340F9CDF660E}" type="datetimeFigureOut">
              <a:rPr lang="ar-LY" smtClean="0"/>
              <a:t>01/12/1442</a:t>
            </a:fld>
            <a:endParaRPr lang="ar-LY"/>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ar-LY"/>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94BB7352-9CDC-4380-9916-E9E7011D6B81}" type="slidenum">
              <a:rPr lang="ar-LY" smtClean="0"/>
              <a:t>‹#›</a:t>
            </a:fld>
            <a:endParaRPr lang="ar-LY"/>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056829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351BC39-62C5-41A6-92F5-340F9CDF660E}" type="datetimeFigureOut">
              <a:rPr lang="ar-LY" smtClean="0"/>
              <a:t>01/12/1442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94BB7352-9CDC-4380-9916-E9E7011D6B81}" type="slidenum">
              <a:rPr lang="ar-LY" smtClean="0"/>
              <a:t>‹#›</a:t>
            </a:fld>
            <a:endParaRPr lang="ar-LY"/>
          </a:p>
        </p:txBody>
      </p:sp>
    </p:spTree>
    <p:extLst>
      <p:ext uri="{BB962C8B-B14F-4D97-AF65-F5344CB8AC3E}">
        <p14:creationId xmlns:p14="http://schemas.microsoft.com/office/powerpoint/2010/main" val="2637228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351BC39-62C5-41A6-92F5-340F9CDF660E}" type="datetimeFigureOut">
              <a:rPr lang="ar-LY" smtClean="0"/>
              <a:t>01/12/1442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94BB7352-9CDC-4380-9916-E9E7011D6B81}" type="slidenum">
              <a:rPr lang="ar-LY" smtClean="0"/>
              <a:t>‹#›</a:t>
            </a:fld>
            <a:endParaRPr lang="ar-LY"/>
          </a:p>
        </p:txBody>
      </p:sp>
    </p:spTree>
    <p:extLst>
      <p:ext uri="{BB962C8B-B14F-4D97-AF65-F5344CB8AC3E}">
        <p14:creationId xmlns:p14="http://schemas.microsoft.com/office/powerpoint/2010/main" val="2055696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351BC39-62C5-41A6-92F5-340F9CDF660E}" type="datetimeFigureOut">
              <a:rPr lang="ar-LY" smtClean="0"/>
              <a:t>01/12/1442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94BB7352-9CDC-4380-9916-E9E7011D6B81}" type="slidenum">
              <a:rPr lang="ar-LY" smtClean="0"/>
              <a:t>‹#›</a:t>
            </a:fld>
            <a:endParaRPr lang="ar-LY"/>
          </a:p>
        </p:txBody>
      </p:sp>
    </p:spTree>
    <p:extLst>
      <p:ext uri="{BB962C8B-B14F-4D97-AF65-F5344CB8AC3E}">
        <p14:creationId xmlns:p14="http://schemas.microsoft.com/office/powerpoint/2010/main" val="1834399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4351BC39-62C5-41A6-92F5-340F9CDF660E}" type="datetimeFigureOut">
              <a:rPr lang="ar-LY" smtClean="0"/>
              <a:t>01/12/1442</a:t>
            </a:fld>
            <a:endParaRPr lang="ar-LY"/>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ar-LY"/>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94BB7352-9CDC-4380-9916-E9E7011D6B81}" type="slidenum">
              <a:rPr lang="ar-LY" smtClean="0"/>
              <a:t>‹#›</a:t>
            </a:fld>
            <a:endParaRPr lang="ar-LY"/>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21100176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351BC39-62C5-41A6-92F5-340F9CDF660E}" type="datetimeFigureOut">
              <a:rPr lang="ar-LY" smtClean="0"/>
              <a:t>01/12/1442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94BB7352-9CDC-4380-9916-E9E7011D6B81}" type="slidenum">
              <a:rPr lang="ar-LY" smtClean="0"/>
              <a:t>‹#›</a:t>
            </a:fld>
            <a:endParaRPr lang="ar-LY"/>
          </a:p>
        </p:txBody>
      </p:sp>
    </p:spTree>
    <p:extLst>
      <p:ext uri="{BB962C8B-B14F-4D97-AF65-F5344CB8AC3E}">
        <p14:creationId xmlns:p14="http://schemas.microsoft.com/office/powerpoint/2010/main" val="3901658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4351BC39-62C5-41A6-92F5-340F9CDF660E}" type="datetimeFigureOut">
              <a:rPr lang="ar-LY" smtClean="0"/>
              <a:t>01/12/1442</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94BB7352-9CDC-4380-9916-E9E7011D6B81}" type="slidenum">
              <a:rPr lang="ar-LY" smtClean="0"/>
              <a:t>‹#›</a:t>
            </a:fld>
            <a:endParaRPr lang="ar-LY"/>
          </a:p>
        </p:txBody>
      </p:sp>
    </p:spTree>
    <p:extLst>
      <p:ext uri="{BB962C8B-B14F-4D97-AF65-F5344CB8AC3E}">
        <p14:creationId xmlns:p14="http://schemas.microsoft.com/office/powerpoint/2010/main" val="3413761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351BC39-62C5-41A6-92F5-340F9CDF660E}" type="datetimeFigureOut">
              <a:rPr lang="ar-LY" smtClean="0"/>
              <a:t>01/12/1442</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94BB7352-9CDC-4380-9916-E9E7011D6B81}" type="slidenum">
              <a:rPr lang="ar-LY" smtClean="0"/>
              <a:t>‹#›</a:t>
            </a:fld>
            <a:endParaRPr lang="ar-LY"/>
          </a:p>
        </p:txBody>
      </p:sp>
    </p:spTree>
    <p:extLst>
      <p:ext uri="{BB962C8B-B14F-4D97-AF65-F5344CB8AC3E}">
        <p14:creationId xmlns:p14="http://schemas.microsoft.com/office/powerpoint/2010/main" val="1554662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51BC39-62C5-41A6-92F5-340F9CDF660E}" type="datetimeFigureOut">
              <a:rPr lang="ar-LY" smtClean="0"/>
              <a:t>01/12/1442</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94BB7352-9CDC-4380-9916-E9E7011D6B81}" type="slidenum">
              <a:rPr lang="ar-LY" smtClean="0"/>
              <a:t>‹#›</a:t>
            </a:fld>
            <a:endParaRPr lang="ar-LY"/>
          </a:p>
        </p:txBody>
      </p:sp>
    </p:spTree>
    <p:extLst>
      <p:ext uri="{BB962C8B-B14F-4D97-AF65-F5344CB8AC3E}">
        <p14:creationId xmlns:p14="http://schemas.microsoft.com/office/powerpoint/2010/main" val="2875246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351BC39-62C5-41A6-92F5-340F9CDF660E}" type="datetimeFigureOut">
              <a:rPr lang="ar-LY" smtClean="0"/>
              <a:t>01/12/1442</a:t>
            </a:fld>
            <a:endParaRPr lang="ar-LY"/>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ar-LY"/>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94BB7352-9CDC-4380-9916-E9E7011D6B81}" type="slidenum">
              <a:rPr lang="ar-LY" smtClean="0"/>
              <a:t>‹#›</a:t>
            </a:fld>
            <a:endParaRPr lang="ar-LY"/>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7133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351BC39-62C5-41A6-92F5-340F9CDF660E}" type="datetimeFigureOut">
              <a:rPr lang="ar-LY" smtClean="0"/>
              <a:t>01/12/1442</a:t>
            </a:fld>
            <a:endParaRPr lang="ar-LY"/>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ar-LY"/>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94BB7352-9CDC-4380-9916-E9E7011D6B81}" type="slidenum">
              <a:rPr lang="ar-LY" smtClean="0"/>
              <a:t>‹#›</a:t>
            </a:fld>
            <a:endParaRPr lang="ar-LY"/>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79829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4351BC39-62C5-41A6-92F5-340F9CDF660E}" type="datetimeFigureOut">
              <a:rPr lang="ar-LY" smtClean="0"/>
              <a:t>01/12/1442</a:t>
            </a:fld>
            <a:endParaRPr lang="ar-LY"/>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ar-LY"/>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94BB7352-9CDC-4380-9916-E9E7011D6B81}" type="slidenum">
              <a:rPr lang="ar-LY" smtClean="0"/>
              <a:t>‹#›</a:t>
            </a:fld>
            <a:endParaRPr lang="ar-LY"/>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78696428"/>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txStyles>
    <p:titleStyle>
      <a:lvl1pPr algn="l" defTabSz="914400" rtl="1"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r" defTabSz="9144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oreilly.com/library/view/marketing-the-brian/9780814434215/xhtml/summary.html" TargetMode="External"/><Relationship Id="rId2" Type="http://schemas.openxmlformats.org/officeDocument/2006/relationships/hyperlink" Target="https://www.hartehanks.com/insights/our-insights/2017/10/02/Blast-from-the-Past-What-Has-Changed-In-Marketing-from-5-Years-Ago-" TargetMode="External"/><Relationship Id="rId1" Type="http://schemas.openxmlformats.org/officeDocument/2006/relationships/slideLayout" Target="../slideLayouts/slideLayout2.xml"/><Relationship Id="rId4" Type="http://schemas.openxmlformats.org/officeDocument/2006/relationships/hyperlink" Target="https://www.yourarticlelibrary.com/marketing/7-major-importance-of-marketing-marketing-management/25857"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f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f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283669" y="5327554"/>
            <a:ext cx="3615747" cy="1086237"/>
          </a:xfrm>
        </p:spPr>
        <p:txBody>
          <a:bodyPr>
            <a:normAutofit fontScale="92500" lnSpcReduction="10000"/>
          </a:bodyPr>
          <a:lstStyle/>
          <a:p>
            <a:r>
              <a:rPr lang="en-US" dirty="0" err="1" smtClean="0"/>
              <a:t>Nazeeha</a:t>
            </a:r>
            <a:r>
              <a:rPr lang="en-US" dirty="0" smtClean="0"/>
              <a:t> </a:t>
            </a:r>
            <a:r>
              <a:rPr lang="en-US" dirty="0" err="1" smtClean="0"/>
              <a:t>Abdelgader</a:t>
            </a:r>
            <a:r>
              <a:rPr lang="en-US" dirty="0" smtClean="0"/>
              <a:t> </a:t>
            </a:r>
            <a:r>
              <a:rPr lang="en-US" dirty="0" err="1" smtClean="0"/>
              <a:t>Amrouni</a:t>
            </a:r>
            <a:r>
              <a:rPr lang="en-US" dirty="0" smtClean="0"/>
              <a:t> </a:t>
            </a:r>
          </a:p>
          <a:p>
            <a:r>
              <a:rPr lang="en-US" dirty="0" smtClean="0"/>
              <a:t>2763</a:t>
            </a:r>
          </a:p>
          <a:p>
            <a:r>
              <a:rPr lang="en-US" dirty="0" smtClean="0"/>
              <a:t>Nazeehah_2763@limu.edu.ly</a:t>
            </a:r>
            <a:endParaRPr lang="ar-LY"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21922" y="1"/>
            <a:ext cx="2270077" cy="1612949"/>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91" y="0"/>
            <a:ext cx="1947188" cy="1554004"/>
          </a:xfrm>
          <a:prstGeom prst="rect">
            <a:avLst/>
          </a:prstGeom>
        </p:spPr>
      </p:pic>
      <p:sp>
        <p:nvSpPr>
          <p:cNvPr id="6" name="TextBox 5"/>
          <p:cNvSpPr txBox="1"/>
          <p:nvPr/>
        </p:nvSpPr>
        <p:spPr>
          <a:xfrm>
            <a:off x="2191657" y="1288708"/>
            <a:ext cx="6894286" cy="1077218"/>
          </a:xfrm>
          <a:prstGeom prst="rect">
            <a:avLst/>
          </a:prstGeom>
          <a:noFill/>
        </p:spPr>
        <p:txBody>
          <a:bodyPr wrap="square" rtlCol="1">
            <a:spAutoFit/>
          </a:bodyPr>
          <a:lstStyle/>
          <a:p>
            <a:pPr algn="ctr"/>
            <a:r>
              <a:rPr lang="en-US" sz="3200" dirty="0" smtClean="0"/>
              <a:t>Libyan International Medical University</a:t>
            </a:r>
            <a:r>
              <a:rPr lang="en-US" sz="4400" dirty="0" smtClean="0"/>
              <a:t/>
            </a:r>
            <a:br>
              <a:rPr lang="en-US" sz="4400" dirty="0" smtClean="0"/>
            </a:br>
            <a:r>
              <a:rPr lang="en-US" sz="3200" dirty="0" smtClean="0"/>
              <a:t>Faculty of Business Administration</a:t>
            </a:r>
            <a:endParaRPr lang="ar-SA" sz="3200" dirty="0"/>
          </a:p>
        </p:txBody>
      </p:sp>
      <p:sp>
        <p:nvSpPr>
          <p:cNvPr id="8" name="TextBox 7"/>
          <p:cNvSpPr txBox="1"/>
          <p:nvPr/>
        </p:nvSpPr>
        <p:spPr>
          <a:xfrm>
            <a:off x="2699657" y="3058411"/>
            <a:ext cx="6081486" cy="1200329"/>
          </a:xfrm>
          <a:prstGeom prst="rect">
            <a:avLst/>
          </a:prstGeom>
          <a:noFill/>
        </p:spPr>
        <p:txBody>
          <a:bodyPr wrap="square" rtlCol="1">
            <a:spAutoFit/>
          </a:bodyPr>
          <a:lstStyle/>
          <a:p>
            <a:pPr algn="ctr"/>
            <a:r>
              <a:rPr lang="en-US" sz="3600" b="1" dirty="0" smtClean="0"/>
              <a:t>Identify The Changes in Marketing World</a:t>
            </a:r>
            <a:endParaRPr lang="ar-SA" sz="3600" b="1" dirty="0"/>
          </a:p>
        </p:txBody>
      </p:sp>
    </p:spTree>
    <p:extLst>
      <p:ext uri="{BB962C8B-B14F-4D97-AF65-F5344CB8AC3E}">
        <p14:creationId xmlns:p14="http://schemas.microsoft.com/office/powerpoint/2010/main" val="1062481314"/>
      </p:ext>
    </p:extLst>
  </p:cSld>
  <p:clrMapOvr>
    <a:masterClrMapping/>
  </p:clrMapOvr>
  <p:transition spd="slow">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a:t>
            </a:r>
            <a:endParaRPr lang="ar-LY" dirty="0"/>
          </a:p>
        </p:txBody>
      </p:sp>
      <p:sp>
        <p:nvSpPr>
          <p:cNvPr id="3" name="عنصر نائب للمحتوى 2"/>
          <p:cNvSpPr>
            <a:spLocks noGrp="1"/>
          </p:cNvSpPr>
          <p:nvPr>
            <p:ph idx="1"/>
          </p:nvPr>
        </p:nvSpPr>
        <p:spPr/>
        <p:txBody>
          <a:bodyPr/>
          <a:lstStyle/>
          <a:p>
            <a:pPr marL="0" indent="0" algn="l">
              <a:buNone/>
            </a:pPr>
            <a:r>
              <a:rPr lang="en-US" dirty="0"/>
              <a:t>The most thrilling of all corporate sports is marketing. It is the lifeblood of each successful company. It is always evolving as a result of the explosion of knowledge and the proliferation of technology at all levels and in all places.</a:t>
            </a:r>
            <a:endParaRPr lang="en-US" dirty="0" smtClean="0"/>
          </a:p>
        </p:txBody>
      </p:sp>
      <p:sp>
        <p:nvSpPr>
          <p:cNvPr id="4" name="مربع نص 3"/>
          <p:cNvSpPr txBox="1"/>
          <p:nvPr/>
        </p:nvSpPr>
        <p:spPr>
          <a:xfrm>
            <a:off x="11109278" y="368490"/>
            <a:ext cx="696035" cy="369332"/>
          </a:xfrm>
          <a:prstGeom prst="rect">
            <a:avLst/>
          </a:prstGeom>
          <a:noFill/>
        </p:spPr>
        <p:txBody>
          <a:bodyPr wrap="square" rtlCol="1">
            <a:spAutoFit/>
          </a:bodyPr>
          <a:lstStyle/>
          <a:p>
            <a:pPr algn="ctr"/>
            <a:r>
              <a:rPr lang="en-US" dirty="0" smtClean="0"/>
              <a:t>11</a:t>
            </a:r>
            <a:endParaRPr lang="ar-LY" dirty="0"/>
          </a:p>
        </p:txBody>
      </p:sp>
    </p:spTree>
    <p:extLst>
      <p:ext uri="{BB962C8B-B14F-4D97-AF65-F5344CB8AC3E}">
        <p14:creationId xmlns:p14="http://schemas.microsoft.com/office/powerpoint/2010/main" val="39813989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References</a:t>
            </a:r>
            <a:endParaRPr lang="ar-LY" dirty="0"/>
          </a:p>
        </p:txBody>
      </p:sp>
      <p:sp>
        <p:nvSpPr>
          <p:cNvPr id="3" name="عنصر نائب للمحتوى 2"/>
          <p:cNvSpPr>
            <a:spLocks noGrp="1"/>
          </p:cNvSpPr>
          <p:nvPr>
            <p:ph idx="1"/>
          </p:nvPr>
        </p:nvSpPr>
        <p:spPr/>
        <p:txBody>
          <a:bodyPr/>
          <a:lstStyle/>
          <a:p>
            <a:r>
              <a:rPr lang="en-US" sz="1400" dirty="0" smtClean="0"/>
              <a:t>(</a:t>
            </a:r>
            <a:r>
              <a:rPr lang="en-US" sz="1400" dirty="0" err="1"/>
              <a:t>n.d.</a:t>
            </a:r>
            <a:r>
              <a:rPr lang="en-US" sz="1400" dirty="0"/>
              <a:t>). Retrieved April 06, 2021, from </a:t>
            </a:r>
            <a:r>
              <a:rPr lang="en-US" sz="1400" dirty="0">
                <a:hlinkClick r:id="rId2"/>
              </a:rPr>
              <a:t>https://</a:t>
            </a:r>
            <a:r>
              <a:rPr lang="en-US" sz="1400" dirty="0" smtClean="0">
                <a:hlinkClick r:id="rId2"/>
              </a:rPr>
              <a:t>www.hartehanks.com/insights/our-insights/2017/10/02/Blast-from-the-Past-What-Has-Changed-In-Marketing-from-5-Years-Ago-</a:t>
            </a:r>
            <a:endParaRPr lang="en-US" sz="1400" dirty="0" smtClean="0"/>
          </a:p>
          <a:p>
            <a:r>
              <a:rPr lang="en-US" sz="1400" dirty="0"/>
              <a:t>Tracy, B. (</a:t>
            </a:r>
            <a:r>
              <a:rPr lang="en-US" sz="1400" dirty="0" err="1"/>
              <a:t>n.d.</a:t>
            </a:r>
            <a:r>
              <a:rPr lang="en-US" sz="1400" dirty="0"/>
              <a:t>). Marketing (the Brian TRACY Success library). Retrieved April 06, 2021, from </a:t>
            </a:r>
            <a:r>
              <a:rPr lang="en-US" sz="1400" dirty="0">
                <a:hlinkClick r:id="rId3"/>
              </a:rPr>
              <a:t>https://</a:t>
            </a:r>
            <a:r>
              <a:rPr lang="en-US" sz="1400" dirty="0" smtClean="0">
                <a:hlinkClick r:id="rId3"/>
              </a:rPr>
              <a:t>www.oreilly.com/library/view/marketing-the-brian/9780814434215/xhtml/summary.html</a:t>
            </a:r>
            <a:endParaRPr lang="en-US" sz="1400" dirty="0" smtClean="0"/>
          </a:p>
          <a:p>
            <a:r>
              <a:rPr lang="en-US" sz="1400" dirty="0"/>
              <a:t>7 major importance of Marketing: Marketing management. (2014, February 17). Retrieved April 06, 2021, from </a:t>
            </a:r>
            <a:r>
              <a:rPr lang="en-US" sz="1400" dirty="0">
                <a:hlinkClick r:id="rId4"/>
              </a:rPr>
              <a:t>https://</a:t>
            </a:r>
            <a:r>
              <a:rPr lang="en-US" sz="1400" dirty="0" smtClean="0">
                <a:hlinkClick r:id="rId4"/>
              </a:rPr>
              <a:t>www.yourarticlelibrary.com/marketing/7-major-importance-of-marketing-marketing-management/25857</a:t>
            </a:r>
            <a:endParaRPr lang="en-US" sz="1400" dirty="0" smtClean="0"/>
          </a:p>
          <a:p>
            <a:r>
              <a:rPr lang="en-US" sz="1400" dirty="0"/>
              <a:t>What is MARKETING?: INTANDEM COMMUNICATIONS. (2019, November 15). Retrieved April 06, 2021, from https://www.intandemcommunications.co.uk/article/what-is-marketing/</a:t>
            </a:r>
          </a:p>
          <a:p>
            <a:endParaRPr lang="en-US" sz="1400" dirty="0"/>
          </a:p>
          <a:p>
            <a:r>
              <a:rPr lang="en-US" sz="1400" dirty="0"/>
              <a:t>Hardy, J., </a:t>
            </a:r>
            <a:r>
              <a:rPr lang="en-US" sz="1400" dirty="0" err="1"/>
              <a:t>Onukogu</a:t>
            </a:r>
            <a:r>
              <a:rPr lang="en-US" sz="1400" dirty="0"/>
              <a:t>, G., </a:t>
            </a:r>
            <a:r>
              <a:rPr lang="en-US" sz="1400" dirty="0" err="1"/>
              <a:t>Stoller</a:t>
            </a:r>
            <a:r>
              <a:rPr lang="en-US" sz="1400" dirty="0"/>
              <a:t>, L., </a:t>
            </a:r>
            <a:r>
              <a:rPr lang="en-US" sz="1400" dirty="0" err="1"/>
              <a:t>Adewale</a:t>
            </a:r>
            <a:r>
              <a:rPr lang="en-US" sz="1400" dirty="0"/>
              <a:t>, A., Ward, G., Holmes, S., &amp; Ashley. (2020, June 16). The history of Marketing: From trade to tech. Retrieved April 06, 2021, from https://historycooperative.org/the-evolution-of-marketing-from-trade-to-tech/</a:t>
            </a:r>
          </a:p>
          <a:p>
            <a:endParaRPr lang="ar-LY" dirty="0" smtClean="0"/>
          </a:p>
          <a:p>
            <a:endParaRPr lang="en-US" dirty="0"/>
          </a:p>
          <a:p>
            <a:endParaRPr lang="en-US" dirty="0" smtClean="0"/>
          </a:p>
          <a:p>
            <a:endParaRPr lang="en-US" dirty="0">
              <a:effectLst/>
            </a:endParaRPr>
          </a:p>
        </p:txBody>
      </p:sp>
      <p:sp>
        <p:nvSpPr>
          <p:cNvPr id="4" name="مربع نص 3"/>
          <p:cNvSpPr txBox="1"/>
          <p:nvPr/>
        </p:nvSpPr>
        <p:spPr>
          <a:xfrm>
            <a:off x="11300346" y="409433"/>
            <a:ext cx="641445" cy="369332"/>
          </a:xfrm>
          <a:prstGeom prst="rect">
            <a:avLst/>
          </a:prstGeom>
          <a:noFill/>
        </p:spPr>
        <p:txBody>
          <a:bodyPr wrap="square" rtlCol="1">
            <a:spAutoFit/>
          </a:bodyPr>
          <a:lstStyle/>
          <a:p>
            <a:pPr algn="ctr"/>
            <a:r>
              <a:rPr lang="en-US" dirty="0" smtClean="0"/>
              <a:t>12</a:t>
            </a:r>
            <a:endParaRPr lang="ar-LY" dirty="0"/>
          </a:p>
        </p:txBody>
      </p:sp>
    </p:spTree>
    <p:extLst>
      <p:ext uri="{BB962C8B-B14F-4D97-AF65-F5344CB8AC3E}">
        <p14:creationId xmlns:p14="http://schemas.microsoft.com/office/powerpoint/2010/main" val="2125536067"/>
      </p:ext>
    </p:extLst>
  </p:cSld>
  <p:clrMapOvr>
    <a:masterClrMapping/>
  </p:clrMapOvr>
  <p:transition spd="med">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Content </a:t>
            </a:r>
            <a:br>
              <a:rPr lang="en-US" dirty="0" smtClean="0"/>
            </a:br>
            <a:endParaRPr lang="ar-LY" dirty="0"/>
          </a:p>
        </p:txBody>
      </p:sp>
      <p:sp>
        <p:nvSpPr>
          <p:cNvPr id="3" name="عنصر نائب للمحتوى 2"/>
          <p:cNvSpPr>
            <a:spLocks noGrp="1"/>
          </p:cNvSpPr>
          <p:nvPr>
            <p:ph idx="1"/>
          </p:nvPr>
        </p:nvSpPr>
        <p:spPr/>
        <p:txBody>
          <a:bodyPr/>
          <a:lstStyle/>
          <a:p>
            <a:pPr algn="l" rtl="0">
              <a:buFont typeface="Wingdings" panose="05000000000000000000" pitchFamily="2" charset="2"/>
              <a:buChar char="§"/>
            </a:pPr>
            <a:r>
              <a:rPr lang="en-US" dirty="0" smtClean="0"/>
              <a:t>What is marketing?</a:t>
            </a:r>
          </a:p>
          <a:p>
            <a:pPr algn="l" rtl="0">
              <a:buFont typeface="Wingdings" panose="05000000000000000000" pitchFamily="2" charset="2"/>
              <a:buChar char="§"/>
            </a:pPr>
            <a:r>
              <a:rPr lang="en-US" dirty="0" smtClean="0"/>
              <a:t>History of marketing .  </a:t>
            </a:r>
          </a:p>
          <a:p>
            <a:pPr algn="l" rtl="0">
              <a:buFont typeface="Wingdings" panose="05000000000000000000" pitchFamily="2" charset="2"/>
              <a:buChar char="§"/>
            </a:pPr>
            <a:r>
              <a:rPr lang="en-US" dirty="0" smtClean="0"/>
              <a:t>Importance of marketing.</a:t>
            </a:r>
          </a:p>
          <a:p>
            <a:pPr algn="l" rtl="0">
              <a:buFont typeface="Wingdings" panose="05000000000000000000" pitchFamily="2" charset="2"/>
              <a:buChar char="§"/>
            </a:pPr>
            <a:r>
              <a:rPr lang="en-US" dirty="0" smtClean="0"/>
              <a:t>Identify the changes in marketing world. </a:t>
            </a:r>
          </a:p>
          <a:p>
            <a:pPr algn="l" rtl="0">
              <a:buFont typeface="Wingdings" panose="05000000000000000000" pitchFamily="2" charset="2"/>
              <a:buChar char="§"/>
            </a:pPr>
            <a:r>
              <a:rPr lang="en-US" dirty="0" smtClean="0"/>
              <a:t>Conclusion . </a:t>
            </a:r>
          </a:p>
          <a:p>
            <a:pPr algn="l" rtl="0">
              <a:buFont typeface="Wingdings" panose="05000000000000000000" pitchFamily="2" charset="2"/>
              <a:buChar char="§"/>
            </a:pPr>
            <a:r>
              <a:rPr lang="en-US" dirty="0" smtClean="0"/>
              <a:t>References . </a:t>
            </a:r>
          </a:p>
          <a:p>
            <a:pPr algn="l" rtl="0">
              <a:buFont typeface="Wingdings" panose="05000000000000000000" pitchFamily="2" charset="2"/>
              <a:buChar char="§"/>
            </a:pPr>
            <a:endParaRPr lang="en-US" dirty="0" smtClean="0"/>
          </a:p>
          <a:p>
            <a:pPr algn="l" rtl="0"/>
            <a:endParaRPr lang="en-US" dirty="0" smtClean="0"/>
          </a:p>
          <a:p>
            <a:pPr algn="r" rtl="0"/>
            <a:endParaRPr lang="ar-LY" dirty="0"/>
          </a:p>
        </p:txBody>
      </p:sp>
      <p:sp>
        <p:nvSpPr>
          <p:cNvPr id="4" name="مربع نص 3"/>
          <p:cNvSpPr txBox="1"/>
          <p:nvPr/>
        </p:nvSpPr>
        <p:spPr>
          <a:xfrm>
            <a:off x="11286699" y="477672"/>
            <a:ext cx="504967" cy="369332"/>
          </a:xfrm>
          <a:prstGeom prst="rect">
            <a:avLst/>
          </a:prstGeom>
          <a:noFill/>
        </p:spPr>
        <p:txBody>
          <a:bodyPr wrap="square" rtlCol="1">
            <a:spAutoFit/>
          </a:bodyPr>
          <a:lstStyle/>
          <a:p>
            <a:pPr algn="ctr"/>
            <a:r>
              <a:rPr lang="en-US" dirty="0" smtClean="0"/>
              <a:t>2</a:t>
            </a:r>
            <a:endParaRPr lang="ar-LY" dirty="0"/>
          </a:p>
        </p:txBody>
      </p:sp>
    </p:spTree>
    <p:extLst>
      <p:ext uri="{BB962C8B-B14F-4D97-AF65-F5344CB8AC3E}">
        <p14:creationId xmlns:p14="http://schemas.microsoft.com/office/powerpoint/2010/main" val="3852437264"/>
      </p:ext>
    </p:extLst>
  </p:cSld>
  <p:clrMapOvr>
    <a:masterClrMapping/>
  </p:clrMapOvr>
  <p:transition spd="med">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What is marketing ? </a:t>
            </a:r>
            <a:br>
              <a:rPr lang="en-US" dirty="0" smtClean="0"/>
            </a:br>
            <a:endParaRPr lang="ar-LY" dirty="0"/>
          </a:p>
        </p:txBody>
      </p:sp>
      <p:sp>
        <p:nvSpPr>
          <p:cNvPr id="3" name="عنصر نائب للمحتوى 2"/>
          <p:cNvSpPr>
            <a:spLocks noGrp="1"/>
          </p:cNvSpPr>
          <p:nvPr>
            <p:ph idx="1"/>
          </p:nvPr>
        </p:nvSpPr>
        <p:spPr>
          <a:xfrm>
            <a:off x="1371600" y="1603612"/>
            <a:ext cx="9601200" cy="3581400"/>
          </a:xfrm>
        </p:spPr>
        <p:txBody>
          <a:bodyPr>
            <a:normAutofit/>
          </a:bodyPr>
          <a:lstStyle/>
          <a:p>
            <a:pPr marL="0" indent="0" algn="l">
              <a:buNone/>
            </a:pPr>
            <a:r>
              <a:rPr lang="en-US" sz="1800" dirty="0"/>
              <a:t>Marketing is the activity, collection of institutions, and procedures for developing, communicating, delivering, and exchanging value-added offerings for customers, clients, partners, and society as a whole.</a:t>
            </a:r>
            <a:endParaRPr lang="ar-LY" sz="1800"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5457" y="3261815"/>
            <a:ext cx="5650173" cy="3248165"/>
          </a:xfrm>
          <a:prstGeom prst="rect">
            <a:avLst/>
          </a:prstGeom>
        </p:spPr>
      </p:pic>
      <p:sp>
        <p:nvSpPr>
          <p:cNvPr id="5" name="مربع نص 4"/>
          <p:cNvSpPr txBox="1"/>
          <p:nvPr/>
        </p:nvSpPr>
        <p:spPr>
          <a:xfrm>
            <a:off x="11095630" y="354842"/>
            <a:ext cx="709683" cy="369332"/>
          </a:xfrm>
          <a:prstGeom prst="rect">
            <a:avLst/>
          </a:prstGeom>
          <a:noFill/>
        </p:spPr>
        <p:txBody>
          <a:bodyPr wrap="square" rtlCol="1">
            <a:spAutoFit/>
          </a:bodyPr>
          <a:lstStyle/>
          <a:p>
            <a:pPr algn="ctr"/>
            <a:r>
              <a:rPr lang="en-US" dirty="0" smtClean="0"/>
              <a:t>3</a:t>
            </a:r>
            <a:endParaRPr lang="ar-LY" dirty="0"/>
          </a:p>
        </p:txBody>
      </p:sp>
    </p:spTree>
    <p:extLst>
      <p:ext uri="{BB962C8B-B14F-4D97-AF65-F5344CB8AC3E}">
        <p14:creationId xmlns:p14="http://schemas.microsoft.com/office/powerpoint/2010/main" val="3635271319"/>
      </p:ext>
    </p:extLst>
  </p:cSld>
  <p:clrMapOvr>
    <a:masterClrMapping/>
  </p:clrMapOvr>
  <p:transition spd="med">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History of marketing .</a:t>
            </a:r>
            <a:endParaRPr lang="ar-LY" dirty="0"/>
          </a:p>
        </p:txBody>
      </p:sp>
      <p:sp>
        <p:nvSpPr>
          <p:cNvPr id="3" name="عنصر نائب للمحتوى 2"/>
          <p:cNvSpPr>
            <a:spLocks noGrp="1"/>
          </p:cNvSpPr>
          <p:nvPr>
            <p:ph idx="1"/>
          </p:nvPr>
        </p:nvSpPr>
        <p:spPr/>
        <p:txBody>
          <a:bodyPr>
            <a:normAutofit/>
          </a:bodyPr>
          <a:lstStyle/>
          <a:p>
            <a:pPr marL="0" indent="0" algn="l">
              <a:buNone/>
            </a:pPr>
            <a:r>
              <a:rPr lang="en-US" dirty="0"/>
              <a:t>Marketing is currently renowned as a complicated mixture of strategy and technology, but it wasn't always that way. The modern history of marketing can be traced back to simple attempts to sell goods and services.</a:t>
            </a:r>
            <a:endParaRPr lang="en-US" dirty="0" smtClean="0"/>
          </a:p>
          <a:p>
            <a:pPr marL="0" indent="0" algn="l">
              <a:buNone/>
            </a:pPr>
            <a:r>
              <a:rPr lang="en-US" dirty="0"/>
              <a:t>Attempts to do this may date back to the dawn of humanity. Some say it began with an attempt to show products in a certain way in order to facilitate trade. Since ancient China and India, people have been trying to produce convincing communications to sell goods and services. It's possible that this activity was not recognized as a marketing enterprise at the time, but it is where the idea for marketing started to develop.</a:t>
            </a:r>
          </a:p>
        </p:txBody>
      </p:sp>
      <p:sp>
        <p:nvSpPr>
          <p:cNvPr id="4" name="مربع نص 3"/>
          <p:cNvSpPr txBox="1"/>
          <p:nvPr/>
        </p:nvSpPr>
        <p:spPr>
          <a:xfrm>
            <a:off x="10972800" y="532263"/>
            <a:ext cx="764275" cy="382137"/>
          </a:xfrm>
          <a:prstGeom prst="rect">
            <a:avLst/>
          </a:prstGeom>
          <a:noFill/>
        </p:spPr>
        <p:txBody>
          <a:bodyPr wrap="square" rtlCol="1">
            <a:spAutoFit/>
          </a:bodyPr>
          <a:lstStyle/>
          <a:p>
            <a:pPr algn="ctr"/>
            <a:r>
              <a:rPr lang="en-US" dirty="0" smtClean="0"/>
              <a:t>4</a:t>
            </a:r>
            <a:endParaRPr lang="ar-LY" dirty="0"/>
          </a:p>
        </p:txBody>
      </p:sp>
    </p:spTree>
    <p:extLst>
      <p:ext uri="{BB962C8B-B14F-4D97-AF65-F5344CB8AC3E}">
        <p14:creationId xmlns:p14="http://schemas.microsoft.com/office/powerpoint/2010/main" val="3033812000"/>
      </p:ext>
    </p:extLst>
  </p:cSld>
  <p:clrMapOvr>
    <a:masterClrMapping/>
  </p:clrMapOvr>
  <p:transition spd="med">
    <p:pull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75717" y="685800"/>
            <a:ext cx="4797083" cy="1485900"/>
          </a:xfrm>
        </p:spPr>
        <p:txBody>
          <a:bodyPr/>
          <a:lstStyle/>
          <a:p>
            <a:endParaRPr lang="ar-LY"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7790" y="212188"/>
            <a:ext cx="11141613" cy="6477000"/>
          </a:xfrm>
        </p:spPr>
      </p:pic>
    </p:spTree>
    <p:extLst>
      <p:ext uri="{BB962C8B-B14F-4D97-AF65-F5344CB8AC3E}">
        <p14:creationId xmlns:p14="http://schemas.microsoft.com/office/powerpoint/2010/main" val="823487286"/>
      </p:ext>
    </p:extLst>
  </p:cSld>
  <p:clrMapOvr>
    <a:masterClrMapping/>
  </p:clrMapOvr>
  <p:transition spd="med">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Importance of marketing </a:t>
            </a:r>
            <a:endParaRPr lang="ar-LY" dirty="0"/>
          </a:p>
        </p:txBody>
      </p:sp>
      <p:sp>
        <p:nvSpPr>
          <p:cNvPr id="3" name="عنصر نائب للمحتوى 2"/>
          <p:cNvSpPr>
            <a:spLocks noGrp="1"/>
          </p:cNvSpPr>
          <p:nvPr>
            <p:ph idx="1"/>
          </p:nvPr>
        </p:nvSpPr>
        <p:spPr/>
        <p:txBody>
          <a:bodyPr>
            <a:normAutofit/>
          </a:bodyPr>
          <a:lstStyle/>
          <a:p>
            <a:pPr marL="0" indent="0" algn="l" rtl="0" fontAlgn="base">
              <a:buNone/>
            </a:pPr>
            <a:r>
              <a:rPr lang="en-US" b="1" dirty="0" smtClean="0"/>
              <a:t>Marketing </a:t>
            </a:r>
            <a:r>
              <a:rPr lang="en-US" b="1" dirty="0"/>
              <a:t>Helps in Transfer, Exchange and Movement of Goods</a:t>
            </a:r>
            <a:r>
              <a:rPr lang="en-US" b="1" dirty="0" smtClean="0"/>
              <a:t>:</a:t>
            </a:r>
          </a:p>
          <a:p>
            <a:pPr marL="0" indent="0" algn="l" rtl="0" fontAlgn="base">
              <a:buNone/>
            </a:pPr>
            <a:r>
              <a:rPr lang="en-US" sz="1800" dirty="0" smtClean="0"/>
              <a:t>Marketing </a:t>
            </a:r>
            <a:r>
              <a:rPr lang="en-US" sz="1800" dirty="0"/>
              <a:t>plays an important role in the transfer, trade, and mobility of goods. Customers can obtain goods and services through a variety of intermediaries, such as wholesalers and retailers. Both manufacturers and consumers benefit from </a:t>
            </a:r>
            <a:r>
              <a:rPr lang="en-US" sz="1800" dirty="0" smtClean="0"/>
              <a:t>marketing </a:t>
            </a:r>
            <a:r>
              <a:rPr lang="en-US" sz="1800" dirty="0" err="1" smtClean="0"/>
              <a:t>taining</a:t>
            </a:r>
            <a:r>
              <a:rPr lang="en-US" sz="1800" dirty="0" smtClean="0"/>
              <a:t>.</a:t>
            </a:r>
          </a:p>
          <a:p>
            <a:pPr marL="0" indent="0" algn="l" rtl="0" fontAlgn="base">
              <a:buNone/>
            </a:pPr>
            <a:endParaRPr lang="en-US" dirty="0"/>
          </a:p>
          <a:p>
            <a:pPr lvl="1" algn="l" fontAlgn="base"/>
            <a:r>
              <a:rPr lang="en-US" b="1" i="0" dirty="0" smtClean="0"/>
              <a:t>: The </a:t>
            </a:r>
            <a:r>
              <a:rPr lang="en-US" b="1" i="0" dirty="0"/>
              <a:t>Standard Of Living Of The Community</a:t>
            </a:r>
            <a:endParaRPr lang="en-US" b="1" i="0" dirty="0" smtClean="0"/>
          </a:p>
          <a:p>
            <a:pPr lvl="1" algn="l" fontAlgn="base"/>
            <a:r>
              <a:rPr lang="en-US" sz="1800" i="0" dirty="0"/>
              <a:t>Above all, marketing is about providing a standard of living to the community. “Marketing is the delivery of a standard of living,” says Paul Mazur. Professor Malcolm McNair went on to say, "Marketing is the production and delivery of a society's standard of living."</a:t>
            </a:r>
          </a:p>
          <a:p>
            <a:pPr marL="0" indent="0" algn="l" rtl="0" fontAlgn="base">
              <a:buNone/>
            </a:pPr>
            <a:endParaRPr lang="ar-LY" dirty="0"/>
          </a:p>
        </p:txBody>
      </p:sp>
      <p:sp>
        <p:nvSpPr>
          <p:cNvPr id="4" name="مربع نص 3"/>
          <p:cNvSpPr txBox="1"/>
          <p:nvPr/>
        </p:nvSpPr>
        <p:spPr>
          <a:xfrm>
            <a:off x="10972800" y="685800"/>
            <a:ext cx="614149" cy="369332"/>
          </a:xfrm>
          <a:prstGeom prst="rect">
            <a:avLst/>
          </a:prstGeom>
          <a:noFill/>
        </p:spPr>
        <p:txBody>
          <a:bodyPr wrap="square" rtlCol="1">
            <a:spAutoFit/>
          </a:bodyPr>
          <a:lstStyle/>
          <a:p>
            <a:pPr algn="ctr"/>
            <a:r>
              <a:rPr lang="en-US" dirty="0" smtClean="0"/>
              <a:t>6</a:t>
            </a:r>
            <a:endParaRPr lang="ar-LY" dirty="0"/>
          </a:p>
        </p:txBody>
      </p:sp>
    </p:spTree>
    <p:extLst>
      <p:ext uri="{BB962C8B-B14F-4D97-AF65-F5344CB8AC3E}">
        <p14:creationId xmlns:p14="http://schemas.microsoft.com/office/powerpoint/2010/main" val="278750342"/>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5254388" y="1736678"/>
            <a:ext cx="5964072" cy="924635"/>
          </a:xfrm>
        </p:spPr>
        <p:txBody>
          <a:bodyPr/>
          <a:lstStyle/>
          <a:p>
            <a:endParaRPr lang="ar-LY"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8425" y="293427"/>
            <a:ext cx="10194876" cy="6625988"/>
          </a:xfrm>
          <a:prstGeom prst="rect">
            <a:avLst/>
          </a:prstGeom>
        </p:spPr>
      </p:pic>
    </p:spTree>
    <p:extLst>
      <p:ext uri="{BB962C8B-B14F-4D97-AF65-F5344CB8AC3E}">
        <p14:creationId xmlns:p14="http://schemas.microsoft.com/office/powerpoint/2010/main" val="3397341076"/>
      </p:ext>
    </p:extLst>
  </p:cSld>
  <p:clrMapOvr>
    <a:masterClrMapping/>
  </p:clrMapOvr>
  <p:transition spd="med">
    <p:pull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371600" y="385549"/>
            <a:ext cx="9601200" cy="1485900"/>
          </a:xfrm>
        </p:spPr>
        <p:txBody>
          <a:bodyPr/>
          <a:lstStyle/>
          <a:p>
            <a:r>
              <a:rPr lang="en-US" dirty="0" smtClean="0"/>
              <a:t>The changes in marketing world</a:t>
            </a:r>
            <a:endParaRPr lang="ar-LY" dirty="0"/>
          </a:p>
        </p:txBody>
      </p:sp>
      <p:sp>
        <p:nvSpPr>
          <p:cNvPr id="4" name="عنصر نائب للمحتوى 3"/>
          <p:cNvSpPr>
            <a:spLocks noGrp="1"/>
          </p:cNvSpPr>
          <p:nvPr>
            <p:ph idx="1"/>
          </p:nvPr>
        </p:nvSpPr>
        <p:spPr>
          <a:xfrm>
            <a:off x="1371600" y="1480782"/>
            <a:ext cx="9601200" cy="3581400"/>
          </a:xfrm>
        </p:spPr>
        <p:txBody>
          <a:bodyPr/>
          <a:lstStyle/>
          <a:p>
            <a:pPr marL="0" indent="0" algn="l" fontAlgn="base">
              <a:buNone/>
            </a:pPr>
            <a:r>
              <a:rPr lang="en-US" dirty="0"/>
              <a:t>Think back to about five years ago. Could you have predicted that we'd be riding in self-driving cars by now? That the average American checks their phone 8 billion times a day? Or that the CMO spends more money on IT than the CIO</a:t>
            </a:r>
            <a:r>
              <a:rPr lang="en-US" dirty="0" smtClean="0"/>
              <a:t>?</a:t>
            </a:r>
          </a:p>
          <a:p>
            <a:pPr marL="0" indent="0" algn="l" fontAlgn="base">
              <a:buNone/>
            </a:pPr>
            <a:endParaRPr lang="en-US" dirty="0" smtClean="0"/>
          </a:p>
          <a:p>
            <a:pPr marL="0" indent="0" algn="l" fontAlgn="base">
              <a:buNone/>
            </a:pPr>
            <a:r>
              <a:rPr lang="en-US" dirty="0" smtClean="0"/>
              <a:t>Ken </a:t>
            </a:r>
            <a:r>
              <a:rPr lang="en-US" dirty="0"/>
              <a:t>Bernhardt, Regents Professor of Marketing Emeritus, Georgia State University, discusses what he believes to be </a:t>
            </a:r>
            <a:r>
              <a:rPr lang="en-US" dirty="0" smtClean="0"/>
              <a:t>the five biggest </a:t>
            </a:r>
            <a:r>
              <a:rPr lang="en-US" dirty="0"/>
              <a:t>changes in marketing over the past five </a:t>
            </a:r>
            <a:r>
              <a:rPr lang="en-US" dirty="0" smtClean="0"/>
              <a:t>years , which </a:t>
            </a:r>
            <a:r>
              <a:rPr lang="en-US" dirty="0"/>
              <a:t>include:</a:t>
            </a:r>
          </a:p>
          <a:p>
            <a:pPr marL="0" indent="0" algn="l" rtl="0">
              <a:buNone/>
            </a:pPr>
            <a:endParaRPr lang="ar-LY" dirty="0"/>
          </a:p>
        </p:txBody>
      </p:sp>
      <p:sp>
        <p:nvSpPr>
          <p:cNvPr id="2" name="مربع نص 1"/>
          <p:cNvSpPr txBox="1"/>
          <p:nvPr/>
        </p:nvSpPr>
        <p:spPr>
          <a:xfrm>
            <a:off x="11095630" y="385549"/>
            <a:ext cx="600501" cy="369332"/>
          </a:xfrm>
          <a:prstGeom prst="rect">
            <a:avLst/>
          </a:prstGeom>
          <a:noFill/>
        </p:spPr>
        <p:txBody>
          <a:bodyPr wrap="square" rtlCol="1">
            <a:spAutoFit/>
          </a:bodyPr>
          <a:lstStyle/>
          <a:p>
            <a:pPr algn="ctr"/>
            <a:r>
              <a:rPr lang="en-US" dirty="0" smtClean="0"/>
              <a:t>9</a:t>
            </a:r>
            <a:endParaRPr lang="ar-LY" dirty="0"/>
          </a:p>
        </p:txBody>
      </p:sp>
    </p:spTree>
    <p:extLst>
      <p:ext uri="{BB962C8B-B14F-4D97-AF65-F5344CB8AC3E}">
        <p14:creationId xmlns:p14="http://schemas.microsoft.com/office/powerpoint/2010/main" val="1881201026"/>
      </p:ext>
    </p:extLst>
  </p:cSld>
  <p:clrMapOvr>
    <a:masterClrMapping/>
  </p:clrMapOvr>
  <p:transition spd="med">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63719" y="4766481"/>
            <a:ext cx="3050275" cy="542499"/>
          </a:xfrm>
        </p:spPr>
        <p:txBody>
          <a:bodyPr>
            <a:normAutofit fontScale="90000"/>
          </a:bodyPr>
          <a:lstStyle/>
          <a:p>
            <a:endParaRPr lang="ar-LY" dirty="0"/>
          </a:p>
        </p:txBody>
      </p:sp>
      <p:sp>
        <p:nvSpPr>
          <p:cNvPr id="3" name="عنصر نائب للمحتوى 2"/>
          <p:cNvSpPr>
            <a:spLocks noGrp="1"/>
          </p:cNvSpPr>
          <p:nvPr>
            <p:ph idx="1"/>
          </p:nvPr>
        </p:nvSpPr>
        <p:spPr>
          <a:xfrm>
            <a:off x="1712794" y="191068"/>
            <a:ext cx="9601200" cy="5362433"/>
          </a:xfrm>
        </p:spPr>
        <p:txBody>
          <a:bodyPr/>
          <a:lstStyle/>
          <a:p>
            <a:pPr algn="l" fontAlgn="base">
              <a:buFont typeface="Arial" panose="020B0604020202020204" pitchFamily="34" charset="0"/>
              <a:buChar char="•"/>
            </a:pPr>
            <a:r>
              <a:rPr lang="en-US" b="1" dirty="0">
                <a:solidFill>
                  <a:srgbClr val="4A4A4A"/>
                </a:solidFill>
                <a:latin typeface="inherit"/>
              </a:rPr>
              <a:t>The changing </a:t>
            </a:r>
            <a:r>
              <a:rPr lang="en-US" b="1" dirty="0" smtClean="0">
                <a:solidFill>
                  <a:srgbClr val="4A4A4A"/>
                </a:solidFill>
                <a:latin typeface="inherit"/>
              </a:rPr>
              <a:t>consumer</a:t>
            </a:r>
            <a:r>
              <a:rPr lang="en-US" dirty="0">
                <a:solidFill>
                  <a:srgbClr val="4A4A4A"/>
                </a:solidFill>
                <a:latin typeface="inherit"/>
              </a:rPr>
              <a:t>:</a:t>
            </a:r>
            <a:r>
              <a:rPr lang="en-US" dirty="0" smtClean="0">
                <a:solidFill>
                  <a:srgbClr val="4A4A4A"/>
                </a:solidFill>
                <a:latin typeface="inherit"/>
              </a:rPr>
              <a:t> </a:t>
            </a:r>
            <a:r>
              <a:rPr lang="en-US" dirty="0">
                <a:solidFill>
                  <a:srgbClr val="4A4A4A"/>
                </a:solidFill>
                <a:latin typeface="inherit"/>
              </a:rPr>
              <a:t>This includes the rise and importance of </a:t>
            </a:r>
            <a:r>
              <a:rPr lang="en-US" dirty="0" err="1">
                <a:solidFill>
                  <a:srgbClr val="4A4A4A"/>
                </a:solidFill>
                <a:latin typeface="inherit"/>
              </a:rPr>
              <a:t>Millennials</a:t>
            </a:r>
            <a:r>
              <a:rPr lang="en-US" dirty="0">
                <a:solidFill>
                  <a:srgbClr val="4A4A4A"/>
                </a:solidFill>
                <a:latin typeface="inherit"/>
              </a:rPr>
              <a:t>, changes in purchasing behavior and the customer experience, and the fact that, thanks to mobile, the consumer has more information at his or her fingertips.</a:t>
            </a:r>
            <a:r>
              <a:rPr lang="ar-SA" dirty="0" smtClean="0">
                <a:solidFill>
                  <a:srgbClr val="4A4A4A"/>
                </a:solidFill>
                <a:latin typeface="inherit"/>
              </a:rPr>
              <a:t> </a:t>
            </a:r>
            <a:endParaRPr lang="en-US" dirty="0" smtClean="0">
              <a:solidFill>
                <a:srgbClr val="4A4A4A"/>
              </a:solidFill>
              <a:latin typeface="inherit"/>
            </a:endParaRPr>
          </a:p>
          <a:p>
            <a:pPr algn="l" fontAlgn="base">
              <a:buFont typeface="Arial" panose="020B0604020202020204" pitchFamily="34" charset="0"/>
              <a:buChar char="•"/>
            </a:pPr>
            <a:r>
              <a:rPr lang="en-US" b="1" dirty="0" smtClean="0">
                <a:solidFill>
                  <a:srgbClr val="4A4A4A"/>
                </a:solidFill>
                <a:latin typeface="inherit"/>
              </a:rPr>
              <a:t>Marketing’s </a:t>
            </a:r>
            <a:r>
              <a:rPr lang="en-US" b="1" dirty="0">
                <a:solidFill>
                  <a:srgbClr val="4A4A4A"/>
                </a:solidFill>
                <a:latin typeface="inherit"/>
              </a:rPr>
              <a:t>relationship with the </a:t>
            </a:r>
            <a:r>
              <a:rPr lang="en-US" b="1" dirty="0" smtClean="0">
                <a:solidFill>
                  <a:srgbClr val="4A4A4A"/>
                </a:solidFill>
                <a:latin typeface="inherit"/>
              </a:rPr>
              <a:t>CFO: </a:t>
            </a:r>
            <a:r>
              <a:rPr lang="en-US" dirty="0">
                <a:solidFill>
                  <a:srgbClr val="4A4A4A"/>
                </a:solidFill>
                <a:latin typeface="inherit"/>
              </a:rPr>
              <a:t> Marketers need to produce ROI now more than ever. Our sense of responsibility has changed tremendously.</a:t>
            </a:r>
          </a:p>
          <a:p>
            <a:pPr algn="l" fontAlgn="base">
              <a:buFont typeface="Arial" panose="020B0604020202020204" pitchFamily="34" charset="0"/>
              <a:buChar char="•"/>
            </a:pPr>
            <a:r>
              <a:rPr lang="en-US" b="1" dirty="0">
                <a:solidFill>
                  <a:srgbClr val="4A4A4A"/>
                </a:solidFill>
                <a:latin typeface="inherit"/>
              </a:rPr>
              <a:t>The explosion of new media: </a:t>
            </a:r>
            <a:r>
              <a:rPr lang="en-US" dirty="0">
                <a:solidFill>
                  <a:srgbClr val="4A4A4A"/>
                </a:solidFill>
                <a:latin typeface="inherit"/>
              </a:rPr>
              <a:t>This means that marketers will have to learn how to appropriately deploy their resources across a wider range of media. </a:t>
            </a:r>
            <a:endParaRPr lang="en-US" dirty="0" smtClean="0">
              <a:solidFill>
                <a:srgbClr val="4A4A4A"/>
              </a:solidFill>
              <a:latin typeface="inherit"/>
            </a:endParaRPr>
          </a:p>
          <a:p>
            <a:pPr algn="l" fontAlgn="base">
              <a:buFont typeface="Arial" panose="020B0604020202020204" pitchFamily="34" charset="0"/>
              <a:buChar char="•"/>
            </a:pPr>
            <a:r>
              <a:rPr lang="en-US" b="1" dirty="0" smtClean="0">
                <a:solidFill>
                  <a:srgbClr val="4A4A4A"/>
                </a:solidFill>
                <a:latin typeface="inherit"/>
              </a:rPr>
              <a:t>Another </a:t>
            </a:r>
            <a:r>
              <a:rPr lang="en-US" b="1" dirty="0">
                <a:solidFill>
                  <a:srgbClr val="4A4A4A"/>
                </a:solidFill>
                <a:latin typeface="inherit"/>
              </a:rPr>
              <a:t>explosion in marketing technology and big </a:t>
            </a:r>
            <a:r>
              <a:rPr lang="en-US" b="1" dirty="0" smtClean="0">
                <a:solidFill>
                  <a:srgbClr val="4A4A4A"/>
                </a:solidFill>
                <a:latin typeface="inherit"/>
              </a:rPr>
              <a:t>data</a:t>
            </a:r>
            <a:r>
              <a:rPr lang="en-US" dirty="0">
                <a:solidFill>
                  <a:srgbClr val="4A4A4A"/>
                </a:solidFill>
                <a:latin typeface="inherit"/>
              </a:rPr>
              <a:t>: has influenced a dramatic shift in the marketer's job, necessitating technological proficiency.</a:t>
            </a:r>
          </a:p>
          <a:p>
            <a:pPr algn="l" fontAlgn="base">
              <a:buFont typeface="Arial" panose="020B0604020202020204" pitchFamily="34" charset="0"/>
              <a:buChar char="•"/>
            </a:pPr>
            <a:r>
              <a:rPr lang="en-US" b="1" dirty="0" smtClean="0">
                <a:solidFill>
                  <a:srgbClr val="4A4A4A"/>
                </a:solidFill>
                <a:latin typeface="inherit"/>
              </a:rPr>
              <a:t>The </a:t>
            </a:r>
            <a:r>
              <a:rPr lang="en-US" b="1" dirty="0">
                <a:solidFill>
                  <a:srgbClr val="4A4A4A"/>
                </a:solidFill>
                <a:latin typeface="inherit"/>
              </a:rPr>
              <a:t>rise of the customer journey and customer </a:t>
            </a:r>
            <a:r>
              <a:rPr lang="en-US" b="1" dirty="0" smtClean="0">
                <a:solidFill>
                  <a:srgbClr val="4A4A4A"/>
                </a:solidFill>
                <a:latin typeface="inherit"/>
              </a:rPr>
              <a:t>experience:</a:t>
            </a:r>
            <a:r>
              <a:rPr lang="en-US" dirty="0">
                <a:solidFill>
                  <a:srgbClr val="4A4A4A"/>
                </a:solidFill>
                <a:latin typeface="inherit"/>
              </a:rPr>
              <a:t> provides a more limited perspective on how we sell goods and </a:t>
            </a:r>
            <a:r>
              <a:rPr lang="en-US" dirty="0" smtClean="0">
                <a:solidFill>
                  <a:srgbClr val="4A4A4A"/>
                </a:solidFill>
                <a:latin typeface="inherit"/>
              </a:rPr>
              <a:t>service.</a:t>
            </a:r>
            <a:endParaRPr lang="ar-LY"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4716" y="4226257"/>
            <a:ext cx="4367284" cy="2845558"/>
          </a:xfrm>
          <a:prstGeom prst="rect">
            <a:avLst/>
          </a:prstGeom>
        </p:spPr>
      </p:pic>
      <p:sp>
        <p:nvSpPr>
          <p:cNvPr id="5" name="مربع نص 4"/>
          <p:cNvSpPr txBox="1"/>
          <p:nvPr/>
        </p:nvSpPr>
        <p:spPr>
          <a:xfrm>
            <a:off x="11313994" y="286603"/>
            <a:ext cx="518615" cy="369332"/>
          </a:xfrm>
          <a:prstGeom prst="rect">
            <a:avLst/>
          </a:prstGeom>
          <a:noFill/>
        </p:spPr>
        <p:txBody>
          <a:bodyPr wrap="square" rtlCol="1">
            <a:spAutoFit/>
          </a:bodyPr>
          <a:lstStyle/>
          <a:p>
            <a:r>
              <a:rPr lang="en-US" dirty="0" smtClean="0"/>
              <a:t>10</a:t>
            </a:r>
            <a:endParaRPr lang="ar-LY" dirty="0"/>
          </a:p>
        </p:txBody>
      </p:sp>
    </p:spTree>
    <p:extLst>
      <p:ext uri="{BB962C8B-B14F-4D97-AF65-F5344CB8AC3E}">
        <p14:creationId xmlns:p14="http://schemas.microsoft.com/office/powerpoint/2010/main" val="715577846"/>
      </p:ext>
    </p:extLst>
  </p:cSld>
  <p:clrMapOvr>
    <a:masterClrMapping/>
  </p:clrMapOvr>
  <p:transition spd="med">
    <p:pull dir="r"/>
  </p:transition>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A2E40"/>
      </a:dk2>
      <a:lt2>
        <a:srgbClr val="EBE7DD"/>
      </a:lt2>
      <a:accent1>
        <a:srgbClr val="69A1AB"/>
      </a:accent1>
      <a:accent2>
        <a:srgbClr val="F2C418"/>
      </a:accent2>
      <a:accent3>
        <a:srgbClr val="87492C"/>
      </a:accent3>
      <a:accent4>
        <a:srgbClr val="4A845E"/>
      </a:accent4>
      <a:accent5>
        <a:srgbClr val="DC9528"/>
      </a:accent5>
      <a:accent6>
        <a:srgbClr val="9A5D78"/>
      </a:accent6>
      <a:hlink>
        <a:srgbClr val="66C8E3"/>
      </a:hlink>
      <a:folHlink>
        <a:srgbClr val="B162A1"/>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17F9D331-421E-442F-B033-AF5B21A4485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TM10001105[[fn=قص]]</Template>
  <TotalTime>732</TotalTime>
  <Words>749</Words>
  <Application>Microsoft Office PowerPoint</Application>
  <PresentationFormat>Widescreen</PresentationFormat>
  <Paragraphs>53</Paragraphs>
  <Slides>11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Franklin Gothic Book</vt:lpstr>
      <vt:lpstr>inherit</vt:lpstr>
      <vt:lpstr>Tahoma</vt:lpstr>
      <vt:lpstr>Wingdings</vt:lpstr>
      <vt:lpstr>Crop</vt:lpstr>
      <vt:lpstr>PowerPoint Presentation</vt:lpstr>
      <vt:lpstr>Content  </vt:lpstr>
      <vt:lpstr>What is marketing ?  </vt:lpstr>
      <vt:lpstr>History of marketing .</vt:lpstr>
      <vt:lpstr>PowerPoint Presentation</vt:lpstr>
      <vt:lpstr>Importance of marketing </vt:lpstr>
      <vt:lpstr>PowerPoint Presentation</vt:lpstr>
      <vt:lpstr>The changes in marketing world</vt:lpstr>
      <vt:lpstr>PowerPoint Presentation</vt:lpstr>
      <vt:lpstr>Conclusion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 the changes in marketing world </dc:title>
  <dc:creator>DR.Ahmed Saker 2O14</dc:creator>
  <cp:lastModifiedBy>user</cp:lastModifiedBy>
  <cp:revision>23</cp:revision>
  <dcterms:created xsi:type="dcterms:W3CDTF">2021-04-05T11:26:19Z</dcterms:created>
  <dcterms:modified xsi:type="dcterms:W3CDTF">2021-07-10T07:55:23Z</dcterms:modified>
</cp:coreProperties>
</file>