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3"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59" autoAdjust="0"/>
    <p:restoredTop sz="94660"/>
  </p:normalViewPr>
  <p:slideViewPr>
    <p:cSldViewPr snapToGrid="0">
      <p:cViewPr varScale="1">
        <p:scale>
          <a:sx n="66" d="100"/>
          <a:sy n="66" d="100"/>
        </p:scale>
        <p:origin x="8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139448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E62E818-1BA1-40C2-9F1C-880A15E3EF4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157765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3476235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انقر لتحرير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7863190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3168353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4"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313178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4"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2353156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5627419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5655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376511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119424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E62E818-1BA1-40C2-9F1C-880A15E3EF4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1287041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E62E818-1BA1-40C2-9F1C-880A15E3EF4B}" type="datetimeFigureOut">
              <a:rPr lang="ar-LY" smtClean="0"/>
              <a:t>22/10/1442</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4176138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3"/>
          <p:cNvSpPr>
            <a:spLocks noGrp="1"/>
          </p:cNvSpPr>
          <p:nvPr>
            <p:ph type="ftr" sz="quarter" idx="11"/>
          </p:nvPr>
        </p:nvSpPr>
        <p:spPr/>
        <p:txBody>
          <a:bodyPr/>
          <a:lstStyle/>
          <a:p>
            <a:endParaRPr lang="ar-LY"/>
          </a:p>
        </p:txBody>
      </p:sp>
      <p:sp>
        <p:nvSpPr>
          <p:cNvPr id="6" name="Slide Number Placeholder 4"/>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1690363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2"/>
          <p:cNvSpPr>
            <a:spLocks noGrp="1"/>
          </p:cNvSpPr>
          <p:nvPr>
            <p:ph type="ftr" sz="quarter" idx="11"/>
          </p:nvPr>
        </p:nvSpPr>
        <p:spPr/>
        <p:txBody>
          <a:bodyPr/>
          <a:lstStyle/>
          <a:p>
            <a:endParaRPr lang="ar-LY"/>
          </a:p>
        </p:txBody>
      </p:sp>
      <p:sp>
        <p:nvSpPr>
          <p:cNvPr id="6" name="Slide Number Placeholder 3"/>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3694496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7" name="Date Placeholder 4"/>
          <p:cNvSpPr>
            <a:spLocks noGrp="1"/>
          </p:cNvSpPr>
          <p:nvPr>
            <p:ph type="dt" sz="half" idx="10"/>
          </p:nvPr>
        </p:nvSpPr>
        <p:spPr/>
        <p:txBody>
          <a:bodyPr/>
          <a:lstStyle/>
          <a:p>
            <a:fld id="{AE62E818-1BA1-40C2-9F1C-880A15E3EF4B}" type="datetimeFigureOut">
              <a:rPr lang="ar-LY" smtClean="0"/>
              <a:t>22/10/1442</a:t>
            </a:fld>
            <a:endParaRPr lang="ar-LY"/>
          </a:p>
        </p:txBody>
      </p:sp>
      <p:sp>
        <p:nvSpPr>
          <p:cNvPr id="5" name="Footer Placeholder 5"/>
          <p:cNvSpPr>
            <a:spLocks noGrp="1"/>
          </p:cNvSpPr>
          <p:nvPr>
            <p:ph type="ftr" sz="quarter" idx="11"/>
          </p:nvPr>
        </p:nvSpPr>
        <p:spPr/>
        <p:txBody>
          <a:bodyPr/>
          <a:lstStyle/>
          <a:p>
            <a:endParaRPr lang="ar-LY"/>
          </a:p>
        </p:txBody>
      </p:sp>
      <p:sp>
        <p:nvSpPr>
          <p:cNvPr id="6" name="Slide Number Placeholder 6"/>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2611111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E62E818-1BA1-40C2-9F1C-880A15E3EF4B}" type="datetimeFigureOut">
              <a:rPr lang="ar-LY" smtClean="0"/>
              <a:t>22/10/1442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788AA200-F1CA-437F-BCE1-2EB3E8419575}" type="slidenum">
              <a:rPr lang="ar-LY" smtClean="0"/>
              <a:t>‹#›</a:t>
            </a:fld>
            <a:endParaRPr lang="ar-LY"/>
          </a:p>
        </p:txBody>
      </p:sp>
    </p:spTree>
    <p:extLst>
      <p:ext uri="{BB962C8B-B14F-4D97-AF65-F5344CB8AC3E}">
        <p14:creationId xmlns:p14="http://schemas.microsoft.com/office/powerpoint/2010/main" val="95446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E62E818-1BA1-40C2-9F1C-880A15E3EF4B}" type="datetimeFigureOut">
              <a:rPr lang="ar-LY" smtClean="0"/>
              <a:t>22/10/1442</a:t>
            </a:fld>
            <a:endParaRPr lang="ar-LY"/>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LY"/>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88AA200-F1CA-437F-BCE1-2EB3E8419575}" type="slidenum">
              <a:rPr lang="ar-LY" smtClean="0"/>
              <a:t>‹#›</a:t>
            </a:fld>
            <a:endParaRPr lang="ar-LY"/>
          </a:p>
        </p:txBody>
      </p:sp>
    </p:spTree>
    <p:extLst>
      <p:ext uri="{BB962C8B-B14F-4D97-AF65-F5344CB8AC3E}">
        <p14:creationId xmlns:p14="http://schemas.microsoft.com/office/powerpoint/2010/main" val="3866374657"/>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f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73571" y="1351129"/>
            <a:ext cx="8825658" cy="3329581"/>
          </a:xfrm>
        </p:spPr>
        <p:txBody>
          <a:bodyPr/>
          <a:lstStyle/>
          <a:p>
            <a:pPr algn="ctr"/>
            <a:r>
              <a:rPr lang="en-US" sz="3600" dirty="0" smtClean="0"/>
              <a:t>Libyan International Medical University</a:t>
            </a:r>
            <a:br>
              <a:rPr lang="en-US" sz="3600" dirty="0" smtClean="0"/>
            </a:br>
            <a:r>
              <a:rPr lang="en-US" sz="3600" dirty="0" smtClean="0"/>
              <a:t>Faculty </a:t>
            </a:r>
            <a:r>
              <a:rPr lang="en-US" sz="3600" dirty="0"/>
              <a:t>o</a:t>
            </a:r>
            <a:r>
              <a:rPr lang="en-US" sz="3600" dirty="0" smtClean="0"/>
              <a:t>f </a:t>
            </a:r>
            <a:r>
              <a:rPr lang="en-US" sz="3600" dirty="0" smtClean="0"/>
              <a:t>Business Administration  </a:t>
            </a:r>
            <a:br>
              <a:rPr lang="en-US" sz="3600" dirty="0" smtClean="0"/>
            </a:br>
            <a:r>
              <a:rPr lang="en-US" sz="3600" dirty="0"/>
              <a:t/>
            </a:r>
            <a:br>
              <a:rPr lang="en-US" sz="3600" dirty="0"/>
            </a:br>
            <a:r>
              <a:rPr lang="en-US" sz="3600" dirty="0" smtClean="0"/>
              <a:t/>
            </a:r>
            <a:br>
              <a:rPr lang="en-US" sz="3600" dirty="0" smtClean="0"/>
            </a:br>
            <a:r>
              <a:rPr lang="en-US" sz="3600" dirty="0" smtClean="0"/>
              <a:t/>
            </a:r>
            <a:br>
              <a:rPr lang="en-US" sz="3600" dirty="0" smtClean="0"/>
            </a:br>
            <a:r>
              <a:rPr lang="en-US" sz="3600" dirty="0" smtClean="0"/>
              <a:t>Concept </a:t>
            </a:r>
            <a:r>
              <a:rPr lang="en-US" sz="3600" dirty="0"/>
              <a:t>o</a:t>
            </a:r>
            <a:r>
              <a:rPr lang="en-US" sz="3600" dirty="0" smtClean="0"/>
              <a:t>f Globalization</a:t>
            </a:r>
            <a:endParaRPr lang="ar-LY" sz="3600" dirty="0"/>
          </a:p>
        </p:txBody>
      </p:sp>
      <p:sp>
        <p:nvSpPr>
          <p:cNvPr id="4" name="مربع نص 3"/>
          <p:cNvSpPr txBox="1"/>
          <p:nvPr/>
        </p:nvSpPr>
        <p:spPr>
          <a:xfrm>
            <a:off x="9980613" y="423081"/>
            <a:ext cx="1497154" cy="369332"/>
          </a:xfrm>
          <a:prstGeom prst="rect">
            <a:avLst/>
          </a:prstGeom>
          <a:noFill/>
        </p:spPr>
        <p:txBody>
          <a:bodyPr wrap="square" rtlCol="1">
            <a:spAutoFit/>
          </a:bodyPr>
          <a:lstStyle/>
          <a:p>
            <a:pPr algn="ctr"/>
            <a:r>
              <a:rPr lang="en-US" dirty="0" smtClean="0"/>
              <a:t>1</a:t>
            </a:r>
            <a:endParaRPr lang="ar-LY"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2990" y="0"/>
            <a:ext cx="2079009" cy="1477191"/>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673571" cy="1673571"/>
          </a:xfrm>
          <a:prstGeom prst="rect">
            <a:avLst/>
          </a:prstGeom>
        </p:spPr>
      </p:pic>
      <p:sp>
        <p:nvSpPr>
          <p:cNvPr id="7" name="TextBox 6"/>
          <p:cNvSpPr txBox="1"/>
          <p:nvPr/>
        </p:nvSpPr>
        <p:spPr>
          <a:xfrm>
            <a:off x="957942" y="5080000"/>
            <a:ext cx="5109029" cy="923330"/>
          </a:xfrm>
          <a:prstGeom prst="rect">
            <a:avLst/>
          </a:prstGeom>
          <a:noFill/>
        </p:spPr>
        <p:txBody>
          <a:bodyPr wrap="square" rtlCol="1">
            <a:spAutoFit/>
          </a:bodyPr>
          <a:lstStyle/>
          <a:p>
            <a:pPr algn="l"/>
            <a:r>
              <a:rPr lang="en-US" dirty="0"/>
              <a:t>By: </a:t>
            </a:r>
            <a:r>
              <a:rPr lang="en-US" dirty="0" err="1"/>
              <a:t>N</a:t>
            </a:r>
            <a:r>
              <a:rPr lang="en-US" dirty="0" err="1" smtClean="0"/>
              <a:t>azeeha</a:t>
            </a:r>
            <a:r>
              <a:rPr lang="en-US" dirty="0" smtClean="0"/>
              <a:t> </a:t>
            </a:r>
            <a:r>
              <a:rPr lang="en-US" smtClean="0"/>
              <a:t>Amrouni</a:t>
            </a:r>
            <a:endParaRPr lang="en-US" dirty="0"/>
          </a:p>
          <a:p>
            <a:pPr algn="l"/>
            <a:r>
              <a:rPr lang="en-US" dirty="0"/>
              <a:t>Student id : </a:t>
            </a:r>
            <a:r>
              <a:rPr lang="en-US" dirty="0" smtClean="0"/>
              <a:t>2763</a:t>
            </a:r>
          </a:p>
          <a:p>
            <a:pPr algn="l"/>
            <a:r>
              <a:rPr lang="en-US" dirty="0"/>
              <a:t>E-mail : </a:t>
            </a:r>
            <a:r>
              <a:rPr lang="en-US" dirty="0" smtClean="0"/>
              <a:t>nazeehah_2763@limu.edu.ly</a:t>
            </a:r>
            <a:endParaRPr lang="ar-LY" dirty="0"/>
          </a:p>
        </p:txBody>
      </p:sp>
    </p:spTree>
    <p:extLst>
      <p:ext uri="{BB962C8B-B14F-4D97-AF65-F5344CB8AC3E}">
        <p14:creationId xmlns:p14="http://schemas.microsoft.com/office/powerpoint/2010/main" val="138390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References </a:t>
            </a:r>
            <a:endParaRPr lang="ar-LY" dirty="0"/>
          </a:p>
        </p:txBody>
      </p:sp>
      <p:sp>
        <p:nvSpPr>
          <p:cNvPr id="3" name="عنصر نائب للمحتوى 2"/>
          <p:cNvSpPr>
            <a:spLocks noGrp="1"/>
          </p:cNvSpPr>
          <p:nvPr>
            <p:ph idx="1"/>
          </p:nvPr>
        </p:nvSpPr>
        <p:spPr/>
        <p:txBody>
          <a:bodyPr>
            <a:normAutofit fontScale="92500" lnSpcReduction="10000"/>
          </a:bodyPr>
          <a:lstStyle/>
          <a:p>
            <a:pPr algn="l" rtl="0">
              <a:buFont typeface="Wingdings" panose="05000000000000000000" pitchFamily="2" charset="2"/>
              <a:buChar char="v"/>
            </a:pPr>
            <a:r>
              <a:rPr lang="en-US" dirty="0"/>
              <a:t>André </a:t>
            </a:r>
            <a:r>
              <a:rPr lang="en-US" dirty="0" err="1"/>
              <a:t>Gonçalves</a:t>
            </a:r>
            <a:r>
              <a:rPr lang="en-US" dirty="0"/>
              <a:t> - Editor &amp; Head Of English Market After studying and working in HR, André </a:t>
            </a:r>
            <a:r>
              <a:rPr lang="en-US" dirty="0" err="1"/>
              <a:t>Gonçalves</a:t>
            </a:r>
            <a:r>
              <a:rPr lang="en-US" dirty="0"/>
              <a:t> - Editor &amp; Head Of English Market, After studying and working in HR, &amp; All, S. (2020, December 04). 3 unexpected reasons Why soil depletion is the number one threat to global biodiversity. Retrieved April 21, 2021, from https://youmatter.world/en/soil-artificialization-erosion-ecosystem-biodiversity/</a:t>
            </a:r>
          </a:p>
          <a:p>
            <a:pPr algn="l" rtl="0">
              <a:buFont typeface="Wingdings" panose="05000000000000000000" pitchFamily="2" charset="2"/>
              <a:buChar char="v"/>
            </a:pPr>
            <a:r>
              <a:rPr lang="en-US" dirty="0"/>
              <a:t>Velocity Global. (2020, December 04). Globalization benefits and challenges. Retrieved April 21, 2021, from https://velocityglobal.com/blog/globalization-benefits-and-challenges/</a:t>
            </a:r>
          </a:p>
          <a:p>
            <a:pPr algn="l" rtl="0">
              <a:buFont typeface="Wingdings" panose="05000000000000000000" pitchFamily="2" charset="2"/>
              <a:buChar char="v"/>
            </a:pPr>
            <a:r>
              <a:rPr lang="en-US" dirty="0"/>
              <a:t>Conclusion: Globalization, work and employment – </a:t>
            </a:r>
            <a:r>
              <a:rPr lang="en-US" dirty="0" err="1"/>
              <a:t>asia</a:t>
            </a:r>
            <a:r>
              <a:rPr lang="en-US" dirty="0"/>
              <a:t> pacific experiences in retrospect. (</a:t>
            </a:r>
            <a:r>
              <a:rPr lang="en-US" dirty="0" err="1"/>
              <a:t>n.d.</a:t>
            </a:r>
            <a:r>
              <a:rPr lang="en-US" dirty="0"/>
              <a:t>). Retrieved April 21, 2021, from https://www.tandfonline.com/doi/abs/10.1080/13602380000000011?journalCode=fapb20</a:t>
            </a:r>
          </a:p>
          <a:p>
            <a:pPr algn="l" rtl="0">
              <a:buFont typeface="Wingdings" panose="05000000000000000000" pitchFamily="2" charset="2"/>
              <a:buChar char="v"/>
            </a:pPr>
            <a:endParaRPr lang="ar-LY" dirty="0"/>
          </a:p>
        </p:txBody>
      </p:sp>
      <p:sp>
        <p:nvSpPr>
          <p:cNvPr id="4" name="مربع نص 3"/>
          <p:cNvSpPr txBox="1"/>
          <p:nvPr/>
        </p:nvSpPr>
        <p:spPr>
          <a:xfrm>
            <a:off x="10331355" y="573206"/>
            <a:ext cx="859809" cy="368490"/>
          </a:xfrm>
          <a:prstGeom prst="rect">
            <a:avLst/>
          </a:prstGeom>
          <a:noFill/>
        </p:spPr>
        <p:txBody>
          <a:bodyPr wrap="square" rtlCol="1">
            <a:spAutoFit/>
          </a:bodyPr>
          <a:lstStyle/>
          <a:p>
            <a:pPr algn="ctr"/>
            <a:r>
              <a:rPr lang="en-US" dirty="0" smtClean="0"/>
              <a:t>10</a:t>
            </a:r>
            <a:endParaRPr lang="ar-LY" dirty="0"/>
          </a:p>
        </p:txBody>
      </p:sp>
    </p:spTree>
    <p:extLst>
      <p:ext uri="{BB962C8B-B14F-4D97-AF65-F5344CB8AC3E}">
        <p14:creationId xmlns:p14="http://schemas.microsoft.com/office/powerpoint/2010/main" val="48820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4648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Table of contents : </a:t>
            </a:r>
            <a:endParaRPr lang="ar-LY" dirty="0"/>
          </a:p>
        </p:txBody>
      </p:sp>
      <p:sp>
        <p:nvSpPr>
          <p:cNvPr id="3" name="عنصر نائب للمحتوى 2"/>
          <p:cNvSpPr>
            <a:spLocks noGrp="1"/>
          </p:cNvSpPr>
          <p:nvPr>
            <p:ph idx="1"/>
          </p:nvPr>
        </p:nvSpPr>
        <p:spPr/>
        <p:txBody>
          <a:bodyPr/>
          <a:lstStyle/>
          <a:p>
            <a:pPr algn="l" rtl="0">
              <a:buFont typeface="Wingdings" panose="05000000000000000000" pitchFamily="2" charset="2"/>
              <a:buChar char="q"/>
            </a:pPr>
            <a:r>
              <a:rPr lang="en-US" dirty="0" smtClean="0"/>
              <a:t>What is globalization ? </a:t>
            </a:r>
          </a:p>
          <a:p>
            <a:pPr algn="l" rtl="0">
              <a:buFont typeface="Wingdings" panose="05000000000000000000" pitchFamily="2" charset="2"/>
              <a:buChar char="q"/>
            </a:pPr>
            <a:r>
              <a:rPr lang="en-US" dirty="0" smtClean="0"/>
              <a:t>Benefits of globalization .</a:t>
            </a:r>
          </a:p>
          <a:p>
            <a:pPr algn="l" rtl="0" fontAlgn="base">
              <a:buFont typeface="Wingdings" panose="05000000000000000000" pitchFamily="2" charset="2"/>
              <a:buChar char="q"/>
            </a:pPr>
            <a:r>
              <a:rPr lang="en-US" dirty="0"/>
              <a:t>What are the Challenges of Globalization</a:t>
            </a:r>
            <a:r>
              <a:rPr lang="en-US" dirty="0" smtClean="0"/>
              <a:t>?</a:t>
            </a:r>
          </a:p>
          <a:p>
            <a:pPr algn="l" rtl="0">
              <a:buFont typeface="Wingdings" panose="05000000000000000000" pitchFamily="2" charset="2"/>
              <a:buChar char="q"/>
            </a:pPr>
            <a:r>
              <a:rPr lang="en-US" dirty="0" smtClean="0"/>
              <a:t>Conclusion</a:t>
            </a:r>
          </a:p>
          <a:p>
            <a:pPr algn="l" rtl="0">
              <a:buFont typeface="Wingdings" panose="05000000000000000000" pitchFamily="2" charset="2"/>
              <a:buChar char="q"/>
            </a:pPr>
            <a:r>
              <a:rPr lang="en-US" dirty="0" smtClean="0"/>
              <a:t>References</a:t>
            </a:r>
          </a:p>
          <a:p>
            <a:pPr algn="l" rtl="0">
              <a:buFont typeface="Wingdings" panose="05000000000000000000" pitchFamily="2" charset="2"/>
              <a:buChar char="q"/>
            </a:pPr>
            <a:endParaRPr lang="en-US" dirty="0" smtClean="0"/>
          </a:p>
        </p:txBody>
      </p:sp>
      <p:sp>
        <p:nvSpPr>
          <p:cNvPr id="4" name="مربع نص 3"/>
          <p:cNvSpPr txBox="1"/>
          <p:nvPr/>
        </p:nvSpPr>
        <p:spPr>
          <a:xfrm>
            <a:off x="10199978" y="552482"/>
            <a:ext cx="1236846" cy="369332"/>
          </a:xfrm>
          <a:prstGeom prst="rect">
            <a:avLst/>
          </a:prstGeom>
          <a:noFill/>
        </p:spPr>
        <p:txBody>
          <a:bodyPr wrap="square" rtlCol="1">
            <a:spAutoFit/>
          </a:bodyPr>
          <a:lstStyle/>
          <a:p>
            <a:pPr algn="ctr"/>
            <a:r>
              <a:rPr lang="en-US" dirty="0"/>
              <a:t>2</a:t>
            </a:r>
            <a:endParaRPr lang="ar-LY" dirty="0"/>
          </a:p>
        </p:txBody>
      </p:sp>
    </p:spTree>
    <p:extLst>
      <p:ext uri="{BB962C8B-B14F-4D97-AF65-F5344CB8AC3E}">
        <p14:creationId xmlns:p14="http://schemas.microsoft.com/office/powerpoint/2010/main" val="1943175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5130" y="187568"/>
            <a:ext cx="9404723" cy="1400530"/>
          </a:xfrm>
        </p:spPr>
        <p:txBody>
          <a:bodyPr/>
          <a:lstStyle/>
          <a:p>
            <a:r>
              <a:rPr lang="en-US" dirty="0" smtClean="0"/>
              <a:t>What is globalization</a:t>
            </a:r>
            <a:endParaRPr lang="ar-LY" dirty="0"/>
          </a:p>
        </p:txBody>
      </p:sp>
      <p:sp>
        <p:nvSpPr>
          <p:cNvPr id="3" name="عنصر نائب للمحتوى 2"/>
          <p:cNvSpPr>
            <a:spLocks noGrp="1"/>
          </p:cNvSpPr>
          <p:nvPr>
            <p:ph idx="1"/>
          </p:nvPr>
        </p:nvSpPr>
        <p:spPr>
          <a:xfrm>
            <a:off x="1103312" y="1588098"/>
            <a:ext cx="8946541" cy="4195481"/>
          </a:xfrm>
        </p:spPr>
        <p:txBody>
          <a:bodyPr/>
          <a:lstStyle/>
          <a:p>
            <a:pPr marL="0" indent="0" algn="l" rtl="0">
              <a:buNone/>
            </a:pPr>
            <a:r>
              <a:rPr lang="en-US" dirty="0"/>
              <a:t>Globalization refers to the acceleration of global movements and exchanges (of people, goods, and services, capital, technologies, and cultural practices). Globalization has the effect of promoting and increasing interactions between different locations and populations around the world.</a:t>
            </a:r>
            <a:endParaRPr lang="ar-LY" dirty="0"/>
          </a:p>
        </p:txBody>
      </p:sp>
      <p:sp>
        <p:nvSpPr>
          <p:cNvPr id="4" name="مربع نص 3"/>
          <p:cNvSpPr txBox="1"/>
          <p:nvPr/>
        </p:nvSpPr>
        <p:spPr>
          <a:xfrm>
            <a:off x="10049853" y="452718"/>
            <a:ext cx="1482505" cy="369332"/>
          </a:xfrm>
          <a:prstGeom prst="rect">
            <a:avLst/>
          </a:prstGeom>
          <a:noFill/>
        </p:spPr>
        <p:txBody>
          <a:bodyPr wrap="square" rtlCol="1">
            <a:spAutoFit/>
          </a:bodyPr>
          <a:lstStyle/>
          <a:p>
            <a:pPr algn="ctr"/>
            <a:r>
              <a:rPr lang="en-US" dirty="0" smtClean="0"/>
              <a:t>3</a:t>
            </a:r>
            <a:endParaRPr lang="ar-LY"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0822" y="3080410"/>
            <a:ext cx="5954380" cy="3777590"/>
          </a:xfrm>
          <a:prstGeom prst="rect">
            <a:avLst/>
          </a:prstGeom>
        </p:spPr>
      </p:pic>
    </p:spTree>
    <p:extLst>
      <p:ext uri="{BB962C8B-B14F-4D97-AF65-F5344CB8AC3E}">
        <p14:creationId xmlns:p14="http://schemas.microsoft.com/office/powerpoint/2010/main" val="4004454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LY"/>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9" cy="6858000"/>
          </a:xfrm>
        </p:spPr>
      </p:pic>
    </p:spTree>
    <p:extLst>
      <p:ext uri="{BB962C8B-B14F-4D97-AF65-F5344CB8AC3E}">
        <p14:creationId xmlns:p14="http://schemas.microsoft.com/office/powerpoint/2010/main" val="2972270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The benefits of globalization</a:t>
            </a:r>
            <a:endParaRPr lang="ar-LY" dirty="0"/>
          </a:p>
        </p:txBody>
      </p:sp>
      <p:sp>
        <p:nvSpPr>
          <p:cNvPr id="3" name="عنصر نائب للمحتوى 2"/>
          <p:cNvSpPr>
            <a:spLocks noGrp="1"/>
          </p:cNvSpPr>
          <p:nvPr>
            <p:ph idx="1"/>
          </p:nvPr>
        </p:nvSpPr>
        <p:spPr/>
        <p:txBody>
          <a:bodyPr/>
          <a:lstStyle/>
          <a:p>
            <a:pPr marL="0" indent="0" algn="l" rtl="0">
              <a:buNone/>
            </a:pPr>
            <a:r>
              <a:rPr lang="en-US" dirty="0"/>
              <a:t>Globalization has a variety of effects on enterprises. Those who choose to expand internationally, however, reap various rewards, including:</a:t>
            </a:r>
          </a:p>
          <a:p>
            <a:pPr algn="l" rtl="0">
              <a:buFont typeface="Arial" panose="020B0604020202020204" pitchFamily="34" charset="0"/>
              <a:buChar char="•"/>
            </a:pPr>
            <a:r>
              <a:rPr lang="en-US" b="1" dirty="0"/>
              <a:t> Access to New </a:t>
            </a:r>
            <a:r>
              <a:rPr lang="en-US" b="1" dirty="0" smtClean="0"/>
              <a:t>Cultures:</a:t>
            </a:r>
          </a:p>
          <a:p>
            <a:pPr marL="0" indent="0" algn="l" rtl="0">
              <a:buNone/>
            </a:pPr>
            <a:r>
              <a:rPr lang="en-US" dirty="0"/>
              <a:t>Globalization has made foreign culture, such as food, film, music, and art, more accessible than ever before.</a:t>
            </a:r>
            <a:endParaRPr lang="en-US" dirty="0" smtClean="0"/>
          </a:p>
          <a:p>
            <a:pPr algn="l" rtl="0">
              <a:buFont typeface="Arial" panose="020B0604020202020204" pitchFamily="34" charset="0"/>
              <a:buChar char="•"/>
            </a:pPr>
            <a:endParaRPr lang="en-US" b="1" dirty="0" smtClean="0"/>
          </a:p>
          <a:p>
            <a:pPr algn="l" rtl="0">
              <a:buFont typeface="Arial" panose="020B0604020202020204" pitchFamily="34" charset="0"/>
              <a:buChar char="•"/>
            </a:pPr>
            <a:r>
              <a:rPr lang="en-US" b="1" dirty="0" smtClean="0"/>
              <a:t>The </a:t>
            </a:r>
            <a:r>
              <a:rPr lang="en-US" b="1" dirty="0"/>
              <a:t>Spread of Technology and </a:t>
            </a:r>
            <a:r>
              <a:rPr lang="en-US" b="1" dirty="0" smtClean="0"/>
              <a:t>Innovation:</a:t>
            </a:r>
          </a:p>
          <a:p>
            <a:pPr marL="0" indent="0" algn="l" rtl="0">
              <a:buNone/>
            </a:pPr>
            <a:r>
              <a:rPr lang="en-US" dirty="0"/>
              <a:t>Because many countries throughout the world are always connected, information and technology advancements circulate swiftly. Because information is disseminated so quickly.</a:t>
            </a:r>
          </a:p>
          <a:p>
            <a:pPr algn="l" rtl="0">
              <a:buFont typeface="Arial" panose="020B0604020202020204" pitchFamily="34" charset="0"/>
              <a:buChar char="•"/>
            </a:pPr>
            <a:endParaRPr lang="en-US" dirty="0"/>
          </a:p>
          <a:p>
            <a:pPr marL="0" indent="0" algn="l" rtl="0">
              <a:buNone/>
            </a:pPr>
            <a:endParaRPr lang="ar-LY" dirty="0"/>
          </a:p>
        </p:txBody>
      </p:sp>
      <p:sp>
        <p:nvSpPr>
          <p:cNvPr id="4" name="مربع نص 3"/>
          <p:cNvSpPr txBox="1"/>
          <p:nvPr/>
        </p:nvSpPr>
        <p:spPr>
          <a:xfrm>
            <a:off x="10249469" y="452718"/>
            <a:ext cx="955343" cy="369332"/>
          </a:xfrm>
          <a:prstGeom prst="rect">
            <a:avLst/>
          </a:prstGeom>
          <a:noFill/>
        </p:spPr>
        <p:txBody>
          <a:bodyPr wrap="square" rtlCol="1">
            <a:spAutoFit/>
          </a:bodyPr>
          <a:lstStyle/>
          <a:p>
            <a:pPr algn="ctr"/>
            <a:r>
              <a:rPr lang="en-US" dirty="0" smtClean="0"/>
              <a:t>5</a:t>
            </a:r>
            <a:endParaRPr lang="ar-LY" dirty="0"/>
          </a:p>
        </p:txBody>
      </p:sp>
    </p:spTree>
    <p:extLst>
      <p:ext uri="{BB962C8B-B14F-4D97-AF65-F5344CB8AC3E}">
        <p14:creationId xmlns:p14="http://schemas.microsoft.com/office/powerpoint/2010/main" val="1465036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53186" y="1165814"/>
            <a:ext cx="8946541" cy="4195481"/>
          </a:xfrm>
        </p:spPr>
        <p:txBody>
          <a:bodyPr/>
          <a:lstStyle/>
          <a:p>
            <a:pPr algn="l" rtl="0">
              <a:buFont typeface="Wingdings" panose="05000000000000000000" pitchFamily="2" charset="2"/>
              <a:buChar char="Ø"/>
            </a:pPr>
            <a:r>
              <a:rPr lang="en-US" b="1" dirty="0"/>
              <a:t> Higher Standards of Living Across the </a:t>
            </a:r>
            <a:r>
              <a:rPr lang="en-US" b="1" dirty="0" smtClean="0"/>
              <a:t>Globe:</a:t>
            </a:r>
            <a:endParaRPr lang="en-US" b="1" dirty="0"/>
          </a:p>
          <a:p>
            <a:pPr marL="0" indent="0" algn="l" rtl="0">
              <a:buNone/>
            </a:pPr>
            <a:r>
              <a:rPr lang="en-US" dirty="0"/>
              <a:t>Globalization has enhanced the level of living in developing countries. Extreme poverty has dropped by 35% since 1990, according to the World Bank. Furthermore, the first Millennium Development Goal called for halving the poverty rate in 1990 by 2015. In 2010, this was accomplished five years ahead of plan.</a:t>
            </a:r>
            <a:endParaRPr lang="ar-LY" dirty="0"/>
          </a:p>
        </p:txBody>
      </p:sp>
      <p:sp>
        <p:nvSpPr>
          <p:cNvPr id="4" name="مربع نص 3"/>
          <p:cNvSpPr txBox="1"/>
          <p:nvPr/>
        </p:nvSpPr>
        <p:spPr>
          <a:xfrm>
            <a:off x="10604311" y="464024"/>
            <a:ext cx="504967" cy="369332"/>
          </a:xfrm>
          <a:prstGeom prst="rect">
            <a:avLst/>
          </a:prstGeom>
          <a:noFill/>
        </p:spPr>
        <p:txBody>
          <a:bodyPr wrap="square" rtlCol="1">
            <a:spAutoFit/>
          </a:bodyPr>
          <a:lstStyle/>
          <a:p>
            <a:pPr algn="ctr"/>
            <a:r>
              <a:rPr lang="en-US" dirty="0" smtClean="0"/>
              <a:t>6</a:t>
            </a:r>
            <a:endParaRPr lang="ar-LY" dirty="0"/>
          </a:p>
        </p:txBody>
      </p:sp>
    </p:spTree>
    <p:extLst>
      <p:ext uri="{BB962C8B-B14F-4D97-AF65-F5344CB8AC3E}">
        <p14:creationId xmlns:p14="http://schemas.microsoft.com/office/powerpoint/2010/main" val="105926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161092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04060" y="477672"/>
            <a:ext cx="818865" cy="369332"/>
          </a:xfrm>
          <a:prstGeom prst="rect">
            <a:avLst/>
          </a:prstGeom>
          <a:noFill/>
        </p:spPr>
        <p:txBody>
          <a:bodyPr wrap="square" rtlCol="1">
            <a:spAutoFit/>
          </a:bodyPr>
          <a:lstStyle/>
          <a:p>
            <a:pPr algn="ctr"/>
            <a:r>
              <a:rPr lang="en-US" dirty="0" smtClean="0"/>
              <a:t>8</a:t>
            </a:r>
            <a:endParaRPr lang="ar-LY" dirty="0"/>
          </a:p>
        </p:txBody>
      </p:sp>
      <p:sp>
        <p:nvSpPr>
          <p:cNvPr id="3" name="عنوان 2"/>
          <p:cNvSpPr>
            <a:spLocks noGrp="1"/>
          </p:cNvSpPr>
          <p:nvPr>
            <p:ph type="title"/>
          </p:nvPr>
        </p:nvSpPr>
        <p:spPr/>
        <p:txBody>
          <a:bodyPr/>
          <a:lstStyle/>
          <a:p>
            <a:pPr rtl="0"/>
            <a:r>
              <a:rPr lang="en-US" dirty="0"/>
              <a:t>What are the Challenges of Globalization?</a:t>
            </a:r>
            <a:br>
              <a:rPr lang="en-US" dirty="0"/>
            </a:br>
            <a:endParaRPr lang="ar-LY" dirty="0"/>
          </a:p>
        </p:txBody>
      </p:sp>
      <p:sp>
        <p:nvSpPr>
          <p:cNvPr id="4" name="عنصر نائب للمحتوى 3"/>
          <p:cNvSpPr>
            <a:spLocks noGrp="1"/>
          </p:cNvSpPr>
          <p:nvPr>
            <p:ph idx="1"/>
          </p:nvPr>
        </p:nvSpPr>
        <p:spPr/>
        <p:txBody>
          <a:bodyPr>
            <a:normAutofit lnSpcReduction="10000"/>
          </a:bodyPr>
          <a:lstStyle/>
          <a:p>
            <a:pPr marL="0" indent="0" algn="l" rtl="0">
              <a:buNone/>
            </a:pPr>
            <a:r>
              <a:rPr lang="en-US" dirty="0"/>
              <a:t>While globalization has its advantages, it also has its drawbacks</a:t>
            </a:r>
            <a:r>
              <a:rPr lang="en-US" dirty="0" smtClean="0"/>
              <a:t>. The </a:t>
            </a:r>
            <a:r>
              <a:rPr lang="en-US" dirty="0"/>
              <a:t>following are some of the challenges that businesses encounter when becoming global</a:t>
            </a:r>
            <a:r>
              <a:rPr lang="en-US" dirty="0" smtClean="0"/>
              <a:t>:</a:t>
            </a:r>
          </a:p>
          <a:p>
            <a:pPr marL="0" indent="0" algn="l" rtl="0">
              <a:buNone/>
            </a:pPr>
            <a:r>
              <a:rPr lang="en-US" b="1" dirty="0" smtClean="0"/>
              <a:t>Incurring </a:t>
            </a:r>
            <a:r>
              <a:rPr lang="en-US" b="1" dirty="0"/>
              <a:t>Tariffs and Export </a:t>
            </a:r>
            <a:r>
              <a:rPr lang="en-US" b="1" dirty="0" smtClean="0"/>
              <a:t>Fees:</a:t>
            </a:r>
          </a:p>
          <a:p>
            <a:pPr marL="0" indent="0" algn="l" rtl="0">
              <a:buNone/>
            </a:pPr>
            <a:r>
              <a:rPr lang="en-US" dirty="0"/>
              <a:t>Tariffs and export fees are another issue that both US and UK IT leaders mentioned in the report, with 29% agreeing that this is a problem for their worldwide operations.</a:t>
            </a:r>
          </a:p>
          <a:p>
            <a:pPr algn="l" rtl="0">
              <a:buFont typeface="Wingdings" panose="05000000000000000000" pitchFamily="2" charset="2"/>
              <a:buChar char="q"/>
            </a:pPr>
            <a:r>
              <a:rPr lang="en-US" b="1" dirty="0" smtClean="0"/>
              <a:t>Foreign </a:t>
            </a:r>
            <a:r>
              <a:rPr lang="en-US" b="1" dirty="0"/>
              <a:t>Worker </a:t>
            </a:r>
            <a:r>
              <a:rPr lang="en-US" b="1" dirty="0" smtClean="0"/>
              <a:t>Exploitation:</a:t>
            </a:r>
          </a:p>
          <a:p>
            <a:pPr marL="0" indent="0" algn="l" rtl="0">
              <a:buNone/>
            </a:pPr>
            <a:r>
              <a:rPr lang="en-US" dirty="0"/>
              <a:t>Lower prices benefit many consumers, but they also foster fierce rivalry, prompting some businesses to look for low-cost labor. Some western corporations outsource their manufacturing to countries like China and Malaysia, where low labor laws make it easy to exploit workers.</a:t>
            </a:r>
            <a:endParaRPr lang="en-US" dirty="0" smtClean="0"/>
          </a:p>
          <a:p>
            <a:pPr marL="0" indent="0" algn="l" rtl="0">
              <a:buNone/>
            </a:pPr>
            <a:endParaRPr lang="ar-LY" dirty="0"/>
          </a:p>
        </p:txBody>
      </p:sp>
    </p:spTree>
    <p:extLst>
      <p:ext uri="{BB962C8B-B14F-4D97-AF65-F5344CB8AC3E}">
        <p14:creationId xmlns:p14="http://schemas.microsoft.com/office/powerpoint/2010/main" val="2791642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Conclusion</a:t>
            </a:r>
            <a:endParaRPr lang="ar-LY" dirty="0"/>
          </a:p>
        </p:txBody>
      </p:sp>
      <p:sp>
        <p:nvSpPr>
          <p:cNvPr id="3" name="عنصر نائب للمحتوى 2"/>
          <p:cNvSpPr>
            <a:spLocks noGrp="1"/>
          </p:cNvSpPr>
          <p:nvPr>
            <p:ph idx="1"/>
          </p:nvPr>
        </p:nvSpPr>
        <p:spPr/>
        <p:txBody>
          <a:bodyPr/>
          <a:lstStyle/>
          <a:p>
            <a:pPr marL="0" indent="0" algn="l" rtl="0">
              <a:buNone/>
            </a:pPr>
            <a:r>
              <a:rPr lang="en-US" dirty="0"/>
              <a:t>Globalization has now become a powerful force in the corporate world, with a significant impact on the labor process, labor markets, and management practice.</a:t>
            </a:r>
            <a:endParaRPr lang="ar-LY" dirty="0"/>
          </a:p>
        </p:txBody>
      </p:sp>
      <p:sp>
        <p:nvSpPr>
          <p:cNvPr id="4" name="مربع نص 3"/>
          <p:cNvSpPr txBox="1"/>
          <p:nvPr/>
        </p:nvSpPr>
        <p:spPr>
          <a:xfrm>
            <a:off x="10467833" y="452718"/>
            <a:ext cx="668740" cy="369332"/>
          </a:xfrm>
          <a:prstGeom prst="rect">
            <a:avLst/>
          </a:prstGeom>
          <a:noFill/>
        </p:spPr>
        <p:txBody>
          <a:bodyPr wrap="square" rtlCol="1">
            <a:spAutoFit/>
          </a:bodyPr>
          <a:lstStyle/>
          <a:p>
            <a:pPr algn="ctr"/>
            <a:r>
              <a:rPr lang="en-US" dirty="0" smtClean="0"/>
              <a:t>9</a:t>
            </a:r>
            <a:endParaRPr lang="ar-LY" dirty="0"/>
          </a:p>
        </p:txBody>
      </p:sp>
    </p:spTree>
    <p:extLst>
      <p:ext uri="{BB962C8B-B14F-4D97-AF65-F5344CB8AC3E}">
        <p14:creationId xmlns:p14="http://schemas.microsoft.com/office/powerpoint/2010/main" val="1935203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192</TotalTime>
  <Words>394</Words>
  <Application>Microsoft Office PowerPoint</Application>
  <PresentationFormat>Widescreen</PresentationFormat>
  <Paragraphs>41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Century Gothic</vt:lpstr>
      <vt:lpstr>Times New Roman</vt:lpstr>
      <vt:lpstr>Wingdings</vt:lpstr>
      <vt:lpstr>Wingdings 3</vt:lpstr>
      <vt:lpstr>أيون</vt:lpstr>
      <vt:lpstr>Libyan International Medical University Faculty of Business Administration      Concept of Globalization</vt:lpstr>
      <vt:lpstr>Table of contents : </vt:lpstr>
      <vt:lpstr>What is globalization</vt:lpstr>
      <vt:lpstr>PowerPoint Presentation</vt:lpstr>
      <vt:lpstr>The benefits of globalization</vt:lpstr>
      <vt:lpstr>PowerPoint Presentation</vt:lpstr>
      <vt:lpstr>PowerPoint Presentation</vt:lpstr>
      <vt:lpstr>What are the Challenges of Globalization? </vt:lpstr>
      <vt:lpstr>Conclusion</vt:lpstr>
      <vt:lpstr>References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Globalization</dc:title>
  <dc:creator>DR.Ahmed Saker 2O14</dc:creator>
  <cp:lastModifiedBy>user</cp:lastModifiedBy>
  <cp:revision>16</cp:revision>
  <dcterms:created xsi:type="dcterms:W3CDTF">2021-04-19T21:31:12Z</dcterms:created>
  <dcterms:modified xsi:type="dcterms:W3CDTF">2021-06-02T07:40:04Z</dcterms:modified>
</cp:coreProperties>
</file>