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d" ContentType="image/jpe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4135" r:id="rId1"/>
  </p:sldMasterIdLst>
  <p:notesMasterIdLst>
    <p:notesMasterId r:id="rId12"/>
  </p:notesMasterIdLst>
  <p:sldIdLst>
    <p:sldId id="256" r:id="rId2"/>
    <p:sldId id="257" r:id="rId3"/>
    <p:sldId id="258" r:id="rId4"/>
    <p:sldId id="260" r:id="rId5"/>
    <p:sldId id="261" r:id="rId6"/>
    <p:sldId id="262" r:id="rId7"/>
    <p:sldId id="263" r:id="rId8"/>
    <p:sldId id="264" r:id="rId9"/>
    <p:sldId id="265" r:id="rId10"/>
    <p:sldId id="266"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753"/>
    <p:restoredTop sz="95909"/>
  </p:normalViewPr>
  <p:slideViewPr>
    <p:cSldViewPr snapToGrid="0" snapToObjects="1">
      <p:cViewPr varScale="1">
        <p:scale>
          <a:sx n="73" d="100"/>
          <a:sy n="73" d="100"/>
        </p:scale>
        <p:origin x="426" y="1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LY"/>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0C08566-169A-8D4D-80C1-BC4C485A311F}" type="datetimeFigureOut">
              <a:rPr lang="en-LY" smtClean="0"/>
              <a:t>07/10/2021</a:t>
            </a:fld>
            <a:endParaRPr lang="en-LY"/>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LY"/>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LY"/>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LY"/>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318105E-4427-7F4A-B7D6-707C5F344675}" type="slidenum">
              <a:rPr lang="en-LY" smtClean="0"/>
              <a:t>‹#›</a:t>
            </a:fld>
            <a:endParaRPr lang="en-LY"/>
          </a:p>
        </p:txBody>
      </p:sp>
    </p:spTree>
    <p:extLst>
      <p:ext uri="{BB962C8B-B14F-4D97-AF65-F5344CB8AC3E}">
        <p14:creationId xmlns:p14="http://schemas.microsoft.com/office/powerpoint/2010/main" val="12748239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bwMode="ltGray">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US"/>
              <a:t>Click to edit Master title style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8ABE3C1-DBE1-495D-B57B-2849774B866A}" type="datetimeFigureOut">
              <a:rPr lang="en-US" smtClean="0"/>
              <a:t>7/10/2021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255346" y="2750337"/>
            <a:ext cx="1171888" cy="1356442"/>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8251613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D6E9DEC-419B-4CC5-A080-3B06BD5A8291}" type="datetimeFigureOut">
              <a:rPr lang="en-US" smtClean="0"/>
              <a:t>7/10/2021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309"/>
            <a:ext cx="1154151" cy="1090789"/>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279887714"/>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D6E9DEC-419B-4CC5-A080-3B06BD5A8291}" type="datetimeFigureOut">
              <a:rPr lang="en-US" smtClean="0"/>
              <a:t>7/10/2021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615"/>
            <a:ext cx="1154151" cy="1090789"/>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4255869375"/>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D6E9DEC-419B-4CC5-A080-3B06BD5A8291}" type="datetimeFigureOut">
              <a:rPr lang="en-US" smtClean="0"/>
              <a:t>7/10/2021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smtClean="0"/>
              <a:pPr/>
              <a:t>‹#›</a:t>
            </a:fld>
            <a:endParaRPr lang="en-US"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extLst>
      <p:ext uri="{BB962C8B-B14F-4D97-AF65-F5344CB8AC3E}">
        <p14:creationId xmlns:p14="http://schemas.microsoft.com/office/powerpoint/2010/main" val="1455527342"/>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D6E9DEC-419B-4CC5-A080-3B06BD5A8291}" type="datetimeFigureOut">
              <a:rPr lang="en-US" smtClean="0"/>
              <a:t>7/10/2021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717482817"/>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US"/>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9D6E9DEC-419B-4CC5-A080-3B06BD5A8291}" type="datetimeFigureOut">
              <a:rPr lang="en-US" smtClean="0"/>
              <a:t>7/10/2021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140818775"/>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9D6E9DEC-419B-4CC5-A080-3B06BD5A8291}" type="datetimeFigureOut">
              <a:rPr lang="en-US" smtClean="0"/>
              <a:t>7/10/2021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116109202"/>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FA3F48C-C7C6-4055-9F49-3777875E72AE}" type="datetimeFigureOut">
              <a:rPr lang="en-US" smtClean="0"/>
              <a:t>7/10/2021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1736242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bwMode="ltGray">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6178E61D-D431-422C-9764-11DAFE33AB63}" type="datetimeFigureOut">
              <a:rPr lang="en-US" smtClean="0"/>
              <a:t>7/10/2021</a:t>
            </a:fld>
            <a:endParaRPr lang="en-US" dirty="0"/>
          </a:p>
        </p:txBody>
      </p:sp>
      <p:sp>
        <p:nvSpPr>
          <p:cNvPr id="5" name="Footer Placeholder 4"/>
          <p:cNvSpPr>
            <a:spLocks noGrp="1"/>
          </p:cNvSpPr>
          <p:nvPr>
            <p:ph type="ftr" sz="quarter" idx="11"/>
          </p:nvPr>
        </p:nvSpPr>
        <p:spPr>
          <a:xfrm>
            <a:off x="680321" y="5936188"/>
            <a:ext cx="6126805" cy="365125"/>
          </a:xfrm>
        </p:spPr>
        <p:txBody>
          <a:bodyPr/>
          <a:lstStyle/>
          <a:p>
            <a:endParaRPr lang="en-US" dirty="0"/>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0289480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2DE42F4-6EEF-4EF7-8ED4-2208F0F89A08}" type="datetimeFigureOut">
              <a:rPr lang="en-US" smtClean="0"/>
              <a:t>7/10/2021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9451913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bwMode="ltGray">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0578ACC-22D6-47C1-A373-4FD133E34F3C}" type="datetimeFigureOut">
              <a:rPr lang="en-US" smtClean="0"/>
              <a:t>7/10/2021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729455" y="2869895"/>
            <a:ext cx="1154151" cy="1090789"/>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0811868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E5A6C69-6797-4E8A-BF37-F2C3751466E9}" type="datetimeFigureOut">
              <a:rPr lang="en-US" smtClean="0"/>
              <a:t>7/10/2021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6295134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US"/>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82014A1-A632-4878-A0D3-F52BA7563730}" type="datetimeFigureOut">
              <a:rPr lang="en-US" smtClean="0"/>
              <a:t>7/10/2021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789748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E99F462-093F-4566-844B-4C71F2739DA5}" type="datetimeFigureOut">
              <a:rPr lang="en-US" smtClean="0"/>
              <a:t>7/10/2021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0889071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D24A7AC-904D-4781-85BA-7D10C17ED021}" type="datetimeFigureOut">
              <a:rPr lang="en-US" smtClean="0"/>
              <a:t>7/10/2021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2817405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331444B-B92B-4E27-8C94-BB93EAF5CB18}" type="datetimeFigureOut">
              <a:rPr lang="en-US" smtClean="0"/>
              <a:t>7/10/2021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4751783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63EFA5E-FA76-400D-B3DC-F0BA90E6D107}" type="datetimeFigureOut">
              <a:rPr lang="en-US" smtClean="0"/>
              <a:t>7/10/2021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2604373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9D6E9DEC-419B-4CC5-A080-3B06BD5A8291}" type="datetimeFigureOut">
              <a:rPr lang="en-US" smtClean="0"/>
              <a:t>7/10/2021</a:t>
            </a:fld>
            <a:endParaRPr lang="en-US" dirty="0"/>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717178250"/>
      </p:ext>
    </p:extLst>
  </p:cSld>
  <p:clrMap bg1="dk1" tx1="lt1" bg2="dk2" tx2="lt2" accent1="accent1" accent2="accent2" accent3="accent3" accent4="accent4" accent5="accent5" accent6="accent6" hlink="hlink" folHlink="folHlink"/>
  <p:sldLayoutIdLst>
    <p:sldLayoutId id="2147484136" r:id="rId1"/>
    <p:sldLayoutId id="2147484137" r:id="rId2"/>
    <p:sldLayoutId id="2147484138" r:id="rId3"/>
    <p:sldLayoutId id="2147484139" r:id="rId4"/>
    <p:sldLayoutId id="2147484140" r:id="rId5"/>
    <p:sldLayoutId id="2147484141" r:id="rId6"/>
    <p:sldLayoutId id="2147484142" r:id="rId7"/>
    <p:sldLayoutId id="2147484143" r:id="rId8"/>
    <p:sldLayoutId id="2147484144" r:id="rId9"/>
    <p:sldLayoutId id="2147484145" r:id="rId10"/>
    <p:sldLayoutId id="2147484146" r:id="rId11"/>
    <p:sldLayoutId id="2147484147" r:id="rId12"/>
    <p:sldLayoutId id="2147484148" r:id="rId13"/>
    <p:sldLayoutId id="2147484149" r:id="rId14"/>
    <p:sldLayoutId id="2147484150" r:id="rId15"/>
    <p:sldLayoutId id="2147484151" r:id="rId16"/>
    <p:sldLayoutId id="2147484152" r:id="rId17"/>
  </p:sldLayoutIdLs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darkcross44.deviantart.com/art/Blue-Wallpaper-322786687" TargetMode="External"/><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8.sv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hyperlink" Target="http://www.allwhitebackground.com/blue-background.html/download/16329" TargetMode="External"/><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rubberd91.deviantart.com/art/Light-blue-metal-290031112" TargetMode="External"/><Relationship Id="rId7" Type="http://schemas.openxmlformats.org/officeDocument/2006/relationships/image" Target="../media/image13.svg"/><Relationship Id="rId2" Type="http://schemas.openxmlformats.org/officeDocument/2006/relationships/image" Target="../media/image9.jp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hyperlink" Target="https://www.wisc-online.com/assetrepository/viewasset?id=954" TargetMode="Externa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hyperlink" Target="https://commons.wikimedia.org/wiki/File:F1_light_blue_flag.svg" TargetMode="External"/><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ojdo.de/wp/2012/08/blue-sky-desktop-wallpapers/" TargetMode="External"/><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pxhere.com/en/photo/1416286" TargetMode="External"/><Relationship Id="rId2" Type="http://schemas.openxmlformats.org/officeDocument/2006/relationships/image" Target="../media/image14.jpg!d"/><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tiled-bg.blogspot.ae/2012/05/clear-sky-subtle-light-blue-texture.html" TargetMode="External"/><Relationship Id="rId7" Type="http://schemas.openxmlformats.org/officeDocument/2006/relationships/hyperlink" Target="https://pixabay.com/en/blue-background-light-backgrounds-1150671/" TargetMode="External"/><Relationship Id="rId2" Type="http://schemas.openxmlformats.org/officeDocument/2006/relationships/image" Target="../media/image15.jpg"/><Relationship Id="rId1" Type="http://schemas.openxmlformats.org/officeDocument/2006/relationships/slideLayout" Target="../slideLayouts/slideLayout2.xml"/><Relationship Id="rId6" Type="http://schemas.openxmlformats.org/officeDocument/2006/relationships/image" Target="../media/image17.jpg"/><Relationship Id="rId5" Type="http://schemas.openxmlformats.org/officeDocument/2006/relationships/hyperlink" Target="https://www.publicdomainpictures.net/en/view-image.php?image=127026&amp;picture=blue-background" TargetMode="External"/><Relationship Id="rId4" Type="http://schemas.openxmlformats.org/officeDocument/2006/relationships/image" Target="../media/image16.jpg"/></Relationships>
</file>

<file path=ppt/slides/_rels/slide9.xml.rels><?xml version="1.0" encoding="UTF-8" standalone="yes"?>
<Relationships xmlns="http://schemas.openxmlformats.org/package/2006/relationships"><Relationship Id="rId3" Type="http://schemas.openxmlformats.org/officeDocument/2006/relationships/hyperlink" Target="https://pixabay.com/illustrations/texture-blue-background-1668148/" TargetMode="External"/><Relationship Id="rId2" Type="http://schemas.openxmlformats.org/officeDocument/2006/relationships/image" Target="../media/image18.jpg"/><Relationship Id="rId1" Type="http://schemas.openxmlformats.org/officeDocument/2006/relationships/slideLayout" Target="../slideLayouts/slideLayout2.xml"/><Relationship Id="rId5" Type="http://schemas.openxmlformats.org/officeDocument/2006/relationships/image" Target="../media/image22.sv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FAE9E5-93B1-AE48-B1B6-6745520F4D4B}"/>
              </a:ext>
            </a:extLst>
          </p:cNvPr>
          <p:cNvSpPr>
            <a:spLocks noGrp="1"/>
          </p:cNvSpPr>
          <p:nvPr>
            <p:ph type="ctrTitle"/>
          </p:nvPr>
        </p:nvSpPr>
        <p:spPr>
          <a:xfrm>
            <a:off x="0" y="3154230"/>
            <a:ext cx="8824456" cy="549540"/>
          </a:xfrm>
        </p:spPr>
        <p:txBody>
          <a:bodyPr/>
          <a:lstStyle/>
          <a:p>
            <a:r>
              <a:rPr lang="en-US" sz="2800" dirty="0"/>
              <a:t>Differentiate </a:t>
            </a:r>
            <a:r>
              <a:rPr lang="en-US" sz="2800" dirty="0" smtClean="0"/>
              <a:t>between </a:t>
            </a:r>
            <a:r>
              <a:rPr lang="en-US" sz="2800" dirty="0"/>
              <a:t>Direct and Indirect Quotations</a:t>
            </a:r>
            <a:endParaRPr lang="en-LY" sz="2800" dirty="0"/>
          </a:p>
        </p:txBody>
      </p:sp>
      <p:sp>
        <p:nvSpPr>
          <p:cNvPr id="3" name="Subtitle 2">
            <a:extLst>
              <a:ext uri="{FF2B5EF4-FFF2-40B4-BE49-F238E27FC236}">
                <a16:creationId xmlns:a16="http://schemas.microsoft.com/office/drawing/2014/main" id="{C415FB33-3537-E242-990F-C651C3315F7D}"/>
              </a:ext>
            </a:extLst>
          </p:cNvPr>
          <p:cNvSpPr>
            <a:spLocks noGrp="1"/>
          </p:cNvSpPr>
          <p:nvPr>
            <p:ph type="subTitle" idx="1"/>
          </p:nvPr>
        </p:nvSpPr>
        <p:spPr>
          <a:xfrm>
            <a:off x="1767455" y="170279"/>
            <a:ext cx="8144134" cy="1117687"/>
          </a:xfrm>
        </p:spPr>
        <p:txBody>
          <a:bodyPr>
            <a:normAutofit/>
          </a:bodyPr>
          <a:lstStyle/>
          <a:p>
            <a:pPr algn="ctr"/>
            <a:r>
              <a:rPr lang="en-LY" sz="3200" dirty="0">
                <a:latin typeface="Baskerville" panose="02020502070401020303" pitchFamily="18" charset="0"/>
                <a:ea typeface="Baskerville" panose="02020502070401020303" pitchFamily="18" charset="0"/>
              </a:rPr>
              <a:t>Libyan International Medical University</a:t>
            </a:r>
          </a:p>
          <a:p>
            <a:pPr algn="ctr"/>
            <a:r>
              <a:rPr lang="en-LY" sz="3200" dirty="0">
                <a:latin typeface="Baskerville" panose="02020502070401020303" pitchFamily="18" charset="0"/>
                <a:ea typeface="Baskerville" panose="02020502070401020303" pitchFamily="18" charset="0"/>
              </a:rPr>
              <a:t>Faculty of Business Administration  </a:t>
            </a:r>
          </a:p>
        </p:txBody>
      </p:sp>
      <p:pic>
        <p:nvPicPr>
          <p:cNvPr id="5" name="Picture 4">
            <a:extLst>
              <a:ext uri="{FF2B5EF4-FFF2-40B4-BE49-F238E27FC236}">
                <a16:creationId xmlns:a16="http://schemas.microsoft.com/office/drawing/2014/main" id="{EA142B83-EDEB-3646-A11B-DB6679DCF9C4}"/>
              </a:ext>
            </a:extLst>
          </p:cNvPr>
          <p:cNvPicPr>
            <a:picLocks noChangeAspect="1"/>
          </p:cNvPicPr>
          <p:nvPr/>
        </p:nvPicPr>
        <p:blipFill>
          <a:blip r:embed="rId2"/>
          <a:stretch>
            <a:fillRect/>
          </a:stretch>
        </p:blipFill>
        <p:spPr>
          <a:xfrm>
            <a:off x="0" y="0"/>
            <a:ext cx="1486829" cy="1287966"/>
          </a:xfrm>
          <a:prstGeom prst="rect">
            <a:avLst/>
          </a:prstGeom>
          <a:ln>
            <a:noFill/>
          </a:ln>
          <a:effectLst>
            <a:outerShdw blurRad="292100" dist="139700" dir="2700000" algn="tl" rotWithShape="0">
              <a:srgbClr val="333333">
                <a:alpha val="65000"/>
              </a:srgbClr>
            </a:outerShdw>
          </a:effectLst>
        </p:spPr>
      </p:pic>
      <p:pic>
        <p:nvPicPr>
          <p:cNvPr id="7" name="Picture 6">
            <a:extLst>
              <a:ext uri="{FF2B5EF4-FFF2-40B4-BE49-F238E27FC236}">
                <a16:creationId xmlns:a16="http://schemas.microsoft.com/office/drawing/2014/main" id="{652EEBEA-E4FE-2343-B543-E1D6569E3F25}"/>
              </a:ext>
            </a:extLst>
          </p:cNvPr>
          <p:cNvPicPr>
            <a:picLocks noChangeAspect="1"/>
          </p:cNvPicPr>
          <p:nvPr/>
        </p:nvPicPr>
        <p:blipFill>
          <a:blip r:embed="rId3"/>
          <a:stretch>
            <a:fillRect/>
          </a:stretch>
        </p:blipFill>
        <p:spPr>
          <a:xfrm>
            <a:off x="10705171" y="0"/>
            <a:ext cx="1486829" cy="1287966"/>
          </a:xfrm>
          <a:prstGeom prst="rect">
            <a:avLst/>
          </a:prstGeom>
          <a:ln>
            <a:noFill/>
          </a:ln>
          <a:effectLst>
            <a:outerShdw blurRad="292100" dist="139700" dir="2700000" algn="tl" rotWithShape="0">
              <a:srgbClr val="333333">
                <a:alpha val="65000"/>
              </a:srgbClr>
            </a:outerShdw>
          </a:effectLst>
        </p:spPr>
      </p:pic>
      <p:sp>
        <p:nvSpPr>
          <p:cNvPr id="8" name="TextBox 7">
            <a:extLst>
              <a:ext uri="{FF2B5EF4-FFF2-40B4-BE49-F238E27FC236}">
                <a16:creationId xmlns:a16="http://schemas.microsoft.com/office/drawing/2014/main" id="{DB499674-F09D-664D-9376-B526EC587954}"/>
              </a:ext>
            </a:extLst>
          </p:cNvPr>
          <p:cNvSpPr txBox="1"/>
          <p:nvPr/>
        </p:nvSpPr>
        <p:spPr>
          <a:xfrm flipH="1">
            <a:off x="0" y="6457889"/>
            <a:ext cx="297133" cy="400110"/>
          </a:xfrm>
          <a:prstGeom prst="rect">
            <a:avLst/>
          </a:prstGeom>
          <a:noFill/>
        </p:spPr>
        <p:txBody>
          <a:bodyPr wrap="square" rtlCol="0">
            <a:spAutoFit/>
          </a:bodyPr>
          <a:lstStyle/>
          <a:p>
            <a:fld id="{F3EC8B89-B134-2C4A-A138-0741B3FA587C}" type="slidenum">
              <a:rPr lang="en-LY" sz="2000" b="1" smtClean="0"/>
              <a:t>1</a:t>
            </a:fld>
            <a:endParaRPr lang="en-LY" sz="2000" b="1" dirty="0"/>
          </a:p>
        </p:txBody>
      </p:sp>
      <p:sp>
        <p:nvSpPr>
          <p:cNvPr id="9" name="TextBox 8">
            <a:extLst>
              <a:ext uri="{FF2B5EF4-FFF2-40B4-BE49-F238E27FC236}">
                <a16:creationId xmlns:a16="http://schemas.microsoft.com/office/drawing/2014/main" id="{40B10F1D-5EC2-3B43-8D8D-BABB10200AE7}"/>
              </a:ext>
            </a:extLst>
          </p:cNvPr>
          <p:cNvSpPr txBox="1"/>
          <p:nvPr/>
        </p:nvSpPr>
        <p:spPr>
          <a:xfrm>
            <a:off x="2865863" y="5857725"/>
            <a:ext cx="5579451" cy="1200329"/>
          </a:xfrm>
          <a:prstGeom prst="rect">
            <a:avLst/>
          </a:prstGeom>
          <a:noFill/>
        </p:spPr>
        <p:txBody>
          <a:bodyPr wrap="square" rtlCol="0">
            <a:spAutoFit/>
          </a:bodyPr>
          <a:lstStyle/>
          <a:p>
            <a:pPr algn="ctr"/>
            <a:r>
              <a:rPr lang="en-LY" i="1" dirty="0"/>
              <a:t>Name : Nouri Founas</a:t>
            </a:r>
          </a:p>
          <a:p>
            <a:pPr algn="ctr"/>
            <a:r>
              <a:rPr lang="en-LY" i="1" dirty="0"/>
              <a:t>Student ID : 2733</a:t>
            </a:r>
          </a:p>
          <a:p>
            <a:pPr algn="ctr"/>
            <a:r>
              <a:rPr lang="en-LY" i="1" dirty="0"/>
              <a:t>E-mail : nouri_2733@limu.edu.ly </a:t>
            </a:r>
          </a:p>
          <a:p>
            <a:pPr algn="ctr"/>
            <a:endParaRPr lang="en-LY" i="1" dirty="0"/>
          </a:p>
        </p:txBody>
      </p:sp>
    </p:spTree>
    <p:extLst>
      <p:ext uri="{BB962C8B-B14F-4D97-AF65-F5344CB8AC3E}">
        <p14:creationId xmlns:p14="http://schemas.microsoft.com/office/powerpoint/2010/main" val="308330157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EE1838-3158-2044-BB58-E0F91ABCE1DC}"/>
              </a:ext>
            </a:extLst>
          </p:cNvPr>
          <p:cNvSpPr>
            <a:spLocks noGrp="1"/>
          </p:cNvSpPr>
          <p:nvPr>
            <p:ph type="title"/>
          </p:nvPr>
        </p:nvSpPr>
        <p:spPr/>
        <p:txBody>
          <a:bodyPr/>
          <a:lstStyle/>
          <a:p>
            <a:endParaRPr lang="en-LY"/>
          </a:p>
        </p:txBody>
      </p:sp>
      <p:sp>
        <p:nvSpPr>
          <p:cNvPr id="14" name="Rectangle 13">
            <a:extLst>
              <a:ext uri="{FF2B5EF4-FFF2-40B4-BE49-F238E27FC236}">
                <a16:creationId xmlns:a16="http://schemas.microsoft.com/office/drawing/2014/main" id="{136A6CD9-CEA9-174E-A59A-37F64D4CD31F}"/>
              </a:ext>
            </a:extLst>
          </p:cNvPr>
          <p:cNvSpPr/>
          <p:nvPr/>
        </p:nvSpPr>
        <p:spPr>
          <a:xfrm>
            <a:off x="5917101" y="2967335"/>
            <a:ext cx="357790" cy="923330"/>
          </a:xfrm>
          <a:prstGeom prst="rect">
            <a:avLst/>
          </a:prstGeom>
          <a:noFill/>
        </p:spPr>
        <p:txBody>
          <a:bodyPr wrap="none" lIns="91440" tIns="45720" rIns="91440" bIns="45720">
            <a:spAutoFit/>
          </a:bodyPr>
          <a:lstStyle/>
          <a:p>
            <a:pPr algn="ctr"/>
            <a:r>
              <a:rPr lang="en-US" sz="5400" b="1" dirty="0">
                <a:ln w="0"/>
                <a:gradFill>
                  <a:gsLst>
                    <a:gs pos="21000">
                      <a:srgbClr val="53575C"/>
                    </a:gs>
                    <a:gs pos="88000">
                      <a:srgbClr val="C5C7CA"/>
                    </a:gs>
                  </a:gsLst>
                  <a:lin ang="5400000"/>
                </a:gradFill>
                <a:latin typeface="American Typewriter" panose="02090604020004020304" pitchFamily="18" charset="77"/>
                <a:ea typeface="Baskerville" panose="02020502070401020303" pitchFamily="18" charset="0"/>
              </a:rPr>
              <a:t> </a:t>
            </a:r>
            <a:endParaRPr lang="en-US" sz="5400" b="1" cap="none" spc="0" dirty="0">
              <a:ln w="0"/>
              <a:gradFill>
                <a:gsLst>
                  <a:gs pos="21000">
                    <a:srgbClr val="53575C"/>
                  </a:gs>
                  <a:gs pos="88000">
                    <a:srgbClr val="C5C7CA"/>
                  </a:gs>
                </a:gsLst>
                <a:lin ang="5400000"/>
              </a:gradFill>
              <a:effectLst/>
              <a:latin typeface="American Typewriter" panose="02090604020004020304" pitchFamily="18" charset="77"/>
              <a:ea typeface="Baskerville" panose="02020502070401020303" pitchFamily="18" charset="0"/>
            </a:endParaRPr>
          </a:p>
        </p:txBody>
      </p:sp>
      <p:pic>
        <p:nvPicPr>
          <p:cNvPr id="18" name="Content Placeholder 17">
            <a:extLst>
              <a:ext uri="{FF2B5EF4-FFF2-40B4-BE49-F238E27FC236}">
                <a16:creationId xmlns:a16="http://schemas.microsoft.com/office/drawing/2014/main" id="{5459CD02-F63D-9B4A-87A8-7259A87C4347}"/>
              </a:ext>
            </a:extLst>
          </p:cNvPr>
          <p:cNvPicPr>
            <a:picLocks noGrp="1" noChangeAspect="1"/>
          </p:cNvPicPr>
          <p:nvPr>
            <p:ph idx="1"/>
          </p:nvPr>
        </p:nvPicPr>
        <p:blipFill>
          <a:blip r:embed="rId2"/>
          <a:stretch>
            <a:fillRect/>
          </a:stretch>
        </p:blipFill>
        <p:spPr>
          <a:xfrm>
            <a:off x="0" y="0"/>
            <a:ext cx="12477746" cy="6858000"/>
          </a:xfrm>
        </p:spPr>
      </p:pic>
      <p:sp>
        <p:nvSpPr>
          <p:cNvPr id="19" name="Rectangle 18">
            <a:extLst>
              <a:ext uri="{FF2B5EF4-FFF2-40B4-BE49-F238E27FC236}">
                <a16:creationId xmlns:a16="http://schemas.microsoft.com/office/drawing/2014/main" id="{63CFB3F7-DF2B-B244-99AB-DAC5D2DBC756}"/>
              </a:ext>
            </a:extLst>
          </p:cNvPr>
          <p:cNvSpPr/>
          <p:nvPr/>
        </p:nvSpPr>
        <p:spPr>
          <a:xfrm>
            <a:off x="-200025" y="2971800"/>
            <a:ext cx="7295381" cy="923330"/>
          </a:xfrm>
          <a:prstGeom prst="rect">
            <a:avLst/>
          </a:prstGeom>
          <a:noFill/>
        </p:spPr>
        <p:txBody>
          <a:bodyPr wrap="square" lIns="91440" tIns="45720" rIns="91440" bIns="45720">
            <a:spAutoFit/>
          </a:bodyPr>
          <a:lstStyle/>
          <a:p>
            <a:pPr algn="ctr"/>
            <a:r>
              <a:rPr lang="en-US" sz="5400" b="1" cap="none" spc="0" dirty="0">
                <a:ln w="0"/>
                <a:gradFill>
                  <a:gsLst>
                    <a:gs pos="21000">
                      <a:srgbClr val="53575C"/>
                    </a:gs>
                    <a:gs pos="88000">
                      <a:srgbClr val="C5C7CA"/>
                    </a:gs>
                  </a:gsLst>
                  <a:lin ang="5400000"/>
                </a:gradFill>
                <a:effectLst/>
              </a:rPr>
              <a:t>Thank You For Listen </a:t>
            </a:r>
          </a:p>
        </p:txBody>
      </p:sp>
      <p:sp>
        <p:nvSpPr>
          <p:cNvPr id="20" name="TextBox 19">
            <a:extLst>
              <a:ext uri="{FF2B5EF4-FFF2-40B4-BE49-F238E27FC236}">
                <a16:creationId xmlns:a16="http://schemas.microsoft.com/office/drawing/2014/main" id="{B50C06F6-D1D3-F548-91A9-11C26A029806}"/>
              </a:ext>
            </a:extLst>
          </p:cNvPr>
          <p:cNvSpPr txBox="1"/>
          <p:nvPr/>
        </p:nvSpPr>
        <p:spPr>
          <a:xfrm>
            <a:off x="0" y="6457890"/>
            <a:ext cx="742950" cy="400110"/>
          </a:xfrm>
          <a:prstGeom prst="rect">
            <a:avLst/>
          </a:prstGeom>
          <a:noFill/>
        </p:spPr>
        <p:txBody>
          <a:bodyPr wrap="square" rtlCol="0">
            <a:spAutoFit/>
          </a:bodyPr>
          <a:lstStyle/>
          <a:p>
            <a:fld id="{459CC0FB-8556-FF4B-AE53-129EF35DB12C}" type="slidenum">
              <a:rPr lang="en-LY" sz="2000" b="1" smtClean="0"/>
              <a:t>10</a:t>
            </a:fld>
            <a:endParaRPr lang="en-LY" sz="2000" b="1" dirty="0"/>
          </a:p>
        </p:txBody>
      </p:sp>
    </p:spTree>
    <p:extLst>
      <p:ext uri="{BB962C8B-B14F-4D97-AF65-F5344CB8AC3E}">
        <p14:creationId xmlns:p14="http://schemas.microsoft.com/office/powerpoint/2010/main" val="1409139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8C6D01-7FB1-5442-8967-9EE98B0B0AAC}"/>
              </a:ext>
            </a:extLst>
          </p:cNvPr>
          <p:cNvSpPr>
            <a:spLocks noGrp="1"/>
          </p:cNvSpPr>
          <p:nvPr>
            <p:ph type="title"/>
          </p:nvPr>
        </p:nvSpPr>
        <p:spPr/>
        <p:txBody>
          <a:bodyPr/>
          <a:lstStyle/>
          <a:p>
            <a:endParaRPr lang="en-LY"/>
          </a:p>
        </p:txBody>
      </p:sp>
      <p:pic>
        <p:nvPicPr>
          <p:cNvPr id="5" name="Content Placeholder 4">
            <a:extLst>
              <a:ext uri="{FF2B5EF4-FFF2-40B4-BE49-F238E27FC236}">
                <a16:creationId xmlns:a16="http://schemas.microsoft.com/office/drawing/2014/main" id="{054166CC-2B14-2448-BA49-505A244B8CF7}"/>
              </a:ext>
            </a:extLst>
          </p:cNvPr>
          <p:cNvPicPr>
            <a:picLocks noGrp="1" noChangeAspect="1"/>
          </p:cNvPicPr>
          <p:nvPr>
            <p:ph idx="1"/>
          </p:nvPr>
        </p:nvPicPr>
        <p:blipFill>
          <a:blip r:embed="rId2">
            <a:extLst>
              <a:ext uri="{837473B0-CC2E-450A-ABE3-18F120FF3D39}">
                <a1611:picAttrSrcUrl xmlns:a1611="http://schemas.microsoft.com/office/drawing/2016/11/main" xmlns="" r:id="rId3"/>
              </a:ext>
            </a:extLst>
          </a:blip>
          <a:stretch>
            <a:fillRect/>
          </a:stretch>
        </p:blipFill>
        <p:spPr>
          <a:xfrm>
            <a:off x="0" y="-14966"/>
            <a:ext cx="12192000" cy="6858000"/>
          </a:xfrm>
        </p:spPr>
      </p:pic>
      <p:sp>
        <p:nvSpPr>
          <p:cNvPr id="7" name="Bevel 6">
            <a:extLst>
              <a:ext uri="{FF2B5EF4-FFF2-40B4-BE49-F238E27FC236}">
                <a16:creationId xmlns:a16="http://schemas.microsoft.com/office/drawing/2014/main" id="{80EA1811-E1CE-D04F-BD32-A6456616857C}"/>
              </a:ext>
            </a:extLst>
          </p:cNvPr>
          <p:cNvSpPr/>
          <p:nvPr/>
        </p:nvSpPr>
        <p:spPr>
          <a:xfrm>
            <a:off x="2824162" y="472166"/>
            <a:ext cx="6543675" cy="1643062"/>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3200" dirty="0">
                <a:ln w="0"/>
                <a:solidFill>
                  <a:schemeClr val="tx1"/>
                </a:solidFill>
                <a:effectLst>
                  <a:outerShdw blurRad="38100" dist="19050" dir="2700000" algn="tl" rotWithShape="0">
                    <a:schemeClr val="dk1">
                      <a:alpha val="40000"/>
                    </a:schemeClr>
                  </a:outerShdw>
                </a:effectLst>
                <a:latin typeface="Baskerville" panose="02020502070401020303" pitchFamily="18" charset="0"/>
                <a:ea typeface="Baskerville" panose="02020502070401020303" pitchFamily="18" charset="0"/>
              </a:rPr>
              <a:t>Table of content </a:t>
            </a:r>
          </a:p>
        </p:txBody>
      </p:sp>
      <p:pic>
        <p:nvPicPr>
          <p:cNvPr id="9" name="Graphic 8" descr="List">
            <a:extLst>
              <a:ext uri="{FF2B5EF4-FFF2-40B4-BE49-F238E27FC236}">
                <a16:creationId xmlns:a16="http://schemas.microsoft.com/office/drawing/2014/main" id="{87B187E8-E26D-E548-A948-437BD307106F}"/>
              </a:ext>
            </a:extLst>
          </p:cNvPr>
          <p:cNvPicPr>
            <a:picLocks noChangeAspect="1"/>
          </p:cNvPicPr>
          <p:nvPr/>
        </p:nvPicPr>
        <p:blipFill>
          <a:blip r:embed="rId4">
            <a:extLst>
              <a:ext uri="{96DAC541-7B7A-43D3-8B79-37D633B846F1}">
                <asvg:svgBlip xmlns:asvg="http://schemas.microsoft.com/office/drawing/2016/SVG/main" xmlns="" r:embed="rId5"/>
              </a:ext>
            </a:extLst>
          </a:blip>
          <a:stretch>
            <a:fillRect/>
          </a:stretch>
        </p:blipFill>
        <p:spPr>
          <a:xfrm>
            <a:off x="7481888" y="836497"/>
            <a:ext cx="914400" cy="914400"/>
          </a:xfrm>
          <a:prstGeom prst="rect">
            <a:avLst/>
          </a:prstGeom>
        </p:spPr>
      </p:pic>
      <p:sp>
        <p:nvSpPr>
          <p:cNvPr id="10" name="TextBox 9">
            <a:extLst>
              <a:ext uri="{FF2B5EF4-FFF2-40B4-BE49-F238E27FC236}">
                <a16:creationId xmlns:a16="http://schemas.microsoft.com/office/drawing/2014/main" id="{8857C738-65D1-FC4E-8F79-5EBD20060859}"/>
              </a:ext>
            </a:extLst>
          </p:cNvPr>
          <p:cNvSpPr txBox="1"/>
          <p:nvPr/>
        </p:nvSpPr>
        <p:spPr>
          <a:xfrm>
            <a:off x="4686301" y="2626897"/>
            <a:ext cx="4057649" cy="2862322"/>
          </a:xfrm>
          <a:prstGeom prst="rect">
            <a:avLst/>
          </a:prstGeom>
          <a:noFill/>
        </p:spPr>
        <p:txBody>
          <a:bodyPr wrap="square" rtlCol="0">
            <a:spAutoFit/>
          </a:bodyPr>
          <a:lstStyle/>
          <a:p>
            <a:r>
              <a:rPr lang="en-LY" sz="2000" dirty="0"/>
              <a:t>1 – Introduction </a:t>
            </a:r>
          </a:p>
          <a:p>
            <a:endParaRPr lang="en-LY" sz="2000" dirty="0"/>
          </a:p>
          <a:p>
            <a:r>
              <a:rPr lang="en-LY" sz="2000" dirty="0"/>
              <a:t>2-  Direct and indirect Quotation</a:t>
            </a:r>
            <a:endParaRPr lang="ar-SA" sz="2000" dirty="0"/>
          </a:p>
          <a:p>
            <a:endParaRPr lang="ar-SA" sz="2000" dirty="0"/>
          </a:p>
          <a:p>
            <a:r>
              <a:rPr lang="en-US" sz="2000" dirty="0"/>
              <a:t>3-  Uses of quotations</a:t>
            </a:r>
            <a:r>
              <a:rPr lang="en-LY" sz="2000" dirty="0"/>
              <a:t>  </a:t>
            </a:r>
          </a:p>
          <a:p>
            <a:endParaRPr lang="en-LY" sz="2000" dirty="0"/>
          </a:p>
          <a:p>
            <a:r>
              <a:rPr lang="en-LY" sz="2000" dirty="0"/>
              <a:t>4-  Conclusion </a:t>
            </a:r>
          </a:p>
          <a:p>
            <a:endParaRPr lang="en-LY" sz="2000" dirty="0"/>
          </a:p>
          <a:p>
            <a:r>
              <a:rPr lang="en-LY" sz="2000" dirty="0"/>
              <a:t>5-  Reference</a:t>
            </a:r>
            <a:r>
              <a:rPr lang="ar-SA" sz="2000" dirty="0" err="1"/>
              <a:t>s</a:t>
            </a:r>
            <a:r>
              <a:rPr lang="en-LY" sz="2000" dirty="0"/>
              <a:t> </a:t>
            </a:r>
          </a:p>
        </p:txBody>
      </p:sp>
      <p:sp>
        <p:nvSpPr>
          <p:cNvPr id="11" name="TextBox 10">
            <a:extLst>
              <a:ext uri="{FF2B5EF4-FFF2-40B4-BE49-F238E27FC236}">
                <a16:creationId xmlns:a16="http://schemas.microsoft.com/office/drawing/2014/main" id="{9F25602C-8D3D-4643-810A-7D91E48B383A}"/>
              </a:ext>
            </a:extLst>
          </p:cNvPr>
          <p:cNvSpPr txBox="1"/>
          <p:nvPr/>
        </p:nvSpPr>
        <p:spPr>
          <a:xfrm>
            <a:off x="0" y="6457890"/>
            <a:ext cx="352425" cy="400110"/>
          </a:xfrm>
          <a:prstGeom prst="rect">
            <a:avLst/>
          </a:prstGeom>
          <a:noFill/>
        </p:spPr>
        <p:txBody>
          <a:bodyPr wrap="square" rtlCol="0">
            <a:spAutoFit/>
          </a:bodyPr>
          <a:lstStyle/>
          <a:p>
            <a:fld id="{33106692-1F73-1640-8B01-C399334E55F5}" type="slidenum">
              <a:rPr lang="en-LY" sz="2000" b="1" smtClean="0"/>
              <a:t>2</a:t>
            </a:fld>
            <a:endParaRPr lang="en-LY" sz="2000" b="1" dirty="0"/>
          </a:p>
        </p:txBody>
      </p:sp>
    </p:spTree>
    <p:extLst>
      <p:ext uri="{BB962C8B-B14F-4D97-AF65-F5344CB8AC3E}">
        <p14:creationId xmlns:p14="http://schemas.microsoft.com/office/powerpoint/2010/main" val="4052088831"/>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A5EEB2-9499-AC48-85CF-177F97EF5F7F}"/>
              </a:ext>
            </a:extLst>
          </p:cNvPr>
          <p:cNvSpPr>
            <a:spLocks noGrp="1"/>
          </p:cNvSpPr>
          <p:nvPr>
            <p:ph type="title"/>
          </p:nvPr>
        </p:nvSpPr>
        <p:spPr/>
        <p:txBody>
          <a:bodyPr/>
          <a:lstStyle/>
          <a:p>
            <a:endParaRPr lang="en-LY"/>
          </a:p>
        </p:txBody>
      </p:sp>
      <p:pic>
        <p:nvPicPr>
          <p:cNvPr id="5" name="Content Placeholder 4">
            <a:extLst>
              <a:ext uri="{FF2B5EF4-FFF2-40B4-BE49-F238E27FC236}">
                <a16:creationId xmlns:a16="http://schemas.microsoft.com/office/drawing/2014/main" id="{E588CC17-9948-EB44-A4CA-75D9DC263594}"/>
              </a:ext>
            </a:extLst>
          </p:cNvPr>
          <p:cNvPicPr>
            <a:picLocks noGrp="1" noChangeAspect="1"/>
          </p:cNvPicPr>
          <p:nvPr>
            <p:ph idx="1"/>
          </p:nvPr>
        </p:nvPicPr>
        <p:blipFill>
          <a:blip r:embed="rId2">
            <a:extLst>
              <a:ext uri="{837473B0-CC2E-450A-ABE3-18F120FF3D39}">
                <a1611:picAttrSrcUrl xmlns:a1611="http://schemas.microsoft.com/office/drawing/2016/11/main" xmlns="" r:id="rId3"/>
              </a:ext>
            </a:extLst>
          </a:blip>
          <a:stretch>
            <a:fillRect/>
          </a:stretch>
        </p:blipFill>
        <p:spPr>
          <a:xfrm>
            <a:off x="0" y="0"/>
            <a:ext cx="12192000" cy="6858000"/>
          </a:xfrm>
          <a:solidFill>
            <a:schemeClr val="tx1"/>
          </a:solidFill>
        </p:spPr>
      </p:pic>
      <p:sp>
        <p:nvSpPr>
          <p:cNvPr id="7" name="TextBox 6">
            <a:extLst>
              <a:ext uri="{FF2B5EF4-FFF2-40B4-BE49-F238E27FC236}">
                <a16:creationId xmlns:a16="http://schemas.microsoft.com/office/drawing/2014/main" id="{4FB14A5F-2A4C-C742-88C8-F31215585592}"/>
              </a:ext>
            </a:extLst>
          </p:cNvPr>
          <p:cNvSpPr txBox="1"/>
          <p:nvPr/>
        </p:nvSpPr>
        <p:spPr>
          <a:xfrm>
            <a:off x="2100263" y="430062"/>
            <a:ext cx="8315325" cy="707886"/>
          </a:xfrm>
          <a:prstGeom prst="rect">
            <a:avLst/>
          </a:prstGeom>
          <a:noFill/>
        </p:spPr>
        <p:txBody>
          <a:bodyPr wrap="square" rtlCol="0">
            <a:spAutoFit/>
          </a:bodyPr>
          <a:lstStyle/>
          <a:p>
            <a:pPr algn="ctr"/>
            <a:r>
              <a:rPr lang="en-LY" sz="4000" dirty="0">
                <a:latin typeface="Baskerville" panose="02020502070401020303" pitchFamily="18" charset="0"/>
                <a:ea typeface="Baskerville" panose="02020502070401020303" pitchFamily="18" charset="0"/>
              </a:rPr>
              <a:t>Introduction</a:t>
            </a:r>
          </a:p>
        </p:txBody>
      </p:sp>
      <p:sp>
        <p:nvSpPr>
          <p:cNvPr id="8" name="TextBox 7">
            <a:extLst>
              <a:ext uri="{FF2B5EF4-FFF2-40B4-BE49-F238E27FC236}">
                <a16:creationId xmlns:a16="http://schemas.microsoft.com/office/drawing/2014/main" id="{9679EA74-3471-6B4D-8327-8243FC902A88}"/>
              </a:ext>
            </a:extLst>
          </p:cNvPr>
          <p:cNvSpPr txBox="1"/>
          <p:nvPr/>
        </p:nvSpPr>
        <p:spPr>
          <a:xfrm>
            <a:off x="675916" y="2789949"/>
            <a:ext cx="11164017" cy="1569660"/>
          </a:xfrm>
          <a:prstGeom prst="rect">
            <a:avLst/>
          </a:prstGeom>
          <a:noFill/>
        </p:spPr>
        <p:txBody>
          <a:bodyPr wrap="square" rtlCol="0">
            <a:spAutoFit/>
          </a:bodyPr>
          <a:lstStyle/>
          <a:p>
            <a:r>
              <a:rPr lang="en-US" sz="2400" dirty="0">
                <a:latin typeface="Apple Braille" pitchFamily="2" charset="0"/>
              </a:rPr>
              <a:t>:one of a pair of punctuation marks “ ” or ‘ ' that are used to show the beginning and end of a quotation, to indicate that something is a title, to indicate that a word or phrase is being used in a special way, and so on — frequently plural.</a:t>
            </a:r>
            <a:endParaRPr lang="en-LY" dirty="0"/>
          </a:p>
        </p:txBody>
      </p:sp>
      <p:cxnSp>
        <p:nvCxnSpPr>
          <p:cNvPr id="10" name="Straight Connector 9">
            <a:extLst>
              <a:ext uri="{FF2B5EF4-FFF2-40B4-BE49-F238E27FC236}">
                <a16:creationId xmlns:a16="http://schemas.microsoft.com/office/drawing/2014/main" id="{5E4C9EFC-1674-9541-9038-D22AEC057038}"/>
              </a:ext>
            </a:extLst>
          </p:cNvPr>
          <p:cNvCxnSpPr>
            <a:cxnSpLocks/>
          </p:cNvCxnSpPr>
          <p:nvPr/>
        </p:nvCxnSpPr>
        <p:spPr>
          <a:xfrm>
            <a:off x="871538" y="5356928"/>
            <a:ext cx="9972000" cy="0"/>
          </a:xfrm>
          <a:prstGeom prst="line">
            <a:avLst/>
          </a:prstGeom>
          <a:ln w="25400">
            <a:solidFill>
              <a:schemeClr val="tx1"/>
            </a:solidFill>
          </a:ln>
        </p:spPr>
        <p:style>
          <a:lnRef idx="1">
            <a:schemeClr val="accent2"/>
          </a:lnRef>
          <a:fillRef idx="0">
            <a:schemeClr val="accent2"/>
          </a:fillRef>
          <a:effectRef idx="0">
            <a:schemeClr val="accent2"/>
          </a:effectRef>
          <a:fontRef idx="minor">
            <a:schemeClr val="tx1"/>
          </a:fontRef>
        </p:style>
      </p:cxnSp>
      <p:cxnSp>
        <p:nvCxnSpPr>
          <p:cNvPr id="13" name="Straight Connector 12">
            <a:extLst>
              <a:ext uri="{FF2B5EF4-FFF2-40B4-BE49-F238E27FC236}">
                <a16:creationId xmlns:a16="http://schemas.microsoft.com/office/drawing/2014/main" id="{7E5311E3-45F9-3441-B23C-C8FB96A90B92}"/>
              </a:ext>
            </a:extLst>
          </p:cNvPr>
          <p:cNvCxnSpPr>
            <a:cxnSpLocks/>
          </p:cNvCxnSpPr>
          <p:nvPr/>
        </p:nvCxnSpPr>
        <p:spPr>
          <a:xfrm flipH="1" flipV="1">
            <a:off x="0" y="784005"/>
            <a:ext cx="5029200" cy="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BEF558B7-DECA-5C41-BEE5-E1F81C818BE3}"/>
              </a:ext>
            </a:extLst>
          </p:cNvPr>
          <p:cNvCxnSpPr>
            <a:cxnSpLocks/>
          </p:cNvCxnSpPr>
          <p:nvPr/>
        </p:nvCxnSpPr>
        <p:spPr>
          <a:xfrm flipH="1" flipV="1">
            <a:off x="7465257" y="784005"/>
            <a:ext cx="4929188" cy="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648608AC-589A-FC44-8F68-7F458C438913}"/>
              </a:ext>
            </a:extLst>
          </p:cNvPr>
          <p:cNvSpPr txBox="1"/>
          <p:nvPr/>
        </p:nvSpPr>
        <p:spPr>
          <a:xfrm>
            <a:off x="0" y="6488667"/>
            <a:ext cx="400050" cy="400110"/>
          </a:xfrm>
          <a:prstGeom prst="rect">
            <a:avLst/>
          </a:prstGeom>
          <a:noFill/>
        </p:spPr>
        <p:txBody>
          <a:bodyPr wrap="square" rtlCol="0">
            <a:spAutoFit/>
          </a:bodyPr>
          <a:lstStyle/>
          <a:p>
            <a:fld id="{EC974A1B-8BA6-E148-8625-FAA4E76F4C28}" type="slidenum">
              <a:rPr lang="en-LY" sz="2000" b="1" smtClean="0"/>
              <a:t>3</a:t>
            </a:fld>
            <a:endParaRPr lang="en-LY" sz="2000" b="1" dirty="0"/>
          </a:p>
        </p:txBody>
      </p:sp>
      <p:sp>
        <p:nvSpPr>
          <p:cNvPr id="3" name="TextBox 2">
            <a:extLst>
              <a:ext uri="{FF2B5EF4-FFF2-40B4-BE49-F238E27FC236}">
                <a16:creationId xmlns:a16="http://schemas.microsoft.com/office/drawing/2014/main" id="{18823E82-0AF4-BD40-A317-F0AD6C42C2A2}"/>
              </a:ext>
            </a:extLst>
          </p:cNvPr>
          <p:cNvSpPr txBox="1"/>
          <p:nvPr/>
        </p:nvSpPr>
        <p:spPr>
          <a:xfrm>
            <a:off x="680321" y="1457828"/>
            <a:ext cx="5177217" cy="523220"/>
          </a:xfrm>
          <a:prstGeom prst="rect">
            <a:avLst/>
          </a:prstGeom>
          <a:noFill/>
        </p:spPr>
        <p:txBody>
          <a:bodyPr wrap="square" rtlCol="0">
            <a:spAutoFit/>
          </a:bodyPr>
          <a:lstStyle/>
          <a:p>
            <a:r>
              <a:rPr lang="en-LY" sz="2800" b="1" dirty="0"/>
              <a:t>What is quotataions ?</a:t>
            </a:r>
          </a:p>
        </p:txBody>
      </p:sp>
      <p:sp>
        <p:nvSpPr>
          <p:cNvPr id="4" name="TextBox 3">
            <a:extLst>
              <a:ext uri="{FF2B5EF4-FFF2-40B4-BE49-F238E27FC236}">
                <a16:creationId xmlns:a16="http://schemas.microsoft.com/office/drawing/2014/main" id="{B3B15BDD-0C27-CE4C-AFFE-964007FF1713}"/>
              </a:ext>
            </a:extLst>
          </p:cNvPr>
          <p:cNvSpPr txBox="1"/>
          <p:nvPr/>
        </p:nvSpPr>
        <p:spPr>
          <a:xfrm>
            <a:off x="6163390" y="1221310"/>
            <a:ext cx="3024545" cy="1077218"/>
          </a:xfrm>
          <a:prstGeom prst="rect">
            <a:avLst/>
          </a:prstGeom>
          <a:noFill/>
        </p:spPr>
        <p:txBody>
          <a:bodyPr wrap="square" rtlCol="0">
            <a:spAutoFit/>
          </a:bodyPr>
          <a:lstStyle/>
          <a:p>
            <a:r>
              <a:rPr lang="en-LY" b="1" dirty="0">
                <a:latin typeface="Baskerville" panose="02020502070401020303" pitchFamily="18" charset="0"/>
                <a:ea typeface="Baskerville" panose="02020502070401020303" pitchFamily="18" charset="0"/>
              </a:rPr>
              <a:t>                                                   </a:t>
            </a:r>
            <a:r>
              <a:rPr lang="en-LY" sz="2800" b="1" dirty="0">
                <a:latin typeface="Baskerville" panose="02020502070401020303" pitchFamily="18" charset="0"/>
                <a:ea typeface="Baskerville" panose="02020502070401020303" pitchFamily="18" charset="0"/>
              </a:rPr>
              <a:t>( “    ”  )</a:t>
            </a:r>
          </a:p>
          <a:p>
            <a:endParaRPr lang="en-LY" dirty="0"/>
          </a:p>
        </p:txBody>
      </p:sp>
      <p:cxnSp>
        <p:nvCxnSpPr>
          <p:cNvPr id="9" name="Straight Arrow Connector 8">
            <a:extLst>
              <a:ext uri="{FF2B5EF4-FFF2-40B4-BE49-F238E27FC236}">
                <a16:creationId xmlns:a16="http://schemas.microsoft.com/office/drawing/2014/main" id="{0A459C42-EE2E-C34C-858E-AF825073EE19}"/>
              </a:ext>
            </a:extLst>
          </p:cNvPr>
          <p:cNvCxnSpPr/>
          <p:nvPr/>
        </p:nvCxnSpPr>
        <p:spPr>
          <a:xfrm>
            <a:off x="4543425" y="1754045"/>
            <a:ext cx="1485900"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09423864"/>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8B3BF-1417-6D48-97BD-2A5F86F98BA0}"/>
              </a:ext>
            </a:extLst>
          </p:cNvPr>
          <p:cNvSpPr>
            <a:spLocks noGrp="1"/>
          </p:cNvSpPr>
          <p:nvPr>
            <p:ph type="title"/>
          </p:nvPr>
        </p:nvSpPr>
        <p:spPr/>
        <p:txBody>
          <a:bodyPr/>
          <a:lstStyle/>
          <a:p>
            <a:endParaRPr lang="en-LY"/>
          </a:p>
        </p:txBody>
      </p:sp>
      <p:pic>
        <p:nvPicPr>
          <p:cNvPr id="5" name="Content Placeholder 4">
            <a:extLst>
              <a:ext uri="{FF2B5EF4-FFF2-40B4-BE49-F238E27FC236}">
                <a16:creationId xmlns:a16="http://schemas.microsoft.com/office/drawing/2014/main" id="{C895967A-0094-2C44-B374-B9187B8DD8C5}"/>
              </a:ext>
            </a:extLst>
          </p:cNvPr>
          <p:cNvPicPr>
            <a:picLocks noGrp="1" noChangeAspect="1"/>
          </p:cNvPicPr>
          <p:nvPr>
            <p:ph idx="1"/>
          </p:nvPr>
        </p:nvPicPr>
        <p:blipFill>
          <a:blip r:embed="rId2">
            <a:extLst>
              <a:ext uri="{837473B0-CC2E-450A-ABE3-18F120FF3D39}">
                <a1611:picAttrSrcUrl xmlns:a1611="http://schemas.microsoft.com/office/drawing/2016/11/main" xmlns="" r:id="rId3"/>
              </a:ext>
            </a:extLst>
          </a:blip>
          <a:stretch>
            <a:fillRect/>
          </a:stretch>
        </p:blipFill>
        <p:spPr>
          <a:xfrm>
            <a:off x="0" y="0"/>
            <a:ext cx="12192000" cy="6858000"/>
          </a:xfrm>
        </p:spPr>
      </p:pic>
      <p:pic>
        <p:nvPicPr>
          <p:cNvPr id="11" name="Picture 10">
            <a:extLst>
              <a:ext uri="{FF2B5EF4-FFF2-40B4-BE49-F238E27FC236}">
                <a16:creationId xmlns:a16="http://schemas.microsoft.com/office/drawing/2014/main" id="{AC203D32-6AD9-1A42-8298-7CEA6512D8D0}"/>
              </a:ext>
            </a:extLst>
          </p:cNvPr>
          <p:cNvPicPr>
            <a:picLocks noChangeAspect="1"/>
          </p:cNvPicPr>
          <p:nvPr/>
        </p:nvPicPr>
        <p:blipFill>
          <a:blip r:embed="rId4">
            <a:extLst>
              <a:ext uri="{837473B0-CC2E-450A-ABE3-18F120FF3D39}">
                <a1611:picAttrSrcUrl xmlns:a1611="http://schemas.microsoft.com/office/drawing/2016/11/main" xmlns="" r:id="rId5"/>
              </a:ext>
            </a:extLst>
          </a:blip>
          <a:stretch>
            <a:fillRect/>
          </a:stretch>
        </p:blipFill>
        <p:spPr>
          <a:xfrm>
            <a:off x="0" y="0"/>
            <a:ext cx="12192000" cy="6857999"/>
          </a:xfrm>
          <a:prstGeom prst="rect">
            <a:avLst/>
          </a:prstGeom>
        </p:spPr>
      </p:pic>
      <p:sp>
        <p:nvSpPr>
          <p:cNvPr id="13" name="TextBox 12">
            <a:extLst>
              <a:ext uri="{FF2B5EF4-FFF2-40B4-BE49-F238E27FC236}">
                <a16:creationId xmlns:a16="http://schemas.microsoft.com/office/drawing/2014/main" id="{E2080271-54F7-C14D-9663-208A7BDC6DA1}"/>
              </a:ext>
            </a:extLst>
          </p:cNvPr>
          <p:cNvSpPr txBox="1"/>
          <p:nvPr/>
        </p:nvSpPr>
        <p:spPr>
          <a:xfrm>
            <a:off x="0" y="6457889"/>
            <a:ext cx="528637" cy="400110"/>
          </a:xfrm>
          <a:prstGeom prst="rect">
            <a:avLst/>
          </a:prstGeom>
          <a:noFill/>
        </p:spPr>
        <p:txBody>
          <a:bodyPr wrap="square" rtlCol="0">
            <a:spAutoFit/>
          </a:bodyPr>
          <a:lstStyle/>
          <a:p>
            <a:fld id="{A1E688A0-CE2C-B84C-B077-B6AA79FC0199}" type="slidenum">
              <a:rPr lang="en-LY" sz="2000" b="1" smtClean="0"/>
              <a:t>4</a:t>
            </a:fld>
            <a:endParaRPr lang="en-LY" sz="2000" b="1" dirty="0"/>
          </a:p>
        </p:txBody>
      </p:sp>
      <p:pic>
        <p:nvPicPr>
          <p:cNvPr id="18" name="Graphic 17" descr="Lightbulb and pencil">
            <a:extLst>
              <a:ext uri="{FF2B5EF4-FFF2-40B4-BE49-F238E27FC236}">
                <a16:creationId xmlns:a16="http://schemas.microsoft.com/office/drawing/2014/main" id="{72118F5E-3987-9347-AEC4-E8A40DC25059}"/>
              </a:ext>
            </a:extLst>
          </p:cNvPr>
          <p:cNvPicPr>
            <a:picLocks noChangeAspect="1"/>
          </p:cNvPicPr>
          <p:nvPr/>
        </p:nvPicPr>
        <p:blipFill>
          <a:blip r:embed="rId6">
            <a:extLst>
              <a:ext uri="{96DAC541-7B7A-43D3-8B79-37D633B846F1}">
                <asvg:svgBlip xmlns:asvg="http://schemas.microsoft.com/office/drawing/2016/SVG/main" xmlns="" r:embed="rId7"/>
              </a:ext>
            </a:extLst>
          </a:blip>
          <a:stretch>
            <a:fillRect/>
          </a:stretch>
        </p:blipFill>
        <p:spPr>
          <a:xfrm>
            <a:off x="33990" y="195094"/>
            <a:ext cx="646331" cy="646331"/>
          </a:xfrm>
          <a:prstGeom prst="rect">
            <a:avLst/>
          </a:prstGeom>
        </p:spPr>
      </p:pic>
      <p:sp>
        <p:nvSpPr>
          <p:cNvPr id="19" name="TextBox 18">
            <a:extLst>
              <a:ext uri="{FF2B5EF4-FFF2-40B4-BE49-F238E27FC236}">
                <a16:creationId xmlns:a16="http://schemas.microsoft.com/office/drawing/2014/main" id="{BE9E6ED8-573B-C944-AE73-2CD938D55950}"/>
              </a:ext>
            </a:extLst>
          </p:cNvPr>
          <p:cNvSpPr txBox="1"/>
          <p:nvPr/>
        </p:nvSpPr>
        <p:spPr>
          <a:xfrm>
            <a:off x="357155" y="995185"/>
            <a:ext cx="2000283" cy="461665"/>
          </a:xfrm>
          <a:prstGeom prst="rect">
            <a:avLst/>
          </a:prstGeom>
          <a:noFill/>
        </p:spPr>
        <p:txBody>
          <a:bodyPr wrap="square" rtlCol="0">
            <a:spAutoFit/>
          </a:bodyPr>
          <a:lstStyle/>
          <a:p>
            <a:r>
              <a:rPr lang="en-LY" sz="2400" dirty="0">
                <a:latin typeface="Baskerville" panose="02020502070401020303" pitchFamily="18" charset="0"/>
                <a:ea typeface="Baskerville" panose="02020502070401020303" pitchFamily="18" charset="0"/>
              </a:rPr>
              <a:t>Direct quotes : </a:t>
            </a:r>
          </a:p>
        </p:txBody>
      </p:sp>
      <p:sp>
        <p:nvSpPr>
          <p:cNvPr id="20" name="TextBox 19">
            <a:extLst>
              <a:ext uri="{FF2B5EF4-FFF2-40B4-BE49-F238E27FC236}">
                <a16:creationId xmlns:a16="http://schemas.microsoft.com/office/drawing/2014/main" id="{D8D62F38-71BD-654B-90C0-8597049B3D59}"/>
              </a:ext>
            </a:extLst>
          </p:cNvPr>
          <p:cNvSpPr txBox="1"/>
          <p:nvPr/>
        </p:nvSpPr>
        <p:spPr>
          <a:xfrm>
            <a:off x="2357438" y="1076882"/>
            <a:ext cx="9613861" cy="1323439"/>
          </a:xfrm>
          <a:prstGeom prst="rect">
            <a:avLst/>
          </a:prstGeom>
          <a:noFill/>
        </p:spPr>
        <p:txBody>
          <a:bodyPr wrap="square" rtlCol="0">
            <a:spAutoFit/>
          </a:bodyPr>
          <a:lstStyle/>
          <a:p>
            <a:r>
              <a:rPr lang="en-US" sz="2000" b="1" dirty="0"/>
              <a:t>Direct Speech is defined as when a person offers a written or spoken report of a speech by repeating the speaker's precise words. It employs inverted commas to emphasize the speaker's initial statement, which is accompanied with a signal phrase or conversation guide.</a:t>
            </a:r>
            <a:endParaRPr lang="en-LY" sz="2000" b="1" dirty="0"/>
          </a:p>
        </p:txBody>
      </p:sp>
      <p:sp>
        <p:nvSpPr>
          <p:cNvPr id="21" name="TextBox 20">
            <a:extLst>
              <a:ext uri="{FF2B5EF4-FFF2-40B4-BE49-F238E27FC236}">
                <a16:creationId xmlns:a16="http://schemas.microsoft.com/office/drawing/2014/main" id="{1DAEFD86-73D6-2549-8D06-450D6F8F55B2}"/>
              </a:ext>
            </a:extLst>
          </p:cNvPr>
          <p:cNvSpPr txBox="1"/>
          <p:nvPr/>
        </p:nvSpPr>
        <p:spPr>
          <a:xfrm>
            <a:off x="214312" y="4061323"/>
            <a:ext cx="11572876" cy="2308324"/>
          </a:xfrm>
          <a:prstGeom prst="rect">
            <a:avLst/>
          </a:prstGeom>
          <a:noFill/>
        </p:spPr>
        <p:txBody>
          <a:bodyPr wrap="square" rtlCol="0">
            <a:spAutoFit/>
          </a:bodyPr>
          <a:lstStyle/>
          <a:p>
            <a:r>
              <a:rPr lang="en-US" b="1" dirty="0">
                <a:solidFill>
                  <a:schemeClr val="bg1"/>
                </a:solidFill>
              </a:rPr>
              <a:t>1- Alex said, “I will be there in five minutes.”</a:t>
            </a:r>
          </a:p>
          <a:p>
            <a:endParaRPr lang="en-US" b="1" dirty="0">
              <a:solidFill>
                <a:schemeClr val="bg1"/>
              </a:solidFill>
            </a:endParaRPr>
          </a:p>
          <a:p>
            <a:r>
              <a:rPr lang="en-US" b="1" dirty="0">
                <a:solidFill>
                  <a:schemeClr val="bg1"/>
                </a:solidFill>
              </a:rPr>
              <a:t>2- The teacher said to Peter, “If you don’t complete your homework, I will make a call to your parents.”</a:t>
            </a:r>
          </a:p>
          <a:p>
            <a:endParaRPr lang="en-US" b="1" dirty="0">
              <a:solidFill>
                <a:schemeClr val="bg1"/>
              </a:solidFill>
            </a:endParaRPr>
          </a:p>
          <a:p>
            <a:r>
              <a:rPr lang="en-US" b="1" dirty="0">
                <a:solidFill>
                  <a:schemeClr val="bg1"/>
                </a:solidFill>
              </a:rPr>
              <a:t>3- Paul said to me, “What are you looking at?”</a:t>
            </a:r>
          </a:p>
          <a:p>
            <a:endParaRPr lang="en-US" b="1" dirty="0">
              <a:solidFill>
                <a:schemeClr val="bg1"/>
              </a:solidFill>
            </a:endParaRPr>
          </a:p>
          <a:p>
            <a:r>
              <a:rPr lang="en-US" b="1" dirty="0">
                <a:solidFill>
                  <a:schemeClr val="bg1"/>
                </a:solidFill>
              </a:rPr>
              <a:t>4- Joseph said, “You should give him a second chance.”</a:t>
            </a:r>
          </a:p>
          <a:p>
            <a:endParaRPr lang="en-LY" dirty="0"/>
          </a:p>
        </p:txBody>
      </p:sp>
      <p:sp>
        <p:nvSpPr>
          <p:cNvPr id="22" name="TextBox 21">
            <a:extLst>
              <a:ext uri="{FF2B5EF4-FFF2-40B4-BE49-F238E27FC236}">
                <a16:creationId xmlns:a16="http://schemas.microsoft.com/office/drawing/2014/main" id="{F05AEC62-29A2-394C-8590-0F1D19E1F4D0}"/>
              </a:ext>
            </a:extLst>
          </p:cNvPr>
          <p:cNvSpPr txBox="1"/>
          <p:nvPr/>
        </p:nvSpPr>
        <p:spPr>
          <a:xfrm>
            <a:off x="471487" y="3014883"/>
            <a:ext cx="2314576" cy="523220"/>
          </a:xfrm>
          <a:prstGeom prst="rect">
            <a:avLst/>
          </a:prstGeom>
          <a:noFill/>
        </p:spPr>
        <p:txBody>
          <a:bodyPr wrap="square" rtlCol="0">
            <a:spAutoFit/>
          </a:bodyPr>
          <a:lstStyle/>
          <a:p>
            <a:r>
              <a:rPr lang="en-LY" sz="2800" dirty="0">
                <a:latin typeface="Baskerville" panose="02020502070401020303" pitchFamily="18" charset="0"/>
                <a:ea typeface="Baskerville" panose="02020502070401020303" pitchFamily="18" charset="0"/>
              </a:rPr>
              <a:t>Examples :</a:t>
            </a:r>
          </a:p>
        </p:txBody>
      </p:sp>
      <p:cxnSp>
        <p:nvCxnSpPr>
          <p:cNvPr id="24" name="Straight Connector 23">
            <a:extLst>
              <a:ext uri="{FF2B5EF4-FFF2-40B4-BE49-F238E27FC236}">
                <a16:creationId xmlns:a16="http://schemas.microsoft.com/office/drawing/2014/main" id="{DA9B9EBD-1156-8D48-9D9C-D27F95F4589E}"/>
              </a:ext>
            </a:extLst>
          </p:cNvPr>
          <p:cNvCxnSpPr/>
          <p:nvPr/>
        </p:nvCxnSpPr>
        <p:spPr>
          <a:xfrm>
            <a:off x="335755" y="3538103"/>
            <a:ext cx="2586039"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418247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6DE515-7F2A-9E42-A35F-6F99BF83B431}"/>
              </a:ext>
            </a:extLst>
          </p:cNvPr>
          <p:cNvSpPr>
            <a:spLocks noGrp="1"/>
          </p:cNvSpPr>
          <p:nvPr>
            <p:ph type="title"/>
          </p:nvPr>
        </p:nvSpPr>
        <p:spPr/>
        <p:txBody>
          <a:bodyPr/>
          <a:lstStyle/>
          <a:p>
            <a:endParaRPr lang="en-LY"/>
          </a:p>
        </p:txBody>
      </p:sp>
      <p:pic>
        <p:nvPicPr>
          <p:cNvPr id="7" name="Picture 6">
            <a:extLst>
              <a:ext uri="{FF2B5EF4-FFF2-40B4-BE49-F238E27FC236}">
                <a16:creationId xmlns:a16="http://schemas.microsoft.com/office/drawing/2014/main" id="{9CC8F803-6060-C840-B427-3544A2561112}"/>
              </a:ext>
            </a:extLst>
          </p:cNvPr>
          <p:cNvPicPr>
            <a:picLocks noChangeAspect="1"/>
          </p:cNvPicPr>
          <p:nvPr/>
        </p:nvPicPr>
        <p:blipFill>
          <a:blip r:embed="rId2">
            <a:extLst>
              <a:ext uri="{837473B0-CC2E-450A-ABE3-18F120FF3D39}">
                <a1611:picAttrSrcUrl xmlns:a1611="http://schemas.microsoft.com/office/drawing/2016/11/main" xmlns="" r:id="rId3"/>
              </a:ext>
            </a:extLst>
          </a:blip>
          <a:stretch>
            <a:fillRect/>
          </a:stretch>
        </p:blipFill>
        <p:spPr>
          <a:xfrm>
            <a:off x="0" y="0"/>
            <a:ext cx="12192000" cy="6858000"/>
          </a:xfrm>
          <a:prstGeom prst="rect">
            <a:avLst/>
          </a:prstGeom>
        </p:spPr>
      </p:pic>
      <p:sp>
        <p:nvSpPr>
          <p:cNvPr id="11" name="TextBox 10">
            <a:extLst>
              <a:ext uri="{FF2B5EF4-FFF2-40B4-BE49-F238E27FC236}">
                <a16:creationId xmlns:a16="http://schemas.microsoft.com/office/drawing/2014/main" id="{7B4F9AB9-370D-B148-8E55-BB16F94EAA0F}"/>
              </a:ext>
            </a:extLst>
          </p:cNvPr>
          <p:cNvSpPr txBox="1"/>
          <p:nvPr/>
        </p:nvSpPr>
        <p:spPr>
          <a:xfrm>
            <a:off x="0" y="6457890"/>
            <a:ext cx="442912" cy="400110"/>
          </a:xfrm>
          <a:prstGeom prst="rect">
            <a:avLst/>
          </a:prstGeom>
          <a:noFill/>
        </p:spPr>
        <p:txBody>
          <a:bodyPr wrap="square" rtlCol="0">
            <a:spAutoFit/>
          </a:bodyPr>
          <a:lstStyle/>
          <a:p>
            <a:fld id="{F7AEE842-3856-7941-B88F-B6E9B9251735}" type="slidenum">
              <a:rPr lang="en-LY" sz="2000" b="1" smtClean="0"/>
              <a:t>5</a:t>
            </a:fld>
            <a:endParaRPr lang="en-LY" sz="2000" b="1" dirty="0"/>
          </a:p>
        </p:txBody>
      </p:sp>
      <p:sp>
        <p:nvSpPr>
          <p:cNvPr id="12" name="TextBox 11">
            <a:extLst>
              <a:ext uri="{FF2B5EF4-FFF2-40B4-BE49-F238E27FC236}">
                <a16:creationId xmlns:a16="http://schemas.microsoft.com/office/drawing/2014/main" id="{0AF0AE41-FF2F-FD40-83DF-302E4C754935}"/>
              </a:ext>
            </a:extLst>
          </p:cNvPr>
          <p:cNvSpPr txBox="1"/>
          <p:nvPr/>
        </p:nvSpPr>
        <p:spPr>
          <a:xfrm>
            <a:off x="221456" y="900113"/>
            <a:ext cx="4529138" cy="523220"/>
          </a:xfrm>
          <a:prstGeom prst="rect">
            <a:avLst/>
          </a:prstGeom>
          <a:noFill/>
        </p:spPr>
        <p:txBody>
          <a:bodyPr wrap="square" rtlCol="0">
            <a:spAutoFit/>
          </a:bodyPr>
          <a:lstStyle/>
          <a:p>
            <a:r>
              <a:rPr lang="en-LY" sz="2800" dirty="0">
                <a:latin typeface="Baskerville" panose="02020502070401020303" pitchFamily="18" charset="0"/>
                <a:ea typeface="Baskerville" panose="02020502070401020303" pitchFamily="18" charset="0"/>
              </a:rPr>
              <a:t>Indirect quotes :</a:t>
            </a:r>
          </a:p>
        </p:txBody>
      </p:sp>
      <p:sp>
        <p:nvSpPr>
          <p:cNvPr id="14" name="TextBox 13">
            <a:extLst>
              <a:ext uri="{FF2B5EF4-FFF2-40B4-BE49-F238E27FC236}">
                <a16:creationId xmlns:a16="http://schemas.microsoft.com/office/drawing/2014/main" id="{B7D439C7-4446-D447-B1E0-8DBEA4AD35AD}"/>
              </a:ext>
            </a:extLst>
          </p:cNvPr>
          <p:cNvSpPr txBox="1"/>
          <p:nvPr/>
        </p:nvSpPr>
        <p:spPr>
          <a:xfrm>
            <a:off x="680321" y="4549676"/>
            <a:ext cx="10672762" cy="2308324"/>
          </a:xfrm>
          <a:prstGeom prst="rect">
            <a:avLst/>
          </a:prstGeom>
          <a:noFill/>
        </p:spPr>
        <p:txBody>
          <a:bodyPr wrap="square" rtlCol="0">
            <a:spAutoFit/>
          </a:bodyPr>
          <a:lstStyle/>
          <a:p>
            <a:r>
              <a:rPr lang="en-US" dirty="0"/>
              <a:t>1- Alex said that he would be here in five minutes.</a:t>
            </a:r>
          </a:p>
          <a:p>
            <a:endParaRPr lang="en-US" dirty="0"/>
          </a:p>
          <a:p>
            <a:r>
              <a:rPr lang="en-US" dirty="0"/>
              <a:t>2- The teacher scolded Peter that if he does not complete his homework, she would call his parents.</a:t>
            </a:r>
          </a:p>
          <a:p>
            <a:endParaRPr lang="en-US" dirty="0"/>
          </a:p>
          <a:p>
            <a:r>
              <a:rPr lang="en-US" dirty="0"/>
              <a:t>3- Paul asked me what am I looking at.</a:t>
            </a:r>
          </a:p>
          <a:p>
            <a:endParaRPr lang="en-US" dirty="0"/>
          </a:p>
          <a:p>
            <a:r>
              <a:rPr lang="en-US" dirty="0"/>
              <a:t>4- Joseph advised that I should give him a second chance.</a:t>
            </a:r>
          </a:p>
          <a:p>
            <a:endParaRPr lang="en-LY" dirty="0"/>
          </a:p>
        </p:txBody>
      </p:sp>
      <p:sp>
        <p:nvSpPr>
          <p:cNvPr id="15" name="TextBox 14">
            <a:extLst>
              <a:ext uri="{FF2B5EF4-FFF2-40B4-BE49-F238E27FC236}">
                <a16:creationId xmlns:a16="http://schemas.microsoft.com/office/drawing/2014/main" id="{E98EA8FF-ACF4-5C46-A311-1C492A8A2641}"/>
              </a:ext>
            </a:extLst>
          </p:cNvPr>
          <p:cNvSpPr txBox="1"/>
          <p:nvPr/>
        </p:nvSpPr>
        <p:spPr>
          <a:xfrm>
            <a:off x="680321" y="3429000"/>
            <a:ext cx="2828926" cy="800219"/>
          </a:xfrm>
          <a:prstGeom prst="rect">
            <a:avLst/>
          </a:prstGeom>
          <a:noFill/>
        </p:spPr>
        <p:txBody>
          <a:bodyPr wrap="square" rtlCol="0">
            <a:spAutoFit/>
          </a:bodyPr>
          <a:lstStyle/>
          <a:p>
            <a:r>
              <a:rPr lang="en-LY" sz="2800" dirty="0">
                <a:latin typeface="Baskerville" panose="02020502070401020303" pitchFamily="18" charset="0"/>
                <a:ea typeface="Baskerville" panose="02020502070401020303" pitchFamily="18" charset="0"/>
              </a:rPr>
              <a:t>Examples :</a:t>
            </a:r>
          </a:p>
          <a:p>
            <a:endParaRPr lang="en-LY" dirty="0"/>
          </a:p>
        </p:txBody>
      </p:sp>
      <p:cxnSp>
        <p:nvCxnSpPr>
          <p:cNvPr id="17" name="Straight Connector 16">
            <a:extLst>
              <a:ext uri="{FF2B5EF4-FFF2-40B4-BE49-F238E27FC236}">
                <a16:creationId xmlns:a16="http://schemas.microsoft.com/office/drawing/2014/main" id="{910A2E1D-EAE3-EA41-B502-83ADC794DC43}"/>
              </a:ext>
            </a:extLst>
          </p:cNvPr>
          <p:cNvCxnSpPr/>
          <p:nvPr/>
        </p:nvCxnSpPr>
        <p:spPr>
          <a:xfrm>
            <a:off x="664367" y="3981015"/>
            <a:ext cx="2586039"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92474833-239D-3845-80DD-E41522350A38}"/>
              </a:ext>
            </a:extLst>
          </p:cNvPr>
          <p:cNvSpPr txBox="1"/>
          <p:nvPr/>
        </p:nvSpPr>
        <p:spPr>
          <a:xfrm>
            <a:off x="2743200" y="951399"/>
            <a:ext cx="9227344" cy="1323439"/>
          </a:xfrm>
          <a:prstGeom prst="rect">
            <a:avLst/>
          </a:prstGeom>
          <a:noFill/>
        </p:spPr>
        <p:txBody>
          <a:bodyPr wrap="square" rtlCol="0">
            <a:spAutoFit/>
          </a:bodyPr>
          <a:lstStyle/>
          <a:p>
            <a:r>
              <a:rPr lang="en-US" sz="2000" b="1" dirty="0"/>
              <a:t>Indirect speech, also known as reported speech, is when a person reports on what another person said or wrote to him without using the exact words. The indirect speech emphasizes the substance, i.e. what someone said, rather than the words used to say it.</a:t>
            </a:r>
            <a:endParaRPr lang="en-LY" sz="2000" b="1" dirty="0"/>
          </a:p>
        </p:txBody>
      </p:sp>
    </p:spTree>
    <p:extLst>
      <p:ext uri="{BB962C8B-B14F-4D97-AF65-F5344CB8AC3E}">
        <p14:creationId xmlns:p14="http://schemas.microsoft.com/office/powerpoint/2010/main" val="23336545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CCC9C1-35DE-C04B-8B26-FE07F949A801}"/>
              </a:ext>
            </a:extLst>
          </p:cNvPr>
          <p:cNvSpPr>
            <a:spLocks noGrp="1"/>
          </p:cNvSpPr>
          <p:nvPr>
            <p:ph type="title"/>
          </p:nvPr>
        </p:nvSpPr>
        <p:spPr/>
        <p:txBody>
          <a:bodyPr/>
          <a:lstStyle/>
          <a:p>
            <a:endParaRPr lang="en-LY"/>
          </a:p>
        </p:txBody>
      </p:sp>
      <p:pic>
        <p:nvPicPr>
          <p:cNvPr id="5" name="Content Placeholder 4">
            <a:extLst>
              <a:ext uri="{FF2B5EF4-FFF2-40B4-BE49-F238E27FC236}">
                <a16:creationId xmlns:a16="http://schemas.microsoft.com/office/drawing/2014/main" id="{4A7CD021-6AD6-8B4C-B10C-BA060AC76DB4}"/>
              </a:ext>
            </a:extLst>
          </p:cNvPr>
          <p:cNvPicPr>
            <a:picLocks noGrp="1" noChangeAspect="1"/>
          </p:cNvPicPr>
          <p:nvPr>
            <p:ph idx="1"/>
          </p:nvPr>
        </p:nvPicPr>
        <p:blipFill>
          <a:blip r:embed="rId2">
            <a:extLst>
              <a:ext uri="{837473B0-CC2E-450A-ABE3-18F120FF3D39}">
                <a1611:picAttrSrcUrl xmlns:a1611="http://schemas.microsoft.com/office/drawing/2016/11/main" xmlns="" r:id="rId3"/>
              </a:ext>
            </a:extLst>
          </a:blip>
          <a:stretch>
            <a:fillRect/>
          </a:stretch>
        </p:blipFill>
        <p:spPr>
          <a:xfrm>
            <a:off x="0" y="0"/>
            <a:ext cx="12192000" cy="6858000"/>
          </a:xfrm>
        </p:spPr>
      </p:pic>
      <p:sp>
        <p:nvSpPr>
          <p:cNvPr id="7" name="TextBox 6">
            <a:extLst>
              <a:ext uri="{FF2B5EF4-FFF2-40B4-BE49-F238E27FC236}">
                <a16:creationId xmlns:a16="http://schemas.microsoft.com/office/drawing/2014/main" id="{2A1A9F8F-5057-B841-BA4D-FD4585AE7EE3}"/>
              </a:ext>
            </a:extLst>
          </p:cNvPr>
          <p:cNvSpPr txBox="1"/>
          <p:nvPr/>
        </p:nvSpPr>
        <p:spPr>
          <a:xfrm>
            <a:off x="0" y="6457890"/>
            <a:ext cx="557213" cy="400110"/>
          </a:xfrm>
          <a:prstGeom prst="rect">
            <a:avLst/>
          </a:prstGeom>
          <a:noFill/>
        </p:spPr>
        <p:txBody>
          <a:bodyPr wrap="square" rtlCol="0">
            <a:spAutoFit/>
          </a:bodyPr>
          <a:lstStyle/>
          <a:p>
            <a:fld id="{37D2AF34-6170-CB41-B6DC-9044AAB328F3}" type="slidenum">
              <a:rPr lang="en-LY" sz="2000" b="1" smtClean="0"/>
              <a:t>6</a:t>
            </a:fld>
            <a:endParaRPr lang="en-LY" sz="2000" b="1" dirty="0"/>
          </a:p>
        </p:txBody>
      </p:sp>
      <p:sp>
        <p:nvSpPr>
          <p:cNvPr id="8" name="TextBox 7">
            <a:extLst>
              <a:ext uri="{FF2B5EF4-FFF2-40B4-BE49-F238E27FC236}">
                <a16:creationId xmlns:a16="http://schemas.microsoft.com/office/drawing/2014/main" id="{BEFA0698-333D-DC49-B733-19F9A99F484C}"/>
              </a:ext>
            </a:extLst>
          </p:cNvPr>
          <p:cNvSpPr txBox="1"/>
          <p:nvPr/>
        </p:nvSpPr>
        <p:spPr>
          <a:xfrm>
            <a:off x="3721932" y="491618"/>
            <a:ext cx="6572250" cy="523220"/>
          </a:xfrm>
          <a:prstGeom prst="rect">
            <a:avLst/>
          </a:prstGeom>
          <a:noFill/>
        </p:spPr>
        <p:txBody>
          <a:bodyPr wrap="square" rtlCol="0">
            <a:spAutoFit/>
          </a:bodyPr>
          <a:lstStyle/>
          <a:p>
            <a:r>
              <a:rPr lang="en-LY" sz="2800" b="1" dirty="0">
                <a:latin typeface="Baskerville" panose="02020502070401020303" pitchFamily="18" charset="0"/>
                <a:ea typeface="Baskerville" panose="02020502070401020303" pitchFamily="18" charset="0"/>
              </a:rPr>
              <a:t>Uses of quotations  ( “    ”  )</a:t>
            </a:r>
            <a:endParaRPr lang="en-LY" sz="2800" dirty="0">
              <a:latin typeface="Baskerville" panose="02020502070401020303" pitchFamily="18" charset="0"/>
              <a:ea typeface="Baskerville" panose="02020502070401020303" pitchFamily="18" charset="0"/>
            </a:endParaRPr>
          </a:p>
        </p:txBody>
      </p:sp>
      <p:sp>
        <p:nvSpPr>
          <p:cNvPr id="9" name="TextBox 8">
            <a:extLst>
              <a:ext uri="{FF2B5EF4-FFF2-40B4-BE49-F238E27FC236}">
                <a16:creationId xmlns:a16="http://schemas.microsoft.com/office/drawing/2014/main" id="{34EF38EB-2249-2D4D-BCD3-BCE5A12C9199}"/>
              </a:ext>
            </a:extLst>
          </p:cNvPr>
          <p:cNvSpPr txBox="1"/>
          <p:nvPr/>
        </p:nvSpPr>
        <p:spPr>
          <a:xfrm>
            <a:off x="557213" y="1768066"/>
            <a:ext cx="10929938" cy="2215991"/>
          </a:xfrm>
          <a:prstGeom prst="rect">
            <a:avLst/>
          </a:prstGeom>
          <a:noFill/>
        </p:spPr>
        <p:txBody>
          <a:bodyPr wrap="square" rtlCol="0">
            <a:spAutoFit/>
          </a:bodyPr>
          <a:lstStyle/>
          <a:p>
            <a:r>
              <a:rPr lang="en-US" sz="2000" b="1" dirty="0"/>
              <a:t>Rule 1.</a:t>
            </a:r>
            <a:r>
              <a:rPr lang="en-US" sz="2000" dirty="0"/>
              <a:t>  Use double quotation marks to set off a direct (word-for-word) quotation.</a:t>
            </a:r>
          </a:p>
          <a:p>
            <a:endParaRPr lang="en-US" sz="2000" dirty="0"/>
          </a:p>
          <a:p>
            <a:r>
              <a:rPr lang="en-US" sz="2000" b="1" dirty="0"/>
              <a:t>Correct:</a:t>
            </a:r>
            <a:r>
              <a:rPr lang="en-US" sz="2000" dirty="0"/>
              <a:t> </a:t>
            </a:r>
            <a:r>
              <a:rPr lang="en-US" sz="2000" i="1" dirty="0"/>
              <a:t>"I hope you will be here," he said.</a:t>
            </a:r>
          </a:p>
          <a:p>
            <a:r>
              <a:rPr lang="en-US" sz="2000" i="1" dirty="0"/>
              <a:t/>
            </a:r>
            <a:br>
              <a:rPr lang="en-US" sz="2000" i="1" dirty="0"/>
            </a:br>
            <a:r>
              <a:rPr lang="en-US" sz="2000" b="1" i="1" dirty="0"/>
              <a:t>Incorrect:</a:t>
            </a:r>
            <a:r>
              <a:rPr lang="en-US" sz="2000" i="1" dirty="0"/>
              <a:t> He said that he "hoped I would be there."</a:t>
            </a:r>
            <a:r>
              <a:rPr lang="en-US" sz="2000" dirty="0"/>
              <a:t> (The quotation marks are incorrect because </a:t>
            </a:r>
            <a:r>
              <a:rPr lang="en-US" sz="2000" i="1" dirty="0"/>
              <a:t>hoped I would be there</a:t>
            </a:r>
            <a:r>
              <a:rPr lang="en-US" sz="2000" dirty="0"/>
              <a:t> does not state the speaker's exact words.)</a:t>
            </a:r>
          </a:p>
          <a:p>
            <a:endParaRPr lang="en-LY" dirty="0"/>
          </a:p>
        </p:txBody>
      </p:sp>
      <p:cxnSp>
        <p:nvCxnSpPr>
          <p:cNvPr id="11" name="Straight Connector 10">
            <a:extLst>
              <a:ext uri="{FF2B5EF4-FFF2-40B4-BE49-F238E27FC236}">
                <a16:creationId xmlns:a16="http://schemas.microsoft.com/office/drawing/2014/main" id="{8E7B110F-5FE8-C346-BBE6-67B93F54F49A}"/>
              </a:ext>
            </a:extLst>
          </p:cNvPr>
          <p:cNvCxnSpPr>
            <a:cxnSpLocks/>
          </p:cNvCxnSpPr>
          <p:nvPr/>
        </p:nvCxnSpPr>
        <p:spPr>
          <a:xfrm>
            <a:off x="3721932" y="1287656"/>
            <a:ext cx="435768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3A838D7E-0B2C-F948-92BA-5897EF5C8747}"/>
              </a:ext>
            </a:extLst>
          </p:cNvPr>
          <p:cNvSpPr txBox="1"/>
          <p:nvPr/>
        </p:nvSpPr>
        <p:spPr>
          <a:xfrm>
            <a:off x="557213" y="4214813"/>
            <a:ext cx="11272837" cy="1292662"/>
          </a:xfrm>
          <a:prstGeom prst="rect">
            <a:avLst/>
          </a:prstGeom>
          <a:noFill/>
        </p:spPr>
        <p:txBody>
          <a:bodyPr wrap="square" rtlCol="0">
            <a:spAutoFit/>
          </a:bodyPr>
          <a:lstStyle/>
          <a:p>
            <a:r>
              <a:rPr lang="en-US" sz="2000" b="1" i="1" dirty="0"/>
              <a:t>Rule 2a.</a:t>
            </a:r>
            <a:r>
              <a:rPr lang="en-US" sz="2000" dirty="0"/>
              <a:t>  Always capitalize the first word in a complete quotation, even midsentence.</a:t>
            </a:r>
          </a:p>
          <a:p>
            <a:endParaRPr lang="en-US" sz="2000" dirty="0"/>
          </a:p>
          <a:p>
            <a:r>
              <a:rPr lang="en-US" sz="2000" b="1" i="1" dirty="0"/>
              <a:t>Example:</a:t>
            </a:r>
            <a:r>
              <a:rPr lang="en-US" sz="2000" i="1" dirty="0"/>
              <a:t> </a:t>
            </a:r>
            <a:r>
              <a:rPr lang="en-US" sz="2000" i="1" dirty="0" err="1"/>
              <a:t>Lamarr</a:t>
            </a:r>
            <a:r>
              <a:rPr lang="en-US" sz="2000" i="1" dirty="0"/>
              <a:t> said, "The case is far from over, and we will win."</a:t>
            </a:r>
            <a:endParaRPr lang="en-US" sz="2000" dirty="0"/>
          </a:p>
          <a:p>
            <a:endParaRPr lang="en-LY" dirty="0"/>
          </a:p>
        </p:txBody>
      </p:sp>
    </p:spTree>
    <p:extLst>
      <p:ext uri="{BB962C8B-B14F-4D97-AF65-F5344CB8AC3E}">
        <p14:creationId xmlns:p14="http://schemas.microsoft.com/office/powerpoint/2010/main" val="2882897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110607-A49E-A842-86C6-816B59EBCF01}"/>
              </a:ext>
            </a:extLst>
          </p:cNvPr>
          <p:cNvSpPr>
            <a:spLocks noGrp="1"/>
          </p:cNvSpPr>
          <p:nvPr>
            <p:ph type="title"/>
          </p:nvPr>
        </p:nvSpPr>
        <p:spPr/>
        <p:txBody>
          <a:bodyPr/>
          <a:lstStyle/>
          <a:p>
            <a:endParaRPr lang="en-LY"/>
          </a:p>
        </p:txBody>
      </p:sp>
      <p:pic>
        <p:nvPicPr>
          <p:cNvPr id="5" name="Content Placeholder 4">
            <a:extLst>
              <a:ext uri="{FF2B5EF4-FFF2-40B4-BE49-F238E27FC236}">
                <a16:creationId xmlns:a16="http://schemas.microsoft.com/office/drawing/2014/main" id="{3249583D-0D39-DD4B-A011-8D46B8781FFD}"/>
              </a:ext>
            </a:extLst>
          </p:cNvPr>
          <p:cNvPicPr>
            <a:picLocks noGrp="1" noChangeAspect="1"/>
          </p:cNvPicPr>
          <p:nvPr>
            <p:ph idx="1"/>
          </p:nvPr>
        </p:nvPicPr>
        <p:blipFill>
          <a:blip r:embed="rId2">
            <a:extLst>
              <a:ext uri="{837473B0-CC2E-450A-ABE3-18F120FF3D39}">
                <a1611:picAttrSrcUrl xmlns:a1611="http://schemas.microsoft.com/office/drawing/2016/11/main" xmlns="" r:id="rId3"/>
              </a:ext>
            </a:extLst>
          </a:blip>
          <a:stretch>
            <a:fillRect/>
          </a:stretch>
        </p:blipFill>
        <p:spPr>
          <a:xfrm>
            <a:off x="0" y="-19653"/>
            <a:ext cx="12192000" cy="6858000"/>
          </a:xfrm>
        </p:spPr>
      </p:pic>
      <p:sp>
        <p:nvSpPr>
          <p:cNvPr id="8" name="TextBox 7">
            <a:extLst>
              <a:ext uri="{FF2B5EF4-FFF2-40B4-BE49-F238E27FC236}">
                <a16:creationId xmlns:a16="http://schemas.microsoft.com/office/drawing/2014/main" id="{2D5076CF-CA7B-FE42-9CC4-EFCE86CC652C}"/>
              </a:ext>
            </a:extLst>
          </p:cNvPr>
          <p:cNvSpPr txBox="1"/>
          <p:nvPr/>
        </p:nvSpPr>
        <p:spPr>
          <a:xfrm>
            <a:off x="0" y="6457890"/>
            <a:ext cx="557213" cy="400110"/>
          </a:xfrm>
          <a:prstGeom prst="rect">
            <a:avLst/>
          </a:prstGeom>
          <a:noFill/>
        </p:spPr>
        <p:txBody>
          <a:bodyPr wrap="square" rtlCol="0">
            <a:spAutoFit/>
          </a:bodyPr>
          <a:lstStyle/>
          <a:p>
            <a:fld id="{D6F31A8E-4997-B541-8ACF-A06225FD7F6B}" type="slidenum">
              <a:rPr lang="en-LY" sz="2000" b="1" smtClean="0"/>
              <a:t>7</a:t>
            </a:fld>
            <a:endParaRPr lang="en-LY" sz="2000" b="1" dirty="0"/>
          </a:p>
        </p:txBody>
      </p:sp>
      <p:sp>
        <p:nvSpPr>
          <p:cNvPr id="9" name="TextBox 8">
            <a:extLst>
              <a:ext uri="{FF2B5EF4-FFF2-40B4-BE49-F238E27FC236}">
                <a16:creationId xmlns:a16="http://schemas.microsoft.com/office/drawing/2014/main" id="{5CC02652-BEB2-9544-97F5-4FBB913BDE6A}"/>
              </a:ext>
            </a:extLst>
          </p:cNvPr>
          <p:cNvSpPr txBox="1"/>
          <p:nvPr/>
        </p:nvSpPr>
        <p:spPr>
          <a:xfrm>
            <a:off x="422332" y="633837"/>
            <a:ext cx="10129837" cy="1200329"/>
          </a:xfrm>
          <a:prstGeom prst="rect">
            <a:avLst/>
          </a:prstGeom>
          <a:noFill/>
        </p:spPr>
        <p:txBody>
          <a:bodyPr wrap="square" rtlCol="0">
            <a:spAutoFit/>
          </a:bodyPr>
          <a:lstStyle/>
          <a:p>
            <a:r>
              <a:rPr lang="en-US" b="1" dirty="0"/>
              <a:t>Rule 2b</a:t>
            </a:r>
            <a:r>
              <a:rPr lang="en-US" b="1" i="1" dirty="0"/>
              <a:t>.</a:t>
            </a:r>
            <a:r>
              <a:rPr lang="en-US" dirty="0"/>
              <a:t> Do not capitalize quoted material that continues a sentence.</a:t>
            </a:r>
          </a:p>
          <a:p>
            <a:endParaRPr lang="en-US" dirty="0"/>
          </a:p>
          <a:p>
            <a:r>
              <a:rPr lang="en-US" b="1" i="1" dirty="0"/>
              <a:t>Example:</a:t>
            </a:r>
            <a:r>
              <a:rPr lang="en-US" i="1" dirty="0"/>
              <a:t> </a:t>
            </a:r>
            <a:r>
              <a:rPr lang="en-US" i="1" dirty="0" err="1"/>
              <a:t>Lamarr</a:t>
            </a:r>
            <a:r>
              <a:rPr lang="en-US" i="1" dirty="0"/>
              <a:t> said that the case was "far from over" and that "we will win."</a:t>
            </a:r>
            <a:endParaRPr lang="en-US" dirty="0"/>
          </a:p>
          <a:p>
            <a:endParaRPr lang="en-LY" dirty="0"/>
          </a:p>
        </p:txBody>
      </p:sp>
      <p:sp>
        <p:nvSpPr>
          <p:cNvPr id="10" name="TextBox 9">
            <a:extLst>
              <a:ext uri="{FF2B5EF4-FFF2-40B4-BE49-F238E27FC236}">
                <a16:creationId xmlns:a16="http://schemas.microsoft.com/office/drawing/2014/main" id="{5A7A9A6E-CB50-D540-88AA-0E9CBFB186A1}"/>
              </a:ext>
            </a:extLst>
          </p:cNvPr>
          <p:cNvSpPr txBox="1"/>
          <p:nvPr/>
        </p:nvSpPr>
        <p:spPr>
          <a:xfrm>
            <a:off x="331844" y="2487656"/>
            <a:ext cx="9736969" cy="2862322"/>
          </a:xfrm>
          <a:prstGeom prst="rect">
            <a:avLst/>
          </a:prstGeom>
          <a:noFill/>
        </p:spPr>
        <p:txBody>
          <a:bodyPr wrap="square" rtlCol="0">
            <a:spAutoFit/>
          </a:bodyPr>
          <a:lstStyle/>
          <a:p>
            <a:r>
              <a:rPr lang="en-US" b="1" dirty="0"/>
              <a:t>Rule 3</a:t>
            </a:r>
            <a:r>
              <a:rPr lang="en-US" b="1" i="1" dirty="0"/>
              <a:t>.</a:t>
            </a:r>
            <a:r>
              <a:rPr lang="en-US" dirty="0"/>
              <a:t> Use commas to introduce or interrupt direct quotations.</a:t>
            </a:r>
          </a:p>
          <a:p>
            <a:endParaRPr lang="en-US" dirty="0"/>
          </a:p>
          <a:p>
            <a:r>
              <a:rPr lang="en-US" b="1" i="1" dirty="0"/>
              <a:t>Examples:</a:t>
            </a:r>
            <a:r>
              <a:rPr lang="en-US" i="1" dirty="0"/>
              <a:t/>
            </a:r>
            <a:br>
              <a:rPr lang="en-US" i="1" dirty="0"/>
            </a:br>
            <a:r>
              <a:rPr lang="en-US" i="1" dirty="0"/>
              <a:t>He said, "I don't care.”</a:t>
            </a:r>
            <a:br>
              <a:rPr lang="en-US" i="1" dirty="0"/>
            </a:br>
            <a:r>
              <a:rPr lang="en-US" i="1" dirty="0"/>
              <a:t>"Why," I asked, "don't you care?"</a:t>
            </a:r>
            <a:endParaRPr lang="en-US" dirty="0"/>
          </a:p>
          <a:p>
            <a:r>
              <a:rPr lang="en-US" dirty="0"/>
              <a:t>This rule is optional with one-word quotations.</a:t>
            </a:r>
          </a:p>
          <a:p>
            <a:r>
              <a:rPr lang="en-US" b="1" i="1" dirty="0"/>
              <a:t>Example:</a:t>
            </a:r>
            <a:r>
              <a:rPr lang="en-US" i="1" dirty="0"/>
              <a:t> He said "Stop."</a:t>
            </a:r>
            <a:endParaRPr lang="en-US" dirty="0"/>
          </a:p>
          <a:p>
            <a:r>
              <a:rPr lang="en-US" dirty="0"/>
              <a:t/>
            </a:r>
            <a:br>
              <a:rPr lang="en-US" dirty="0"/>
            </a:br>
            <a:endParaRPr lang="en-US" dirty="0"/>
          </a:p>
          <a:p>
            <a:endParaRPr lang="en-LY" dirty="0"/>
          </a:p>
        </p:txBody>
      </p:sp>
    </p:spTree>
    <p:extLst>
      <p:ext uri="{BB962C8B-B14F-4D97-AF65-F5344CB8AC3E}">
        <p14:creationId xmlns:p14="http://schemas.microsoft.com/office/powerpoint/2010/main" val="28365582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19F918-19E2-374D-BCEC-49B9ECD841DA}"/>
              </a:ext>
            </a:extLst>
          </p:cNvPr>
          <p:cNvSpPr>
            <a:spLocks noGrp="1"/>
          </p:cNvSpPr>
          <p:nvPr>
            <p:ph type="title"/>
          </p:nvPr>
        </p:nvSpPr>
        <p:spPr/>
        <p:txBody>
          <a:bodyPr/>
          <a:lstStyle/>
          <a:p>
            <a:endParaRPr lang="en-LY"/>
          </a:p>
        </p:txBody>
      </p:sp>
      <p:pic>
        <p:nvPicPr>
          <p:cNvPr id="11" name="Picture 10">
            <a:extLst>
              <a:ext uri="{FF2B5EF4-FFF2-40B4-BE49-F238E27FC236}">
                <a16:creationId xmlns:a16="http://schemas.microsoft.com/office/drawing/2014/main" id="{21D7B9D1-7E51-FF41-9963-A55F1F441017}"/>
              </a:ext>
            </a:extLst>
          </p:cNvPr>
          <p:cNvPicPr>
            <a:picLocks noChangeAspect="1"/>
          </p:cNvPicPr>
          <p:nvPr/>
        </p:nvPicPr>
        <p:blipFill>
          <a:blip r:embed="rId2">
            <a:extLst>
              <a:ext uri="{837473B0-CC2E-450A-ABE3-18F120FF3D39}">
                <a1611:picAttrSrcUrl xmlns:a1611="http://schemas.microsoft.com/office/drawing/2016/11/main" xmlns="" r:id="rId3"/>
              </a:ext>
            </a:extLst>
          </a:blip>
          <a:stretch>
            <a:fillRect/>
          </a:stretch>
        </p:blipFill>
        <p:spPr>
          <a:xfrm>
            <a:off x="0" y="0"/>
            <a:ext cx="12058650" cy="4156075"/>
          </a:xfrm>
          <a:prstGeom prst="rect">
            <a:avLst/>
          </a:prstGeom>
        </p:spPr>
      </p:pic>
      <p:pic>
        <p:nvPicPr>
          <p:cNvPr id="16" name="Picture 15">
            <a:extLst>
              <a:ext uri="{FF2B5EF4-FFF2-40B4-BE49-F238E27FC236}">
                <a16:creationId xmlns:a16="http://schemas.microsoft.com/office/drawing/2014/main" id="{CD675074-D7C3-524F-9CCB-BE3C25651226}"/>
              </a:ext>
            </a:extLst>
          </p:cNvPr>
          <p:cNvPicPr>
            <a:picLocks noChangeAspect="1"/>
          </p:cNvPicPr>
          <p:nvPr/>
        </p:nvPicPr>
        <p:blipFill>
          <a:blip r:embed="rId4">
            <a:extLst>
              <a:ext uri="{837473B0-CC2E-450A-ABE3-18F120FF3D39}">
                <a1611:picAttrSrcUrl xmlns:a1611="http://schemas.microsoft.com/office/drawing/2016/11/main" xmlns="" r:id="rId5"/>
              </a:ext>
            </a:extLst>
          </a:blip>
          <a:stretch>
            <a:fillRect/>
          </a:stretch>
        </p:blipFill>
        <p:spPr>
          <a:xfrm>
            <a:off x="0" y="0"/>
            <a:ext cx="12192000" cy="6858000"/>
          </a:xfrm>
          <a:prstGeom prst="rect">
            <a:avLst/>
          </a:prstGeom>
        </p:spPr>
      </p:pic>
      <p:pic>
        <p:nvPicPr>
          <p:cNvPr id="18" name="Picture 17">
            <a:extLst>
              <a:ext uri="{FF2B5EF4-FFF2-40B4-BE49-F238E27FC236}">
                <a16:creationId xmlns:a16="http://schemas.microsoft.com/office/drawing/2014/main" id="{A4968BDB-A357-FB4C-81B1-7549102DC955}"/>
              </a:ext>
            </a:extLst>
          </p:cNvPr>
          <p:cNvPicPr>
            <a:picLocks noChangeAspect="1"/>
          </p:cNvPicPr>
          <p:nvPr/>
        </p:nvPicPr>
        <p:blipFill>
          <a:blip r:embed="rId6">
            <a:extLst>
              <a:ext uri="{837473B0-CC2E-450A-ABE3-18F120FF3D39}">
                <a1611:picAttrSrcUrl xmlns:a1611="http://schemas.microsoft.com/office/drawing/2016/11/main" xmlns="" r:id="rId7"/>
              </a:ext>
            </a:extLst>
          </a:blip>
          <a:stretch>
            <a:fillRect/>
          </a:stretch>
        </p:blipFill>
        <p:spPr>
          <a:xfrm>
            <a:off x="0" y="0"/>
            <a:ext cx="12192000" cy="6858000"/>
          </a:xfrm>
          <a:prstGeom prst="rect">
            <a:avLst/>
          </a:prstGeom>
        </p:spPr>
      </p:pic>
      <p:sp>
        <p:nvSpPr>
          <p:cNvPr id="19" name="TextBox 18">
            <a:extLst>
              <a:ext uri="{FF2B5EF4-FFF2-40B4-BE49-F238E27FC236}">
                <a16:creationId xmlns:a16="http://schemas.microsoft.com/office/drawing/2014/main" id="{C512ECF8-A1F8-6A40-AB44-16C9168970FC}"/>
              </a:ext>
            </a:extLst>
          </p:cNvPr>
          <p:cNvSpPr txBox="1"/>
          <p:nvPr/>
        </p:nvSpPr>
        <p:spPr>
          <a:xfrm>
            <a:off x="680321" y="400050"/>
            <a:ext cx="4634629" cy="646331"/>
          </a:xfrm>
          <a:prstGeom prst="rect">
            <a:avLst/>
          </a:prstGeom>
          <a:noFill/>
        </p:spPr>
        <p:txBody>
          <a:bodyPr wrap="square" rtlCol="0">
            <a:spAutoFit/>
          </a:bodyPr>
          <a:lstStyle/>
          <a:p>
            <a:r>
              <a:rPr lang="en-LY" sz="3600" dirty="0">
                <a:latin typeface="Baskerville" panose="02020502070401020303" pitchFamily="18" charset="0"/>
                <a:ea typeface="Baskerville" panose="02020502070401020303" pitchFamily="18" charset="0"/>
              </a:rPr>
              <a:t>Conclusion</a:t>
            </a:r>
            <a:r>
              <a:rPr lang="en-LY" dirty="0"/>
              <a:t> </a:t>
            </a:r>
          </a:p>
        </p:txBody>
      </p:sp>
      <p:sp>
        <p:nvSpPr>
          <p:cNvPr id="20" name="TextBox 19">
            <a:extLst>
              <a:ext uri="{FF2B5EF4-FFF2-40B4-BE49-F238E27FC236}">
                <a16:creationId xmlns:a16="http://schemas.microsoft.com/office/drawing/2014/main" id="{4A9AE4C8-3D3A-9B43-AC4F-4E937EA01CE4}"/>
              </a:ext>
            </a:extLst>
          </p:cNvPr>
          <p:cNvSpPr txBox="1"/>
          <p:nvPr/>
        </p:nvSpPr>
        <p:spPr>
          <a:xfrm>
            <a:off x="499704" y="1894896"/>
            <a:ext cx="11692296" cy="1384995"/>
          </a:xfrm>
          <a:prstGeom prst="rect">
            <a:avLst/>
          </a:prstGeom>
          <a:noFill/>
        </p:spPr>
        <p:txBody>
          <a:bodyPr wrap="square" rtlCol="0">
            <a:spAutoFit/>
          </a:bodyPr>
          <a:lstStyle/>
          <a:p>
            <a:r>
              <a:rPr lang="en-US" sz="2800" dirty="0"/>
              <a:t>To summarize, these quotes can be used in a variety of ways, some directly and others indirectly. The quoted speech is based on the original source and incorporates a fact or idea from another source.</a:t>
            </a:r>
            <a:endParaRPr lang="en-LY" sz="2800" dirty="0"/>
          </a:p>
        </p:txBody>
      </p:sp>
      <p:sp>
        <p:nvSpPr>
          <p:cNvPr id="21" name="TextBox 20">
            <a:extLst>
              <a:ext uri="{FF2B5EF4-FFF2-40B4-BE49-F238E27FC236}">
                <a16:creationId xmlns:a16="http://schemas.microsoft.com/office/drawing/2014/main" id="{80438C27-7C0D-F746-A2DA-F49323E2BE83}"/>
              </a:ext>
            </a:extLst>
          </p:cNvPr>
          <p:cNvSpPr txBox="1"/>
          <p:nvPr/>
        </p:nvSpPr>
        <p:spPr>
          <a:xfrm>
            <a:off x="0" y="6457890"/>
            <a:ext cx="528638" cy="400110"/>
          </a:xfrm>
          <a:prstGeom prst="rect">
            <a:avLst/>
          </a:prstGeom>
          <a:noFill/>
        </p:spPr>
        <p:txBody>
          <a:bodyPr wrap="square" rtlCol="0">
            <a:spAutoFit/>
          </a:bodyPr>
          <a:lstStyle/>
          <a:p>
            <a:fld id="{4AD29522-35DF-2048-BA47-4EB962C4AB6A}" type="slidenum">
              <a:rPr lang="en-LY" sz="2000" b="1" smtClean="0"/>
              <a:t>8</a:t>
            </a:fld>
            <a:endParaRPr lang="en-LY" sz="2000" b="1" dirty="0"/>
          </a:p>
        </p:txBody>
      </p:sp>
      <p:cxnSp>
        <p:nvCxnSpPr>
          <p:cNvPr id="23" name="Straight Connector 22">
            <a:extLst>
              <a:ext uri="{FF2B5EF4-FFF2-40B4-BE49-F238E27FC236}">
                <a16:creationId xmlns:a16="http://schemas.microsoft.com/office/drawing/2014/main" id="{5587C29E-EAC7-AD43-B373-F4B4AA0D71D9}"/>
              </a:ext>
            </a:extLst>
          </p:cNvPr>
          <p:cNvCxnSpPr/>
          <p:nvPr/>
        </p:nvCxnSpPr>
        <p:spPr>
          <a:xfrm>
            <a:off x="680321" y="1049774"/>
            <a:ext cx="2671763" cy="0"/>
          </a:xfrm>
          <a:prstGeom prst="line">
            <a:avLst/>
          </a:prstGeom>
          <a:ln w="3492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845360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4C8583-7F16-2544-97CB-2F1F59C93D4C}"/>
              </a:ext>
            </a:extLst>
          </p:cNvPr>
          <p:cNvSpPr>
            <a:spLocks noGrp="1"/>
          </p:cNvSpPr>
          <p:nvPr>
            <p:ph type="title"/>
          </p:nvPr>
        </p:nvSpPr>
        <p:spPr/>
        <p:txBody>
          <a:bodyPr/>
          <a:lstStyle/>
          <a:p>
            <a:endParaRPr lang="en-LY"/>
          </a:p>
        </p:txBody>
      </p:sp>
      <p:pic>
        <p:nvPicPr>
          <p:cNvPr id="5" name="Content Placeholder 4">
            <a:extLst>
              <a:ext uri="{FF2B5EF4-FFF2-40B4-BE49-F238E27FC236}">
                <a16:creationId xmlns:a16="http://schemas.microsoft.com/office/drawing/2014/main" id="{73E3370C-C29D-9841-812B-918E0F1D438E}"/>
              </a:ext>
            </a:extLst>
          </p:cNvPr>
          <p:cNvPicPr>
            <a:picLocks noGrp="1" noChangeAspect="1"/>
          </p:cNvPicPr>
          <p:nvPr>
            <p:ph idx="1"/>
          </p:nvPr>
        </p:nvPicPr>
        <p:blipFill>
          <a:blip r:embed="rId2">
            <a:extLst>
              <a:ext uri="{837473B0-CC2E-450A-ABE3-18F120FF3D39}">
                <a1611:picAttrSrcUrl xmlns:a1611="http://schemas.microsoft.com/office/drawing/2016/11/main" xmlns="" r:id="rId3"/>
              </a:ext>
            </a:extLst>
          </a:blip>
          <a:stretch>
            <a:fillRect/>
          </a:stretch>
        </p:blipFill>
        <p:spPr>
          <a:xfrm>
            <a:off x="0" y="0"/>
            <a:ext cx="12192000" cy="6858000"/>
          </a:xfrm>
        </p:spPr>
      </p:pic>
      <p:sp>
        <p:nvSpPr>
          <p:cNvPr id="6" name="TextBox 5">
            <a:extLst>
              <a:ext uri="{FF2B5EF4-FFF2-40B4-BE49-F238E27FC236}">
                <a16:creationId xmlns:a16="http://schemas.microsoft.com/office/drawing/2014/main" id="{092F032E-188E-DD48-99CC-B1AF715F7115}"/>
              </a:ext>
            </a:extLst>
          </p:cNvPr>
          <p:cNvSpPr txBox="1"/>
          <p:nvPr/>
        </p:nvSpPr>
        <p:spPr>
          <a:xfrm>
            <a:off x="0" y="6457890"/>
            <a:ext cx="700088" cy="400110"/>
          </a:xfrm>
          <a:prstGeom prst="rect">
            <a:avLst/>
          </a:prstGeom>
          <a:noFill/>
        </p:spPr>
        <p:txBody>
          <a:bodyPr wrap="square" rtlCol="0">
            <a:spAutoFit/>
          </a:bodyPr>
          <a:lstStyle/>
          <a:p>
            <a:fld id="{45D95C63-6E20-654E-9D38-355CFAE1A965}" type="slidenum">
              <a:rPr lang="en-LY" sz="2000" b="1" smtClean="0"/>
              <a:t>9</a:t>
            </a:fld>
            <a:endParaRPr lang="en-LY" sz="2000" b="1" dirty="0"/>
          </a:p>
        </p:txBody>
      </p:sp>
      <p:sp>
        <p:nvSpPr>
          <p:cNvPr id="7" name="TextBox 6">
            <a:extLst>
              <a:ext uri="{FF2B5EF4-FFF2-40B4-BE49-F238E27FC236}">
                <a16:creationId xmlns:a16="http://schemas.microsoft.com/office/drawing/2014/main" id="{8CCFD23B-80F5-2F4E-959C-FEEB1BD9081D}"/>
              </a:ext>
            </a:extLst>
          </p:cNvPr>
          <p:cNvSpPr txBox="1"/>
          <p:nvPr/>
        </p:nvSpPr>
        <p:spPr>
          <a:xfrm>
            <a:off x="350044" y="460840"/>
            <a:ext cx="6586538" cy="584775"/>
          </a:xfrm>
          <a:prstGeom prst="rect">
            <a:avLst/>
          </a:prstGeom>
          <a:noFill/>
        </p:spPr>
        <p:txBody>
          <a:bodyPr wrap="square" rtlCol="0">
            <a:spAutoFit/>
          </a:bodyPr>
          <a:lstStyle/>
          <a:p>
            <a:r>
              <a:rPr lang="en-LY" sz="3200" b="1" i="1" dirty="0"/>
              <a:t>References </a:t>
            </a:r>
          </a:p>
        </p:txBody>
      </p:sp>
      <p:sp>
        <p:nvSpPr>
          <p:cNvPr id="9" name="TextBox 8">
            <a:extLst>
              <a:ext uri="{FF2B5EF4-FFF2-40B4-BE49-F238E27FC236}">
                <a16:creationId xmlns:a16="http://schemas.microsoft.com/office/drawing/2014/main" id="{4ED4BDAB-1819-D048-81A5-A03DA19BD403}"/>
              </a:ext>
            </a:extLst>
          </p:cNvPr>
          <p:cNvSpPr txBox="1"/>
          <p:nvPr/>
        </p:nvSpPr>
        <p:spPr>
          <a:xfrm>
            <a:off x="885825" y="1581927"/>
            <a:ext cx="11068050" cy="4339650"/>
          </a:xfrm>
          <a:prstGeom prst="rect">
            <a:avLst/>
          </a:prstGeom>
          <a:noFill/>
        </p:spPr>
        <p:txBody>
          <a:bodyPr wrap="square" rtlCol="0">
            <a:spAutoFit/>
          </a:bodyPr>
          <a:lstStyle/>
          <a:p>
            <a:r>
              <a:rPr lang="en-US" sz="2000" b="1" i="1" dirty="0"/>
              <a:t>Quotation Marks</a:t>
            </a:r>
            <a:r>
              <a:rPr lang="en-US" sz="2000" b="1" dirty="0"/>
              <a:t>. </a:t>
            </a:r>
            <a:r>
              <a:rPr lang="en-US" sz="2000" b="1" dirty="0" err="1"/>
              <a:t>GrammarBook.com</a:t>
            </a:r>
            <a:r>
              <a:rPr lang="en-US" sz="2000" b="1" dirty="0"/>
              <a:t> | Your #1 Source for Grammar and Punctuation. (n.d.). https://</a:t>
            </a:r>
            <a:r>
              <a:rPr lang="en-US" sz="2000" b="1" dirty="0" err="1"/>
              <a:t>www.grammarbook.com</a:t>
            </a:r>
            <a:r>
              <a:rPr lang="en-US" sz="2000" b="1" dirty="0"/>
              <a:t>/punctuation/</a:t>
            </a:r>
            <a:r>
              <a:rPr lang="en-US" sz="2000" b="1" dirty="0" err="1"/>
              <a:t>quotes.asp</a:t>
            </a:r>
            <a:r>
              <a:rPr lang="en-US" sz="2000" b="1" dirty="0"/>
              <a:t>. </a:t>
            </a:r>
          </a:p>
          <a:p>
            <a:endParaRPr lang="en-LY" sz="2000" b="1" dirty="0"/>
          </a:p>
          <a:p>
            <a:r>
              <a:rPr lang="en-US" sz="2000" b="1" i="1" dirty="0"/>
              <a:t>quotation mark</a:t>
            </a:r>
            <a:r>
              <a:rPr lang="en-US" sz="2000" b="1" dirty="0"/>
              <a:t>. Quotation mark - Definition for English-Language Learners from Merriam-Webster's Learner's Dictionary. (n.d.). https://</a:t>
            </a:r>
            <a:r>
              <a:rPr lang="en-US" sz="2000" b="1" dirty="0" err="1"/>
              <a:t>www.learnersdictionary.com</a:t>
            </a:r>
            <a:r>
              <a:rPr lang="en-US" sz="2000" b="1" dirty="0"/>
              <a:t>/definition/quotation%20mark. </a:t>
            </a:r>
          </a:p>
          <a:p>
            <a:endParaRPr lang="en-LY" sz="2000" b="1" dirty="0"/>
          </a:p>
          <a:p>
            <a:endParaRPr lang="en-LY" sz="2000" b="1" dirty="0"/>
          </a:p>
          <a:p>
            <a:r>
              <a:rPr lang="en-US" sz="2000" b="1" dirty="0"/>
              <a:t>S, S., Says, J. E., </a:t>
            </a:r>
            <a:r>
              <a:rPr lang="en-US" sz="2000" b="1" dirty="0" err="1"/>
              <a:t>Emvula</a:t>
            </a:r>
            <a:r>
              <a:rPr lang="en-US" sz="2000" b="1" dirty="0"/>
              <a:t>, J., says, R. B., &amp; Bora, R. (2021, January 12). </a:t>
            </a:r>
            <a:r>
              <a:rPr lang="en-US" sz="2000" b="1" i="1" dirty="0"/>
              <a:t>Difference Between Direct and Indirect Speech (with Rules, Examples and Comparison Chart)</a:t>
            </a:r>
            <a:r>
              <a:rPr lang="en-US" sz="2000" b="1" dirty="0"/>
              <a:t>. Key Differences. https://</a:t>
            </a:r>
            <a:r>
              <a:rPr lang="en-US" sz="2000" b="1" dirty="0" err="1"/>
              <a:t>keydifferences.com</a:t>
            </a:r>
            <a:r>
              <a:rPr lang="en-US" sz="2000" b="1" dirty="0"/>
              <a:t>/difference-between-direct-and-indirect-</a:t>
            </a:r>
            <a:r>
              <a:rPr lang="en-US" sz="2000" b="1" dirty="0" err="1"/>
              <a:t>speech.html</a:t>
            </a:r>
            <a:r>
              <a:rPr lang="en-US" sz="2000" b="1" dirty="0"/>
              <a:t>. </a:t>
            </a:r>
          </a:p>
          <a:p>
            <a:endParaRPr lang="en-LY" dirty="0"/>
          </a:p>
          <a:p>
            <a:endParaRPr lang="en-LY" dirty="0"/>
          </a:p>
        </p:txBody>
      </p:sp>
      <p:cxnSp>
        <p:nvCxnSpPr>
          <p:cNvPr id="10" name="Straight Connector 9">
            <a:extLst>
              <a:ext uri="{FF2B5EF4-FFF2-40B4-BE49-F238E27FC236}">
                <a16:creationId xmlns:a16="http://schemas.microsoft.com/office/drawing/2014/main" id="{6263E891-06D5-4445-A7AA-FB62A5F6F171}"/>
              </a:ext>
            </a:extLst>
          </p:cNvPr>
          <p:cNvCxnSpPr/>
          <p:nvPr/>
        </p:nvCxnSpPr>
        <p:spPr>
          <a:xfrm>
            <a:off x="350044" y="1045615"/>
            <a:ext cx="2671763" cy="0"/>
          </a:xfrm>
          <a:prstGeom prst="line">
            <a:avLst/>
          </a:prstGeom>
          <a:ln w="34925">
            <a:solidFill>
              <a:schemeClr val="tx1"/>
            </a:solidFill>
          </a:ln>
        </p:spPr>
        <p:style>
          <a:lnRef idx="1">
            <a:schemeClr val="accent1"/>
          </a:lnRef>
          <a:fillRef idx="0">
            <a:schemeClr val="accent1"/>
          </a:fillRef>
          <a:effectRef idx="0">
            <a:schemeClr val="accent1"/>
          </a:effectRef>
          <a:fontRef idx="minor">
            <a:schemeClr val="tx1"/>
          </a:fontRef>
        </p:style>
      </p:cxnSp>
      <p:pic>
        <p:nvPicPr>
          <p:cNvPr id="12" name="Graphic 11" descr="Globe">
            <a:extLst>
              <a:ext uri="{FF2B5EF4-FFF2-40B4-BE49-F238E27FC236}">
                <a16:creationId xmlns:a16="http://schemas.microsoft.com/office/drawing/2014/main" id="{770F0313-F9D3-8744-A3E2-5C56DC71BF94}"/>
              </a:ext>
            </a:extLst>
          </p:cNvPr>
          <p:cNvPicPr>
            <a:picLocks noChangeAspect="1"/>
          </p:cNvPicPr>
          <p:nvPr/>
        </p:nvPicPr>
        <p:blipFill>
          <a:blip r:embed="rId4">
            <a:extLst>
              <a:ext uri="{96DAC541-7B7A-43D3-8B79-37D633B846F1}">
                <asvg:svgBlip xmlns:asvg="http://schemas.microsoft.com/office/drawing/2016/SVG/main" xmlns="" r:embed="rId5"/>
              </a:ext>
            </a:extLst>
          </a:blip>
          <a:stretch>
            <a:fillRect/>
          </a:stretch>
        </p:blipFill>
        <p:spPr>
          <a:xfrm>
            <a:off x="185737" y="1526639"/>
            <a:ext cx="700088" cy="772773"/>
          </a:xfrm>
          <a:prstGeom prst="rect">
            <a:avLst/>
          </a:prstGeom>
        </p:spPr>
      </p:pic>
      <p:pic>
        <p:nvPicPr>
          <p:cNvPr id="13" name="Graphic 12" descr="Globe">
            <a:extLst>
              <a:ext uri="{FF2B5EF4-FFF2-40B4-BE49-F238E27FC236}">
                <a16:creationId xmlns:a16="http://schemas.microsoft.com/office/drawing/2014/main" id="{97D82B8C-82B6-E846-A030-FDB627619940}"/>
              </a:ext>
            </a:extLst>
          </p:cNvPr>
          <p:cNvPicPr>
            <a:picLocks noChangeAspect="1"/>
          </p:cNvPicPr>
          <p:nvPr/>
        </p:nvPicPr>
        <p:blipFill>
          <a:blip r:embed="rId4">
            <a:extLst>
              <a:ext uri="{96DAC541-7B7A-43D3-8B79-37D633B846F1}">
                <asvg:svgBlip xmlns:asvg="http://schemas.microsoft.com/office/drawing/2016/SVG/main" xmlns="" r:embed="rId5"/>
              </a:ext>
            </a:extLst>
          </a:blip>
          <a:stretch>
            <a:fillRect/>
          </a:stretch>
        </p:blipFill>
        <p:spPr>
          <a:xfrm>
            <a:off x="185737" y="2640377"/>
            <a:ext cx="700088" cy="772773"/>
          </a:xfrm>
          <a:prstGeom prst="rect">
            <a:avLst/>
          </a:prstGeom>
        </p:spPr>
      </p:pic>
      <p:pic>
        <p:nvPicPr>
          <p:cNvPr id="14" name="Graphic 13" descr="Globe">
            <a:extLst>
              <a:ext uri="{FF2B5EF4-FFF2-40B4-BE49-F238E27FC236}">
                <a16:creationId xmlns:a16="http://schemas.microsoft.com/office/drawing/2014/main" id="{2BA2C452-B8BC-9A42-A30F-A86A388DA580}"/>
              </a:ext>
            </a:extLst>
          </p:cNvPr>
          <p:cNvPicPr>
            <a:picLocks noChangeAspect="1"/>
          </p:cNvPicPr>
          <p:nvPr/>
        </p:nvPicPr>
        <p:blipFill>
          <a:blip r:embed="rId4">
            <a:extLst>
              <a:ext uri="{96DAC541-7B7A-43D3-8B79-37D633B846F1}">
                <asvg:svgBlip xmlns:asvg="http://schemas.microsoft.com/office/drawing/2016/SVG/main" xmlns="" r:embed="rId5"/>
              </a:ext>
            </a:extLst>
          </a:blip>
          <a:stretch>
            <a:fillRect/>
          </a:stretch>
        </p:blipFill>
        <p:spPr>
          <a:xfrm>
            <a:off x="238125" y="4324762"/>
            <a:ext cx="700088" cy="772773"/>
          </a:xfrm>
          <a:prstGeom prst="rect">
            <a:avLst/>
          </a:prstGeom>
        </p:spPr>
      </p:pic>
    </p:spTree>
    <p:extLst>
      <p:ext uri="{BB962C8B-B14F-4D97-AF65-F5344CB8AC3E}">
        <p14:creationId xmlns:p14="http://schemas.microsoft.com/office/powerpoint/2010/main" val="488881009"/>
      </p:ext>
    </p:extLst>
  </p:cSld>
  <p:clrMapOvr>
    <a:masterClrMapping/>
  </p:clrMapOvr>
</p:sld>
</file>

<file path=ppt/theme/theme1.xml><?xml version="1.0" encoding="utf-8"?>
<a:theme xmlns:a="http://schemas.openxmlformats.org/drawingml/2006/main" name="Berlin">
  <a:themeElements>
    <a:clrScheme name="Berlin">
      <a:dk1>
        <a:sysClr val="windowText" lastClr="000000"/>
      </a:dk1>
      <a:lt1>
        <a:sysClr val="window" lastClr="FFFFFF"/>
      </a:lt1>
      <a:dk2>
        <a:srgbClr val="1F8094"/>
      </a:dk2>
      <a:lt2>
        <a:srgbClr val="E7E6E6"/>
      </a:lt2>
      <a:accent1>
        <a:srgbClr val="39CDE7"/>
      </a:accent1>
      <a:accent2>
        <a:srgbClr val="60DE72"/>
      </a:accent2>
      <a:accent3>
        <a:srgbClr val="DDCC64"/>
      </a:accent3>
      <a:accent4>
        <a:srgbClr val="F49D50"/>
      </a:accent4>
      <a:accent5>
        <a:srgbClr val="E44951"/>
      </a:accent5>
      <a:accent6>
        <a:srgbClr val="D666F9"/>
      </a:accent6>
      <a:hlink>
        <a:srgbClr val="4BF7ED"/>
      </a:hlink>
      <a:folHlink>
        <a:srgbClr val="95E9F4"/>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92000"/>
                <a:satMod val="200000"/>
                <a:lumMod val="128000"/>
              </a:schemeClr>
            </a:gs>
            <a:gs pos="50000">
              <a:schemeClr val="phClr">
                <a:shade val="100000"/>
                <a:hueMod val="100000"/>
                <a:satMod val="110000"/>
                <a:lumMod val="130000"/>
              </a:schemeClr>
            </a:gs>
            <a:gs pos="100000">
              <a:schemeClr val="phClr">
                <a:shade val="78000"/>
                <a:hueMod val="118000"/>
                <a:satMod val="12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7DC10E3-4FF5-456B-A359-A0F378C1E5F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{81D7816B-D54A-1047-92C9-AD17F8599C03}tf10001057</Template>
  <TotalTime>1935</TotalTime>
  <Words>694</Words>
  <Application>Microsoft Office PowerPoint</Application>
  <PresentationFormat>Widescreen</PresentationFormat>
  <Paragraphs>78</Paragraphs>
  <Slides>10</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10</vt:i4>
      </vt:variant>
    </vt:vector>
  </HeadingPairs>
  <TitlesOfParts>
    <vt:vector size="18" baseType="lpstr">
      <vt:lpstr>American Typewriter</vt:lpstr>
      <vt:lpstr>Apple Braille</vt:lpstr>
      <vt:lpstr>Arial</vt:lpstr>
      <vt:lpstr>Baskerville</vt:lpstr>
      <vt:lpstr>Calibri</vt:lpstr>
      <vt:lpstr>Times New Roman</vt:lpstr>
      <vt:lpstr>Trebuchet MS</vt:lpstr>
      <vt:lpstr>Berlin</vt:lpstr>
      <vt:lpstr>Differentiate between Direct and Indirect Quotations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Differentiate between direct and ind</dc:title>
  <dc:creator>Microsoft Office User</dc:creator>
  <cp:lastModifiedBy>user</cp:lastModifiedBy>
  <cp:revision>34</cp:revision>
  <dcterms:created xsi:type="dcterms:W3CDTF">2021-06-07T17:15:59Z</dcterms:created>
  <dcterms:modified xsi:type="dcterms:W3CDTF">2021-07-10T07:25:46Z</dcterms:modified>
</cp:coreProperties>
</file>