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95"/>
    <p:restoredTop sz="95884"/>
  </p:normalViewPr>
  <p:slideViewPr>
    <p:cSldViewPr snapToGrid="0" snapToObjects="1">
      <p:cViewPr varScale="1">
        <p:scale>
          <a:sx n="73" d="100"/>
          <a:sy n="73" d="100"/>
        </p:scale>
        <p:origin x="2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88D6B-4BD9-BE47-BD72-63A143EBE3AC}" type="datetimeFigureOut">
              <a:rPr lang="en-LY" smtClean="0"/>
              <a:t>07/10/2021</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F5339C-41ED-DD4A-87FE-F73246A97269}" type="slidenum">
              <a:rPr lang="en-LY" smtClean="0"/>
              <a:t>‹#›</a:t>
            </a:fld>
            <a:endParaRPr lang="en-LY"/>
          </a:p>
        </p:txBody>
      </p:sp>
    </p:spTree>
    <p:extLst>
      <p:ext uri="{BB962C8B-B14F-4D97-AF65-F5344CB8AC3E}">
        <p14:creationId xmlns:p14="http://schemas.microsoft.com/office/powerpoint/2010/main" val="31700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9DD000D5-4F9C-A34E-A2F0-B52DDEAC75F0}" type="datetime1">
              <a:rPr lang="en-US" smtClean="0"/>
              <a:t>7/10/2021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2776DD-5219-F540-B23C-C9F49EB10EED}" type="datetime1">
              <a:rPr lang="en-US" smtClean="0"/>
              <a:t>7/10/2021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ED8F6921-038D-7F40-933E-0AC81F136E06}" type="datetime1">
              <a:rPr lang="en-US" smtClean="0"/>
              <a:t>7/10/2021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919C4-DA19-AB47-8453-574141FD8ADB}" type="datetime1">
              <a:rPr lang="en-US" smtClean="0"/>
              <a:t>7/10/2021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E8E317CA-9DDE-E24A-BF9D-A2F8E925F12B}" type="datetime1">
              <a:rPr lang="en-US" smtClean="0"/>
              <a:t>7/10/2021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191AF912-C428-1F43-91E5-53A3BD100941}" type="datetime1">
              <a:rPr lang="en-US" smtClean="0"/>
              <a:t>7/10/2021</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2EC83DD-8E33-4F41-A9F2-632C624FD9E0}" type="datetime1">
              <a:rPr lang="en-US" smtClean="0"/>
              <a:t>7/10/2021</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FF4D28-D2A0-1647-8662-C728EA8353E5}" type="datetime1">
              <a:rPr lang="en-US" smtClean="0"/>
              <a:t>7/10/2021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58BC41BE-5948-4248-8169-A19FB2FF5037}" type="datetime1">
              <a:rPr lang="en-US" smtClean="0"/>
              <a:t>7/10/2021</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4C7DD8C-9B9F-FE47-B0DC-6C39F3BAE319}" type="datetime1">
              <a:rPr lang="en-US" smtClean="0"/>
              <a:t>7/10/2021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BAF6E47A-2BA6-CC45-99F0-EB8430666ECA}" type="datetime1">
              <a:rPr lang="en-US" smtClean="0"/>
              <a:t>7/10/2021</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BC40136C-2ACD-2C4F-B703-506813E648B4}" type="datetime1">
              <a:rPr lang="en-US" smtClean="0"/>
              <a:t>7/10/2021</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mohamed_2754@limu.edu.com"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FD5E2-AA92-A049-96DE-383BF4E5CAFA}"/>
              </a:ext>
            </a:extLst>
          </p:cNvPr>
          <p:cNvSpPr>
            <a:spLocks noGrp="1"/>
          </p:cNvSpPr>
          <p:nvPr>
            <p:ph type="ctrTitle"/>
          </p:nvPr>
        </p:nvSpPr>
        <p:spPr>
          <a:xfrm>
            <a:off x="1759237" y="1842670"/>
            <a:ext cx="8679915" cy="1748729"/>
          </a:xfrm>
        </p:spPr>
        <p:txBody>
          <a:bodyPr/>
          <a:lstStyle/>
          <a:p>
            <a:r>
              <a:rPr lang="en-LY" dirty="0"/>
              <a:t>Different Training Methods</a:t>
            </a:r>
          </a:p>
        </p:txBody>
      </p:sp>
      <p:sp>
        <p:nvSpPr>
          <p:cNvPr id="3" name="Subtitle 2">
            <a:extLst>
              <a:ext uri="{FF2B5EF4-FFF2-40B4-BE49-F238E27FC236}">
                <a16:creationId xmlns:a16="http://schemas.microsoft.com/office/drawing/2014/main" id="{5FA86F79-8B47-FF44-A551-9B9788BEFCF0}"/>
              </a:ext>
            </a:extLst>
          </p:cNvPr>
          <p:cNvSpPr>
            <a:spLocks noGrp="1"/>
          </p:cNvSpPr>
          <p:nvPr>
            <p:ph type="subTitle" idx="1"/>
          </p:nvPr>
        </p:nvSpPr>
        <p:spPr/>
        <p:txBody>
          <a:bodyPr>
            <a:normAutofit fontScale="25000" lnSpcReduction="20000"/>
          </a:bodyPr>
          <a:lstStyle/>
          <a:p>
            <a:pPr defTabSz="457200">
              <a:defRPr sz="8933">
                <a:solidFill>
                  <a:srgbClr val="000000"/>
                </a:solidFill>
                <a:latin typeface="Graphik"/>
                <a:ea typeface="Graphik"/>
                <a:cs typeface="Graphik"/>
                <a:sym typeface="Graphik"/>
              </a:defRPr>
            </a:pPr>
            <a:r>
              <a:rPr lang="en-US" dirty="0"/>
              <a:t>Mohamed A.A </a:t>
            </a:r>
            <a:r>
              <a:rPr lang="en-US" dirty="0" err="1"/>
              <a:t>Eldeep</a:t>
            </a:r>
            <a:endParaRPr lang="en-US" sz="800" dirty="0">
              <a:latin typeface="Times Roman"/>
              <a:ea typeface="Times Roman"/>
              <a:cs typeface="Times Roman"/>
              <a:sym typeface="Times Roman"/>
            </a:endParaRPr>
          </a:p>
          <a:p>
            <a:pPr defTabSz="457200">
              <a:defRPr sz="8933">
                <a:solidFill>
                  <a:srgbClr val="000000"/>
                </a:solidFill>
                <a:latin typeface="Graphik"/>
                <a:ea typeface="Graphik"/>
                <a:cs typeface="Graphik"/>
                <a:sym typeface="Graphik"/>
              </a:defRPr>
            </a:pPr>
            <a:r>
              <a:rPr lang="en-US" dirty="0"/>
              <a:t>Student Number : 2754 </a:t>
            </a:r>
            <a:endParaRPr lang="en-US" sz="800" dirty="0">
              <a:latin typeface="Times Roman"/>
              <a:ea typeface="Times Roman"/>
              <a:cs typeface="Times Roman"/>
              <a:sym typeface="Times Roman"/>
            </a:endParaRPr>
          </a:p>
          <a:p>
            <a:pPr defTabSz="457200">
              <a:defRPr sz="8933" u="sng">
                <a:solidFill>
                  <a:srgbClr val="0000EE"/>
                </a:solidFill>
                <a:uFill>
                  <a:solidFill>
                    <a:srgbClr val="0000EE"/>
                  </a:solidFill>
                </a:uFill>
                <a:latin typeface="Graphik"/>
                <a:ea typeface="Graphik"/>
                <a:cs typeface="Graphik"/>
                <a:sym typeface="Graphik"/>
              </a:defRPr>
            </a:pPr>
            <a:r>
              <a:rPr lang="en-US" dirty="0">
                <a:solidFill>
                  <a:srgbClr val="000000"/>
                </a:solidFill>
              </a:rPr>
              <a:t>EMAIL : </a:t>
            </a:r>
            <a:r>
              <a:rPr lang="en-US" dirty="0">
                <a:hlinkClick r:id="rId2"/>
              </a:rPr>
              <a:t>mohamed_2754@limu.edu.ly</a:t>
            </a:r>
            <a:endParaRPr lang="en-US" sz="800" dirty="0">
              <a:solidFill>
                <a:srgbClr val="000000"/>
              </a:solidFill>
              <a:latin typeface="Times Roman"/>
              <a:ea typeface="Times Roman"/>
              <a:cs typeface="Times Roman"/>
              <a:sym typeface="Times Roman"/>
            </a:endParaRPr>
          </a:p>
          <a:p>
            <a:endParaRPr lang="en-LY" dirty="0"/>
          </a:p>
        </p:txBody>
      </p:sp>
      <p:sp>
        <p:nvSpPr>
          <p:cNvPr id="5" name="TextBox 4">
            <a:extLst>
              <a:ext uri="{FF2B5EF4-FFF2-40B4-BE49-F238E27FC236}">
                <a16:creationId xmlns:a16="http://schemas.microsoft.com/office/drawing/2014/main" id="{9B46F9F7-3D82-6D46-BC9C-03E4104384C5}"/>
              </a:ext>
            </a:extLst>
          </p:cNvPr>
          <p:cNvSpPr txBox="1"/>
          <p:nvPr/>
        </p:nvSpPr>
        <p:spPr>
          <a:xfrm>
            <a:off x="1869637" y="1173860"/>
            <a:ext cx="8452625" cy="707886"/>
          </a:xfrm>
          <a:prstGeom prst="rect">
            <a:avLst/>
          </a:prstGeom>
          <a:noFill/>
        </p:spPr>
        <p:txBody>
          <a:bodyPr wrap="square" rtlCol="0">
            <a:spAutoFit/>
          </a:bodyPr>
          <a:lstStyle/>
          <a:p>
            <a:pPr algn="ctr" defTabSz="825500">
              <a:defRPr sz="3200">
                <a:solidFill>
                  <a:srgbClr val="000000"/>
                </a:solidFill>
                <a:latin typeface="Helvetica Neue Medium"/>
                <a:ea typeface="Helvetica Neue Medium"/>
                <a:cs typeface="Helvetica Neue Medium"/>
                <a:sym typeface="Helvetica Neue Medium"/>
              </a:defRPr>
            </a:pPr>
            <a:r>
              <a:rPr lang="en-US" sz="2000" dirty="0"/>
              <a:t>Libyan International </a:t>
            </a:r>
            <a:r>
              <a:rPr lang="en-US" sz="2000" dirty="0" smtClean="0"/>
              <a:t>Medical </a:t>
            </a:r>
            <a:r>
              <a:rPr lang="en-US" sz="2000" dirty="0"/>
              <a:t>University </a:t>
            </a:r>
          </a:p>
          <a:p>
            <a:pPr algn="ctr" defTabSz="825500">
              <a:defRPr sz="3200">
                <a:solidFill>
                  <a:srgbClr val="000000"/>
                </a:solidFill>
                <a:latin typeface="Helvetica Neue Medium"/>
                <a:ea typeface="Helvetica Neue Medium"/>
                <a:cs typeface="Helvetica Neue Medium"/>
                <a:sym typeface="Helvetica Neue Medium"/>
              </a:defRPr>
            </a:pPr>
            <a:r>
              <a:rPr lang="en-US" sz="2000" dirty="0"/>
              <a:t>Faculty of </a:t>
            </a:r>
            <a:r>
              <a:rPr lang="en-US" sz="2000" smtClean="0"/>
              <a:t>Business Administration</a:t>
            </a:r>
            <a:endParaRPr lang="en-US" sz="2000" dirty="0"/>
          </a:p>
        </p:txBody>
      </p:sp>
      <p:pic>
        <p:nvPicPr>
          <p:cNvPr id="7" name="Picture 6">
            <a:extLst>
              <a:ext uri="{FF2B5EF4-FFF2-40B4-BE49-F238E27FC236}">
                <a16:creationId xmlns:a16="http://schemas.microsoft.com/office/drawing/2014/main" id="{7D582591-E353-7945-8D4B-92F3BECED80A}"/>
              </a:ext>
            </a:extLst>
          </p:cNvPr>
          <p:cNvPicPr>
            <a:picLocks noChangeAspect="1"/>
          </p:cNvPicPr>
          <p:nvPr/>
        </p:nvPicPr>
        <p:blipFill>
          <a:blip r:embed="rId3"/>
          <a:stretch>
            <a:fillRect/>
          </a:stretch>
        </p:blipFill>
        <p:spPr>
          <a:xfrm>
            <a:off x="10585450" y="115402"/>
            <a:ext cx="1422400" cy="1422400"/>
          </a:xfrm>
          <a:prstGeom prst="rect">
            <a:avLst/>
          </a:prstGeom>
        </p:spPr>
      </p:pic>
      <p:pic>
        <p:nvPicPr>
          <p:cNvPr id="8" name="Image" descr="Image">
            <a:extLst>
              <a:ext uri="{FF2B5EF4-FFF2-40B4-BE49-F238E27FC236}">
                <a16:creationId xmlns:a16="http://schemas.microsoft.com/office/drawing/2014/main" id="{899EE114-58A2-9B48-B74E-4E9D1ADF32C4}"/>
              </a:ext>
            </a:extLst>
          </p:cNvPr>
          <p:cNvPicPr>
            <a:picLocks noChangeAspect="1"/>
          </p:cNvPicPr>
          <p:nvPr/>
        </p:nvPicPr>
        <p:blipFill>
          <a:blip r:embed="rId4"/>
          <a:stretch>
            <a:fillRect/>
          </a:stretch>
        </p:blipFill>
        <p:spPr>
          <a:xfrm>
            <a:off x="0" y="0"/>
            <a:ext cx="1869638" cy="1121783"/>
          </a:xfrm>
          <a:prstGeom prst="rect">
            <a:avLst/>
          </a:prstGeom>
          <a:ln w="12700">
            <a:miter lim="400000"/>
          </a:ln>
        </p:spPr>
      </p:pic>
      <p:sp>
        <p:nvSpPr>
          <p:cNvPr id="4" name="Slide Number Placeholder 3">
            <a:extLst>
              <a:ext uri="{FF2B5EF4-FFF2-40B4-BE49-F238E27FC236}">
                <a16:creationId xmlns:a16="http://schemas.microsoft.com/office/drawing/2014/main" id="{9877573E-A36B-0141-AB1B-0BC0A82E3DB3}"/>
              </a:ext>
            </a:extLst>
          </p:cNvPr>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3475702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F6902-0305-EE4E-88F7-6C30454C33C6}"/>
              </a:ext>
            </a:extLst>
          </p:cNvPr>
          <p:cNvSpPr>
            <a:spLocks noGrp="1"/>
          </p:cNvSpPr>
          <p:nvPr>
            <p:ph type="title"/>
          </p:nvPr>
        </p:nvSpPr>
        <p:spPr/>
        <p:txBody>
          <a:bodyPr/>
          <a:lstStyle/>
          <a:p>
            <a:r>
              <a:rPr lang="en-US" b="1" dirty="0"/>
              <a:t>5. Instructor-led training</a:t>
            </a:r>
            <a:r>
              <a:rPr lang="en-US" dirty="0"/>
              <a:t/>
            </a:r>
            <a:br>
              <a:rPr lang="en-US" dirty="0"/>
            </a:br>
            <a:endParaRPr lang="en-LY" dirty="0"/>
          </a:p>
        </p:txBody>
      </p:sp>
      <p:sp>
        <p:nvSpPr>
          <p:cNvPr id="3" name="Content Placeholder 2">
            <a:extLst>
              <a:ext uri="{FF2B5EF4-FFF2-40B4-BE49-F238E27FC236}">
                <a16:creationId xmlns:a16="http://schemas.microsoft.com/office/drawing/2014/main" id="{B3A51D03-DCC4-394B-AFF2-8EA55ED843FC}"/>
              </a:ext>
            </a:extLst>
          </p:cNvPr>
          <p:cNvSpPr>
            <a:spLocks noGrp="1"/>
          </p:cNvSpPr>
          <p:nvPr>
            <p:ph idx="1"/>
          </p:nvPr>
        </p:nvSpPr>
        <p:spPr/>
        <p:txBody>
          <a:bodyPr/>
          <a:lstStyle/>
          <a:p>
            <a:r>
              <a:rPr lang="en-US" sz="2400" dirty="0"/>
              <a:t>Classroom-style training is the most traditional and popular training method for employees an instructor prepares and leads the experience, usually using a lecture-style presentation This style of training has many benefits, one of which being that trainees can interact with their trainer.</a:t>
            </a:r>
          </a:p>
          <a:p>
            <a:endParaRPr lang="en-LY" dirty="0"/>
          </a:p>
        </p:txBody>
      </p:sp>
      <p:sp>
        <p:nvSpPr>
          <p:cNvPr id="4" name="Slide Number Placeholder 3">
            <a:extLst>
              <a:ext uri="{FF2B5EF4-FFF2-40B4-BE49-F238E27FC236}">
                <a16:creationId xmlns:a16="http://schemas.microsoft.com/office/drawing/2014/main" id="{8CFA08C3-9F34-FB40-93D2-111F2E49C97E}"/>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2421181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64F60-F79B-504C-B655-D9EBD886DD27}"/>
              </a:ext>
            </a:extLst>
          </p:cNvPr>
          <p:cNvSpPr>
            <a:spLocks noGrp="1"/>
          </p:cNvSpPr>
          <p:nvPr>
            <p:ph type="title"/>
          </p:nvPr>
        </p:nvSpPr>
        <p:spPr/>
        <p:txBody>
          <a:bodyPr/>
          <a:lstStyle/>
          <a:p>
            <a:r>
              <a:rPr lang="en-US" b="1" dirty="0"/>
              <a:t>6. Roleplaying</a:t>
            </a:r>
            <a:r>
              <a:rPr lang="en-US" dirty="0"/>
              <a:t/>
            </a:r>
            <a:br>
              <a:rPr lang="en-US" dirty="0"/>
            </a:br>
            <a:endParaRPr lang="en-LY" dirty="0"/>
          </a:p>
        </p:txBody>
      </p:sp>
      <p:sp>
        <p:nvSpPr>
          <p:cNvPr id="3" name="Content Placeholder 2">
            <a:extLst>
              <a:ext uri="{FF2B5EF4-FFF2-40B4-BE49-F238E27FC236}">
                <a16:creationId xmlns:a16="http://schemas.microsoft.com/office/drawing/2014/main" id="{770B1CCF-4C75-B340-AA8B-CC4BBD569F7A}"/>
              </a:ext>
            </a:extLst>
          </p:cNvPr>
          <p:cNvSpPr>
            <a:spLocks noGrp="1"/>
          </p:cNvSpPr>
          <p:nvPr>
            <p:ph idx="1"/>
          </p:nvPr>
        </p:nvSpPr>
        <p:spPr/>
        <p:txBody>
          <a:bodyPr/>
          <a:lstStyle/>
          <a:p>
            <a:r>
              <a:rPr lang="en-US" sz="2400" dirty="0"/>
              <a:t>This technique is usually executed with a trainee and a facilitator (or trainer), where each is allowed to act out different potential work scenarios. This method is most effective in industries that require client or customer interaction, as it allows employees to practice handling difficult situations.</a:t>
            </a:r>
          </a:p>
          <a:p>
            <a:pPr marL="0" indent="0">
              <a:buNone/>
            </a:pPr>
            <a:endParaRPr lang="en-US" dirty="0"/>
          </a:p>
        </p:txBody>
      </p:sp>
      <p:sp>
        <p:nvSpPr>
          <p:cNvPr id="4" name="Slide Number Placeholder 3">
            <a:extLst>
              <a:ext uri="{FF2B5EF4-FFF2-40B4-BE49-F238E27FC236}">
                <a16:creationId xmlns:a16="http://schemas.microsoft.com/office/drawing/2014/main" id="{D82D5480-860E-CE43-AA5F-F74A4A95070B}"/>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3514526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B66CE-B944-A34C-8599-72D43A4EB160}"/>
              </a:ext>
            </a:extLst>
          </p:cNvPr>
          <p:cNvSpPr>
            <a:spLocks noGrp="1"/>
          </p:cNvSpPr>
          <p:nvPr>
            <p:ph type="title"/>
          </p:nvPr>
        </p:nvSpPr>
        <p:spPr/>
        <p:txBody>
          <a:bodyPr/>
          <a:lstStyle/>
          <a:p>
            <a:r>
              <a:rPr lang="en-US" b="1" dirty="0"/>
              <a:t>7. Films and videos</a:t>
            </a:r>
            <a:r>
              <a:rPr lang="en-US" dirty="0"/>
              <a:t/>
            </a:r>
            <a:br>
              <a:rPr lang="en-US" dirty="0"/>
            </a:br>
            <a:endParaRPr lang="en-LY" dirty="0"/>
          </a:p>
        </p:txBody>
      </p:sp>
      <p:sp>
        <p:nvSpPr>
          <p:cNvPr id="3" name="Content Placeholder 2">
            <a:extLst>
              <a:ext uri="{FF2B5EF4-FFF2-40B4-BE49-F238E27FC236}">
                <a16:creationId xmlns:a16="http://schemas.microsoft.com/office/drawing/2014/main" id="{92F1C375-A666-C24B-A3AD-4725EEFED5A2}"/>
              </a:ext>
            </a:extLst>
          </p:cNvPr>
          <p:cNvSpPr>
            <a:spLocks noGrp="1"/>
          </p:cNvSpPr>
          <p:nvPr>
            <p:ph idx="1"/>
          </p:nvPr>
        </p:nvSpPr>
        <p:spPr/>
        <p:txBody>
          <a:bodyPr>
            <a:normAutofit/>
          </a:bodyPr>
          <a:lstStyle/>
          <a:p>
            <a:r>
              <a:rPr lang="en-US" sz="2400" dirty="0"/>
              <a:t>Video has quickly gained popularity as an effective training technique. It aids companies in training employees more quickly and efficiently. Many employees prefer it to reading.</a:t>
            </a:r>
          </a:p>
          <a:p>
            <a:r>
              <a:rPr lang="en-US" sz="2400" dirty="0"/>
              <a:t>Though making videos is relatively affordable, it can be time-consuming. It may be beneficial to partner with a training video agency to save yourself valuable time and frustration.</a:t>
            </a:r>
            <a:endParaRPr lang="en-LY" sz="2400" dirty="0"/>
          </a:p>
        </p:txBody>
      </p:sp>
      <p:sp>
        <p:nvSpPr>
          <p:cNvPr id="4" name="Slide Number Placeholder 3">
            <a:extLst>
              <a:ext uri="{FF2B5EF4-FFF2-40B4-BE49-F238E27FC236}">
                <a16:creationId xmlns:a16="http://schemas.microsoft.com/office/drawing/2014/main" id="{30739085-0401-764A-8C52-67968FEDCEED}"/>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981056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2D023-14CB-1C42-8EE9-F8A224A96AC0}"/>
              </a:ext>
            </a:extLst>
          </p:cNvPr>
          <p:cNvSpPr>
            <a:spLocks noGrp="1"/>
          </p:cNvSpPr>
          <p:nvPr>
            <p:ph type="title"/>
          </p:nvPr>
        </p:nvSpPr>
        <p:spPr/>
        <p:txBody>
          <a:bodyPr/>
          <a:lstStyle/>
          <a:p>
            <a:r>
              <a:rPr lang="en-US" b="1" dirty="0"/>
              <a:t>8. Case studies</a:t>
            </a:r>
            <a:r>
              <a:rPr lang="en-US" dirty="0"/>
              <a:t/>
            </a:r>
            <a:br>
              <a:rPr lang="en-US" dirty="0"/>
            </a:br>
            <a:endParaRPr lang="en-LY" dirty="0"/>
          </a:p>
        </p:txBody>
      </p:sp>
      <p:sp>
        <p:nvSpPr>
          <p:cNvPr id="3" name="Content Placeholder 2">
            <a:extLst>
              <a:ext uri="{FF2B5EF4-FFF2-40B4-BE49-F238E27FC236}">
                <a16:creationId xmlns:a16="http://schemas.microsoft.com/office/drawing/2014/main" id="{8E568A26-99A7-9340-A8F9-D163686F8658}"/>
              </a:ext>
            </a:extLst>
          </p:cNvPr>
          <p:cNvSpPr>
            <a:spLocks noGrp="1"/>
          </p:cNvSpPr>
          <p:nvPr>
            <p:ph idx="1"/>
          </p:nvPr>
        </p:nvSpPr>
        <p:spPr/>
        <p:txBody>
          <a:bodyPr/>
          <a:lstStyle/>
          <a:p>
            <a:r>
              <a:rPr lang="en-US" sz="2400" dirty="0"/>
              <a:t>Case studies could be the best training technique. Trainees are given scenarios, either real or imagined, that depict common work situations. Either independently or in a group, the employees are then asked to analyze the case and come up with ideal solutions and scenarios.</a:t>
            </a:r>
          </a:p>
          <a:p>
            <a:pPr marL="0" indent="0">
              <a:buNone/>
            </a:pPr>
            <a:endParaRPr lang="en-US" dirty="0"/>
          </a:p>
        </p:txBody>
      </p:sp>
      <p:sp>
        <p:nvSpPr>
          <p:cNvPr id="4" name="Slide Number Placeholder 3">
            <a:extLst>
              <a:ext uri="{FF2B5EF4-FFF2-40B4-BE49-F238E27FC236}">
                <a16:creationId xmlns:a16="http://schemas.microsoft.com/office/drawing/2014/main" id="{AB930F4B-39A6-C84C-9D31-5F7CABA240E1}"/>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206132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7FAC6-3F60-5C42-BFAE-CA54F6B27B7D}"/>
              </a:ext>
            </a:extLst>
          </p:cNvPr>
          <p:cNvSpPr>
            <a:spLocks noGrp="1"/>
          </p:cNvSpPr>
          <p:nvPr>
            <p:ph type="title"/>
          </p:nvPr>
        </p:nvSpPr>
        <p:spPr/>
        <p:txBody>
          <a:bodyPr/>
          <a:lstStyle/>
          <a:p>
            <a:r>
              <a:rPr lang="en-LY" dirty="0"/>
              <a:t>Conclusion</a:t>
            </a:r>
          </a:p>
        </p:txBody>
      </p:sp>
      <p:sp>
        <p:nvSpPr>
          <p:cNvPr id="3" name="Content Placeholder 2">
            <a:extLst>
              <a:ext uri="{FF2B5EF4-FFF2-40B4-BE49-F238E27FC236}">
                <a16:creationId xmlns:a16="http://schemas.microsoft.com/office/drawing/2014/main" id="{3FF926FC-0129-DB49-93ED-A5C5FD098DF1}"/>
              </a:ext>
            </a:extLst>
          </p:cNvPr>
          <p:cNvSpPr>
            <a:spLocks noGrp="1"/>
          </p:cNvSpPr>
          <p:nvPr>
            <p:ph idx="1"/>
          </p:nvPr>
        </p:nvSpPr>
        <p:spPr/>
        <p:txBody>
          <a:bodyPr>
            <a:normAutofit/>
          </a:bodyPr>
          <a:lstStyle/>
          <a:p>
            <a:r>
              <a:rPr lang="en-LY" sz="2400" dirty="0"/>
              <a:t>Research has shown </a:t>
            </a:r>
            <a:r>
              <a:rPr lang="en-US" sz="2400" dirty="0"/>
              <a:t>training employees can also have more specific goals, such as improving employee job performance, increasing personal development, changing attitudes and achieving a competitive edge as a company.</a:t>
            </a:r>
            <a:endParaRPr lang="en-LY" sz="2400" dirty="0"/>
          </a:p>
        </p:txBody>
      </p:sp>
      <p:sp>
        <p:nvSpPr>
          <p:cNvPr id="4" name="Slide Number Placeholder 3">
            <a:extLst>
              <a:ext uri="{FF2B5EF4-FFF2-40B4-BE49-F238E27FC236}">
                <a16:creationId xmlns:a16="http://schemas.microsoft.com/office/drawing/2014/main" id="{ACD3A918-9D20-8941-93EF-EFC7C993F401}"/>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4105871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9C06B-62C9-7149-8BA9-6BFDAD33F891}"/>
              </a:ext>
            </a:extLst>
          </p:cNvPr>
          <p:cNvSpPr>
            <a:spLocks noGrp="1"/>
          </p:cNvSpPr>
          <p:nvPr>
            <p:ph type="title"/>
          </p:nvPr>
        </p:nvSpPr>
        <p:spPr/>
        <p:txBody>
          <a:bodyPr/>
          <a:lstStyle/>
          <a:p>
            <a:r>
              <a:rPr lang="en-LY" dirty="0"/>
              <a:t>Refrences </a:t>
            </a:r>
          </a:p>
        </p:txBody>
      </p:sp>
      <p:sp>
        <p:nvSpPr>
          <p:cNvPr id="3" name="Content Placeholder 2">
            <a:extLst>
              <a:ext uri="{FF2B5EF4-FFF2-40B4-BE49-F238E27FC236}">
                <a16:creationId xmlns:a16="http://schemas.microsoft.com/office/drawing/2014/main" id="{13C6374B-574B-1B4D-A864-16A57968E8D4}"/>
              </a:ext>
            </a:extLst>
          </p:cNvPr>
          <p:cNvSpPr>
            <a:spLocks noGrp="1"/>
          </p:cNvSpPr>
          <p:nvPr>
            <p:ph idx="1"/>
          </p:nvPr>
        </p:nvSpPr>
        <p:spPr/>
        <p:txBody>
          <a:bodyPr/>
          <a:lstStyle/>
          <a:p>
            <a:pPr marL="0" indent="0">
              <a:buNone/>
            </a:pPr>
            <a:endParaRPr lang="en-US" dirty="0"/>
          </a:p>
          <a:p>
            <a:r>
              <a:rPr lang="en-US" i="1" dirty="0"/>
              <a:t>The 8 Best Types of Training Methods for Your Employees</a:t>
            </a:r>
            <a:r>
              <a:rPr lang="en-US" dirty="0"/>
              <a:t>. Indeed Career Guide. (n.d.). https://</a:t>
            </a:r>
            <a:r>
              <a:rPr lang="en-US" dirty="0" err="1"/>
              <a:t>www.indeed.com</a:t>
            </a:r>
            <a:r>
              <a:rPr lang="en-US" dirty="0"/>
              <a:t>/career-advice/career-development/best-types-employee-training-methods. </a:t>
            </a:r>
          </a:p>
          <a:p>
            <a:r>
              <a:rPr lang="en-US" dirty="0"/>
              <a:t>Blog, F. (2019, November 14). </a:t>
            </a:r>
            <a:r>
              <a:rPr lang="en-US" i="1" dirty="0"/>
              <a:t>7 Types of Data Measurement Scales in Research</a:t>
            </a:r>
            <a:r>
              <a:rPr lang="en-US" dirty="0"/>
              <a:t>. </a:t>
            </a:r>
            <a:r>
              <a:rPr lang="en-US" dirty="0" err="1"/>
              <a:t>Formplus</a:t>
            </a:r>
            <a:r>
              <a:rPr lang="en-US" dirty="0"/>
              <a:t>. https://</a:t>
            </a:r>
            <a:r>
              <a:rPr lang="en-US" dirty="0" err="1"/>
              <a:t>www.formpl.us</a:t>
            </a:r>
            <a:r>
              <a:rPr lang="en-US" dirty="0"/>
              <a:t>/blog/measurement-scale-type. </a:t>
            </a:r>
          </a:p>
          <a:p>
            <a:pPr marL="0" indent="0">
              <a:buNone/>
            </a:pPr>
            <a:endParaRPr lang="en-US" dirty="0"/>
          </a:p>
        </p:txBody>
      </p:sp>
      <p:sp>
        <p:nvSpPr>
          <p:cNvPr id="4" name="Slide Number Placeholder 3">
            <a:extLst>
              <a:ext uri="{FF2B5EF4-FFF2-40B4-BE49-F238E27FC236}">
                <a16:creationId xmlns:a16="http://schemas.microsoft.com/office/drawing/2014/main" id="{3F122262-F8DE-BF44-97E7-1AEDFD7CEF7E}"/>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226387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95D88-823E-1C48-B938-EE37CBFC36DE}"/>
              </a:ext>
            </a:extLst>
          </p:cNvPr>
          <p:cNvSpPr>
            <a:spLocks noGrp="1"/>
          </p:cNvSpPr>
          <p:nvPr>
            <p:ph type="title"/>
          </p:nvPr>
        </p:nvSpPr>
        <p:spPr/>
        <p:txBody>
          <a:bodyPr/>
          <a:lstStyle/>
          <a:p>
            <a:endParaRPr lang="en-LY" dirty="0"/>
          </a:p>
        </p:txBody>
      </p:sp>
      <p:pic>
        <p:nvPicPr>
          <p:cNvPr id="5" name="Content Placeholder 4">
            <a:extLst>
              <a:ext uri="{FF2B5EF4-FFF2-40B4-BE49-F238E27FC236}">
                <a16:creationId xmlns:a16="http://schemas.microsoft.com/office/drawing/2014/main" id="{F5276014-DA41-874D-B03E-95602D49B8D3}"/>
              </a:ext>
            </a:extLst>
          </p:cNvPr>
          <p:cNvPicPr>
            <a:picLocks noGrp="1" noChangeAspect="1"/>
          </p:cNvPicPr>
          <p:nvPr>
            <p:ph idx="1"/>
          </p:nvPr>
        </p:nvPicPr>
        <p:blipFill>
          <a:blip r:embed="rId2"/>
          <a:stretch>
            <a:fillRect/>
          </a:stretch>
        </p:blipFill>
        <p:spPr>
          <a:xfrm>
            <a:off x="5826005" y="384228"/>
            <a:ext cx="7010400" cy="6387836"/>
          </a:xfrm>
        </p:spPr>
      </p:pic>
      <p:pic>
        <p:nvPicPr>
          <p:cNvPr id="6" name="Picture 5">
            <a:extLst>
              <a:ext uri="{FF2B5EF4-FFF2-40B4-BE49-F238E27FC236}">
                <a16:creationId xmlns:a16="http://schemas.microsoft.com/office/drawing/2014/main" id="{E0FAF8E0-7BB2-C74C-9D75-2BA6FC7DED60}"/>
              </a:ext>
            </a:extLst>
          </p:cNvPr>
          <p:cNvPicPr>
            <a:picLocks noChangeAspect="1"/>
          </p:cNvPicPr>
          <p:nvPr/>
        </p:nvPicPr>
        <p:blipFill>
          <a:blip r:embed="rId3"/>
          <a:stretch>
            <a:fillRect/>
          </a:stretch>
        </p:blipFill>
        <p:spPr>
          <a:xfrm>
            <a:off x="616703" y="1389413"/>
            <a:ext cx="4042833" cy="3889283"/>
          </a:xfrm>
          <a:prstGeom prst="rect">
            <a:avLst/>
          </a:prstGeom>
        </p:spPr>
      </p:pic>
      <p:sp>
        <p:nvSpPr>
          <p:cNvPr id="3" name="Slide Number Placeholder 2">
            <a:extLst>
              <a:ext uri="{FF2B5EF4-FFF2-40B4-BE49-F238E27FC236}">
                <a16:creationId xmlns:a16="http://schemas.microsoft.com/office/drawing/2014/main" id="{CA3D44BE-1CA0-7548-B501-4C818A806370}"/>
              </a:ext>
            </a:extLst>
          </p:cNvPr>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2850805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371B2-086D-B94B-BAF3-BC88539E33C4}"/>
              </a:ext>
            </a:extLst>
          </p:cNvPr>
          <p:cNvSpPr>
            <a:spLocks noGrp="1"/>
          </p:cNvSpPr>
          <p:nvPr>
            <p:ph type="title"/>
          </p:nvPr>
        </p:nvSpPr>
        <p:spPr/>
        <p:txBody>
          <a:bodyPr/>
          <a:lstStyle/>
          <a:p>
            <a:r>
              <a:rPr lang="en-LY" dirty="0"/>
              <a:t>TABLE OF CONTENT</a:t>
            </a:r>
          </a:p>
        </p:txBody>
      </p:sp>
      <p:sp>
        <p:nvSpPr>
          <p:cNvPr id="3" name="Content Placeholder 2">
            <a:extLst>
              <a:ext uri="{FF2B5EF4-FFF2-40B4-BE49-F238E27FC236}">
                <a16:creationId xmlns:a16="http://schemas.microsoft.com/office/drawing/2014/main" id="{96015FE5-22B0-5946-8805-4DCE46687D5C}"/>
              </a:ext>
            </a:extLst>
          </p:cNvPr>
          <p:cNvSpPr>
            <a:spLocks noGrp="1"/>
          </p:cNvSpPr>
          <p:nvPr>
            <p:ph idx="1"/>
          </p:nvPr>
        </p:nvSpPr>
        <p:spPr/>
        <p:txBody>
          <a:bodyPr/>
          <a:lstStyle/>
          <a:p>
            <a:r>
              <a:rPr lang="en-LY" dirty="0"/>
              <a:t>Introduction</a:t>
            </a:r>
            <a:endParaRPr lang="en-US" dirty="0"/>
          </a:p>
          <a:p>
            <a:r>
              <a:rPr lang="en-US" dirty="0"/>
              <a:t>Why is choosing a training method important ?</a:t>
            </a:r>
          </a:p>
          <a:p>
            <a:r>
              <a:rPr lang="en-US" dirty="0"/>
              <a:t>Different types of training methods</a:t>
            </a:r>
          </a:p>
          <a:p>
            <a:r>
              <a:rPr lang="en-US" dirty="0"/>
              <a:t>CONCLUSION</a:t>
            </a:r>
          </a:p>
          <a:p>
            <a:r>
              <a:rPr lang="en-US" dirty="0"/>
              <a:t>REFERENCES</a:t>
            </a:r>
          </a:p>
        </p:txBody>
      </p:sp>
      <p:sp>
        <p:nvSpPr>
          <p:cNvPr id="4" name="Slide Number Placeholder 3">
            <a:extLst>
              <a:ext uri="{FF2B5EF4-FFF2-40B4-BE49-F238E27FC236}">
                <a16:creationId xmlns:a16="http://schemas.microsoft.com/office/drawing/2014/main" id="{B66F0257-7F87-B742-8BAC-731C113131FB}"/>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282278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27866-1263-5641-9143-0BA418A26636}"/>
              </a:ext>
            </a:extLst>
          </p:cNvPr>
          <p:cNvSpPr>
            <a:spLocks noGrp="1"/>
          </p:cNvSpPr>
          <p:nvPr>
            <p:ph type="title"/>
          </p:nvPr>
        </p:nvSpPr>
        <p:spPr/>
        <p:txBody>
          <a:bodyPr/>
          <a:lstStyle/>
          <a:p>
            <a:r>
              <a:rPr lang="en-LY" dirty="0"/>
              <a:t>Introduction</a:t>
            </a:r>
          </a:p>
        </p:txBody>
      </p:sp>
      <p:sp>
        <p:nvSpPr>
          <p:cNvPr id="3" name="Content Placeholder 2">
            <a:extLst>
              <a:ext uri="{FF2B5EF4-FFF2-40B4-BE49-F238E27FC236}">
                <a16:creationId xmlns:a16="http://schemas.microsoft.com/office/drawing/2014/main" id="{89283FD7-B4FE-664C-8DC0-61C1A5EE8B98}"/>
              </a:ext>
            </a:extLst>
          </p:cNvPr>
          <p:cNvSpPr>
            <a:spLocks noGrp="1"/>
          </p:cNvSpPr>
          <p:nvPr>
            <p:ph idx="1"/>
          </p:nvPr>
        </p:nvSpPr>
        <p:spPr/>
        <p:txBody>
          <a:bodyPr/>
          <a:lstStyle/>
          <a:p>
            <a:pPr marL="0" indent="0">
              <a:buNone/>
            </a:pPr>
            <a:r>
              <a:rPr lang="en-US" sz="2400" dirty="0"/>
              <a:t/>
            </a:r>
            <a:br>
              <a:rPr lang="en-US" sz="2400" dirty="0"/>
            </a:br>
            <a:endParaRPr lang="en-US" sz="2400" dirty="0"/>
          </a:p>
          <a:p>
            <a:r>
              <a:rPr lang="en-US" sz="2400" dirty="0"/>
              <a:t>Employees that are effectively trained are happier and more productive, so it's important to take care when considering not only the material that needs to be taught but the method for teaching it. </a:t>
            </a:r>
          </a:p>
          <a:p>
            <a:pPr marL="0" indent="0">
              <a:buNone/>
            </a:pPr>
            <a:endParaRPr lang="en-LY" dirty="0"/>
          </a:p>
        </p:txBody>
      </p:sp>
      <p:sp>
        <p:nvSpPr>
          <p:cNvPr id="4" name="Slide Number Placeholder 3">
            <a:extLst>
              <a:ext uri="{FF2B5EF4-FFF2-40B4-BE49-F238E27FC236}">
                <a16:creationId xmlns:a16="http://schemas.microsoft.com/office/drawing/2014/main" id="{8FEAA78E-6FE3-7541-AF2A-51F1D6C10B8B}"/>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4196406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7855A-F95C-294A-B275-EF1931FE19F5}"/>
              </a:ext>
            </a:extLst>
          </p:cNvPr>
          <p:cNvSpPr>
            <a:spLocks noGrp="1"/>
          </p:cNvSpPr>
          <p:nvPr>
            <p:ph type="title"/>
          </p:nvPr>
        </p:nvSpPr>
        <p:spPr/>
        <p:txBody>
          <a:bodyPr>
            <a:normAutofit fontScale="90000"/>
          </a:bodyPr>
          <a:lstStyle/>
          <a:p>
            <a:r>
              <a:rPr lang="en-US" dirty="0"/>
              <a:t/>
            </a:r>
            <a:br>
              <a:rPr lang="en-US" dirty="0"/>
            </a:br>
            <a:r>
              <a:rPr lang="en-US" dirty="0"/>
              <a:t/>
            </a:r>
            <a:br>
              <a:rPr lang="en-US" dirty="0"/>
            </a:br>
            <a:r>
              <a:rPr lang="en-US" b="1" dirty="0"/>
              <a:t>Why is choosing a training method important?</a:t>
            </a:r>
            <a:r>
              <a:rPr lang="en-US" dirty="0"/>
              <a:t/>
            </a:r>
            <a:br>
              <a:rPr lang="en-US" dirty="0"/>
            </a:br>
            <a:endParaRPr lang="en-LY" dirty="0"/>
          </a:p>
        </p:txBody>
      </p:sp>
      <p:sp>
        <p:nvSpPr>
          <p:cNvPr id="3" name="Content Placeholder 2">
            <a:extLst>
              <a:ext uri="{FF2B5EF4-FFF2-40B4-BE49-F238E27FC236}">
                <a16:creationId xmlns:a16="http://schemas.microsoft.com/office/drawing/2014/main" id="{AC541E6B-6D35-FF4E-A9CC-49AEC319F578}"/>
              </a:ext>
            </a:extLst>
          </p:cNvPr>
          <p:cNvSpPr>
            <a:spLocks noGrp="1"/>
          </p:cNvSpPr>
          <p:nvPr>
            <p:ph idx="1"/>
          </p:nvPr>
        </p:nvSpPr>
        <p:spPr/>
        <p:txBody>
          <a:bodyPr>
            <a:normAutofit fontScale="25000" lnSpcReduction="20000"/>
          </a:bodyPr>
          <a:lstStyle/>
          <a:p>
            <a:r>
              <a:rPr lang="en-US" sz="9600" dirty="0"/>
              <a:t>When a new employee joins the team, they are typically excited and eager to learn all there is to know about the company. Existing staff members also need training to learn and develop skills. In either situation, the method is just as important as the material.</a:t>
            </a:r>
          </a:p>
          <a:p>
            <a:pPr marL="0" indent="0">
              <a:buNone/>
            </a:pPr>
            <a:r>
              <a:rPr lang="en-US" sz="9600" dirty="0"/>
              <a:t/>
            </a:r>
            <a:br>
              <a:rPr lang="en-US" sz="9600" dirty="0"/>
            </a:br>
            <a:endParaRPr lang="en-US" sz="9600" dirty="0"/>
          </a:p>
          <a:p>
            <a:r>
              <a:rPr lang="en-US" sz="9600" dirty="0"/>
              <a:t>There are three major learning styles:</a:t>
            </a:r>
          </a:p>
          <a:p>
            <a:r>
              <a:rPr lang="en-US" sz="9600" b="1" dirty="0"/>
              <a:t>Visual:</a:t>
            </a:r>
            <a:r>
              <a:rPr lang="en-US" sz="9600" dirty="0"/>
              <a:t> Learning by seeing or watching</a:t>
            </a:r>
          </a:p>
          <a:p>
            <a:r>
              <a:rPr lang="en-US" sz="9600" b="1" dirty="0"/>
              <a:t>Auditory:</a:t>
            </a:r>
            <a:r>
              <a:rPr lang="en-US" sz="9600" dirty="0"/>
              <a:t> Learning by hearing information</a:t>
            </a:r>
          </a:p>
          <a:p>
            <a:r>
              <a:rPr lang="en-US" sz="9600" b="1" dirty="0" err="1"/>
              <a:t>Kinaesthetic</a:t>
            </a:r>
            <a:r>
              <a:rPr lang="en-US" sz="9600" b="1" dirty="0"/>
              <a:t>:</a:t>
            </a:r>
            <a:r>
              <a:rPr lang="en-US" sz="9600" dirty="0"/>
              <a:t> Learning through action, or by doing</a:t>
            </a:r>
          </a:p>
          <a:p>
            <a:endParaRPr lang="en-LY" dirty="0"/>
          </a:p>
        </p:txBody>
      </p:sp>
      <p:sp>
        <p:nvSpPr>
          <p:cNvPr id="4" name="Slide Number Placeholder 3">
            <a:extLst>
              <a:ext uri="{FF2B5EF4-FFF2-40B4-BE49-F238E27FC236}">
                <a16:creationId xmlns:a16="http://schemas.microsoft.com/office/drawing/2014/main" id="{7E41E7B0-637E-FE47-9D0E-0D23934EA3BE}"/>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512454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EA449-E50A-1B49-8243-193255BB6F44}"/>
              </a:ext>
            </a:extLst>
          </p:cNvPr>
          <p:cNvSpPr>
            <a:spLocks noGrp="1"/>
          </p:cNvSpPr>
          <p:nvPr>
            <p:ph type="title"/>
          </p:nvPr>
        </p:nvSpPr>
        <p:spPr/>
        <p:txBody>
          <a:bodyPr>
            <a:normAutofit fontScale="90000"/>
          </a:bodyPr>
          <a:lstStyle/>
          <a:p>
            <a:r>
              <a:rPr lang="en-US" b="1" dirty="0"/>
              <a:t>Different types of training methods</a:t>
            </a:r>
            <a:r>
              <a:rPr lang="en-US" dirty="0"/>
              <a:t/>
            </a:r>
            <a:br>
              <a:rPr lang="en-US" dirty="0"/>
            </a:br>
            <a:endParaRPr lang="en-LY" dirty="0"/>
          </a:p>
        </p:txBody>
      </p:sp>
      <p:sp>
        <p:nvSpPr>
          <p:cNvPr id="3" name="Content Placeholder 2">
            <a:extLst>
              <a:ext uri="{FF2B5EF4-FFF2-40B4-BE49-F238E27FC236}">
                <a16:creationId xmlns:a16="http://schemas.microsoft.com/office/drawing/2014/main" id="{32F3B4A8-77EF-9742-8249-C231DE0338DD}"/>
              </a:ext>
            </a:extLst>
          </p:cNvPr>
          <p:cNvSpPr>
            <a:spLocks noGrp="1"/>
          </p:cNvSpPr>
          <p:nvPr>
            <p:ph idx="1"/>
          </p:nvPr>
        </p:nvSpPr>
        <p:spPr/>
        <p:txBody>
          <a:bodyPr>
            <a:normAutofit/>
          </a:bodyPr>
          <a:lstStyle/>
          <a:p>
            <a:pPr marL="0" indent="0">
              <a:buNone/>
            </a:pPr>
            <a:r>
              <a:rPr lang="en-US" sz="2000" dirty="0"/>
              <a:t>What works best for your learners, and tailor the material to them. Here is a list of the eight most effective employee training methods:</a:t>
            </a:r>
          </a:p>
          <a:p>
            <a:r>
              <a:rPr lang="en-US" sz="2000" dirty="0"/>
              <a:t>Technology-based learning</a:t>
            </a:r>
          </a:p>
          <a:p>
            <a:r>
              <a:rPr lang="en-US" sz="2000" dirty="0"/>
              <a:t>Simulators</a:t>
            </a:r>
          </a:p>
          <a:p>
            <a:r>
              <a:rPr lang="en-US" sz="2000" dirty="0"/>
              <a:t>On-the-job training</a:t>
            </a:r>
          </a:p>
          <a:p>
            <a:r>
              <a:rPr lang="en-US" sz="2000" dirty="0"/>
              <a:t>Coaching/mentoring</a:t>
            </a:r>
          </a:p>
          <a:p>
            <a:r>
              <a:rPr lang="en-US" sz="2000" dirty="0"/>
              <a:t>Instructor-led training</a:t>
            </a:r>
          </a:p>
          <a:p>
            <a:r>
              <a:rPr lang="en-US" sz="2000" dirty="0"/>
              <a:t>Roleplaying</a:t>
            </a:r>
          </a:p>
          <a:p>
            <a:r>
              <a:rPr lang="en-US" sz="2000" dirty="0"/>
              <a:t>Films and videos</a:t>
            </a:r>
          </a:p>
          <a:p>
            <a:r>
              <a:rPr lang="en-US" sz="2000" dirty="0"/>
              <a:t>Case studies</a:t>
            </a:r>
          </a:p>
          <a:p>
            <a:endParaRPr lang="en-LY" dirty="0"/>
          </a:p>
        </p:txBody>
      </p:sp>
      <p:sp>
        <p:nvSpPr>
          <p:cNvPr id="4" name="Slide Number Placeholder 3">
            <a:extLst>
              <a:ext uri="{FF2B5EF4-FFF2-40B4-BE49-F238E27FC236}">
                <a16:creationId xmlns:a16="http://schemas.microsoft.com/office/drawing/2014/main" id="{E92A4038-BA16-A541-8BCC-D34D8C66B164}"/>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837683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21B75-76BC-6749-A341-93D081C069C0}"/>
              </a:ext>
            </a:extLst>
          </p:cNvPr>
          <p:cNvSpPr>
            <a:spLocks noGrp="1"/>
          </p:cNvSpPr>
          <p:nvPr>
            <p:ph type="title"/>
          </p:nvPr>
        </p:nvSpPr>
        <p:spPr/>
        <p:txBody>
          <a:bodyPr/>
          <a:lstStyle/>
          <a:p>
            <a:r>
              <a:rPr lang="en-US" b="1" dirty="0"/>
              <a:t>1. Technology-based learning</a:t>
            </a:r>
            <a:r>
              <a:rPr lang="en-US" dirty="0"/>
              <a:t/>
            </a:r>
            <a:br>
              <a:rPr lang="en-US" dirty="0"/>
            </a:br>
            <a:endParaRPr lang="en-LY" dirty="0"/>
          </a:p>
        </p:txBody>
      </p:sp>
      <p:sp>
        <p:nvSpPr>
          <p:cNvPr id="3" name="Content Placeholder 2">
            <a:extLst>
              <a:ext uri="{FF2B5EF4-FFF2-40B4-BE49-F238E27FC236}">
                <a16:creationId xmlns:a16="http://schemas.microsoft.com/office/drawing/2014/main" id="{56545F3E-A2ED-9443-9DCC-478E257C24EA}"/>
              </a:ext>
            </a:extLst>
          </p:cNvPr>
          <p:cNvSpPr>
            <a:spLocks noGrp="1"/>
          </p:cNvSpPr>
          <p:nvPr>
            <p:ph idx="1"/>
          </p:nvPr>
        </p:nvSpPr>
        <p:spPr/>
        <p:txBody>
          <a:bodyPr>
            <a:normAutofit lnSpcReduction="10000"/>
          </a:bodyPr>
          <a:lstStyle/>
          <a:p>
            <a:r>
              <a:rPr lang="en-US" sz="2400" dirty="0"/>
              <a:t>Major advantage of technology-based learning is its scalability. Whether it's five or 500 people, any number of individuals can take CBT courses at one time and at their own pace.</a:t>
            </a:r>
          </a:p>
          <a:p>
            <a:r>
              <a:rPr lang="en-US" sz="2400" dirty="0"/>
              <a:t>Computer-based training does come with its challenges too. One major challenge is the fact that trainees are left unmonitored. Because CBT courses are unmonitored, it's difficult to know whether your employees are engaging with the material.</a:t>
            </a:r>
          </a:p>
          <a:p>
            <a:endParaRPr lang="en-LY" dirty="0"/>
          </a:p>
        </p:txBody>
      </p:sp>
      <p:sp>
        <p:nvSpPr>
          <p:cNvPr id="4" name="Slide Number Placeholder 3">
            <a:extLst>
              <a:ext uri="{FF2B5EF4-FFF2-40B4-BE49-F238E27FC236}">
                <a16:creationId xmlns:a16="http://schemas.microsoft.com/office/drawing/2014/main" id="{B293701F-C0EE-D141-AB9E-A810E87B16DB}"/>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4100830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9333E-FE52-074D-8704-646D14598DBB}"/>
              </a:ext>
            </a:extLst>
          </p:cNvPr>
          <p:cNvSpPr>
            <a:spLocks noGrp="1"/>
          </p:cNvSpPr>
          <p:nvPr>
            <p:ph type="title"/>
          </p:nvPr>
        </p:nvSpPr>
        <p:spPr/>
        <p:txBody>
          <a:bodyPr/>
          <a:lstStyle/>
          <a:p>
            <a:r>
              <a:rPr lang="en-US" b="1" dirty="0"/>
              <a:t>2. Simulators</a:t>
            </a:r>
            <a:r>
              <a:rPr lang="en-US" dirty="0"/>
              <a:t/>
            </a:r>
            <a:br>
              <a:rPr lang="en-US" dirty="0"/>
            </a:br>
            <a:endParaRPr lang="en-LY" dirty="0"/>
          </a:p>
        </p:txBody>
      </p:sp>
      <p:sp>
        <p:nvSpPr>
          <p:cNvPr id="3" name="Content Placeholder 2">
            <a:extLst>
              <a:ext uri="{FF2B5EF4-FFF2-40B4-BE49-F238E27FC236}">
                <a16:creationId xmlns:a16="http://schemas.microsoft.com/office/drawing/2014/main" id="{95DA6EE4-B9E1-084F-8E4F-57BFEBFB5319}"/>
              </a:ext>
            </a:extLst>
          </p:cNvPr>
          <p:cNvSpPr>
            <a:spLocks noGrp="1"/>
          </p:cNvSpPr>
          <p:nvPr>
            <p:ph idx="1"/>
          </p:nvPr>
        </p:nvSpPr>
        <p:spPr/>
        <p:txBody>
          <a:bodyPr/>
          <a:lstStyle/>
          <a:p>
            <a:r>
              <a:rPr lang="en-US" sz="2400" dirty="0"/>
              <a:t>Simulations are an effective training technique for fields that require a specific set of skills for operating complex machinery, such as in the medical or aviation industries. Successful simulations reflect actual work situations, and allow trainees to solve issues that they will likely face on the job.</a:t>
            </a:r>
          </a:p>
          <a:p>
            <a:pPr marL="0" indent="0">
              <a:buNone/>
            </a:pPr>
            <a:endParaRPr lang="en-LY" dirty="0"/>
          </a:p>
        </p:txBody>
      </p:sp>
      <p:sp>
        <p:nvSpPr>
          <p:cNvPr id="4" name="Slide Number Placeholder 3">
            <a:extLst>
              <a:ext uri="{FF2B5EF4-FFF2-40B4-BE49-F238E27FC236}">
                <a16:creationId xmlns:a16="http://schemas.microsoft.com/office/drawing/2014/main" id="{6F35E262-FF3F-DD4F-A785-1CBDFD4CD5B6}"/>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914630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27157-425B-E24E-9675-23BAAE798F40}"/>
              </a:ext>
            </a:extLst>
          </p:cNvPr>
          <p:cNvSpPr>
            <a:spLocks noGrp="1"/>
          </p:cNvSpPr>
          <p:nvPr>
            <p:ph type="title"/>
          </p:nvPr>
        </p:nvSpPr>
        <p:spPr/>
        <p:txBody>
          <a:bodyPr/>
          <a:lstStyle/>
          <a:p>
            <a:r>
              <a:rPr lang="en-US" b="1" dirty="0"/>
              <a:t>3. On-the-job training</a:t>
            </a:r>
            <a:r>
              <a:rPr lang="en-US" dirty="0"/>
              <a:t/>
            </a:r>
            <a:br>
              <a:rPr lang="en-US" dirty="0"/>
            </a:br>
            <a:endParaRPr lang="en-LY" dirty="0"/>
          </a:p>
        </p:txBody>
      </p:sp>
      <p:sp>
        <p:nvSpPr>
          <p:cNvPr id="3" name="Content Placeholder 2">
            <a:extLst>
              <a:ext uri="{FF2B5EF4-FFF2-40B4-BE49-F238E27FC236}">
                <a16:creationId xmlns:a16="http://schemas.microsoft.com/office/drawing/2014/main" id="{1F084DD3-04E5-DB45-9564-F25FA2064BD1}"/>
              </a:ext>
            </a:extLst>
          </p:cNvPr>
          <p:cNvSpPr>
            <a:spLocks noGrp="1"/>
          </p:cNvSpPr>
          <p:nvPr>
            <p:ph idx="1"/>
          </p:nvPr>
        </p:nvSpPr>
        <p:spPr/>
        <p:txBody>
          <a:bodyPr>
            <a:normAutofit/>
          </a:bodyPr>
          <a:lstStyle/>
          <a:p>
            <a:r>
              <a:rPr lang="en-US" sz="2400" dirty="0"/>
              <a:t>New hires begin working immediately with this training method. In some cases, it may be beneficial to incorporate an employee shadowing component. This will allow new hires to gain a little insight into the context and job requirements before trying it on their own.</a:t>
            </a:r>
          </a:p>
          <a:p>
            <a:endParaRPr lang="en-LY" sz="2400" dirty="0"/>
          </a:p>
        </p:txBody>
      </p:sp>
      <p:sp>
        <p:nvSpPr>
          <p:cNvPr id="4" name="Slide Number Placeholder 3">
            <a:extLst>
              <a:ext uri="{FF2B5EF4-FFF2-40B4-BE49-F238E27FC236}">
                <a16:creationId xmlns:a16="http://schemas.microsoft.com/office/drawing/2014/main" id="{DA934EE3-6F4A-E046-A6C7-BCAE45FE6015}"/>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627910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18B70-0E7A-CF49-9BB8-E2BB44D2691D}"/>
              </a:ext>
            </a:extLst>
          </p:cNvPr>
          <p:cNvSpPr>
            <a:spLocks noGrp="1"/>
          </p:cNvSpPr>
          <p:nvPr>
            <p:ph type="title"/>
          </p:nvPr>
        </p:nvSpPr>
        <p:spPr/>
        <p:txBody>
          <a:bodyPr>
            <a:normAutofit fontScale="90000"/>
          </a:bodyPr>
          <a:lstStyle/>
          <a:p>
            <a:r>
              <a:rPr lang="en-US" b="1" dirty="0"/>
              <a:t>4. Coaching/mentoring</a:t>
            </a:r>
            <a:r>
              <a:rPr lang="en-US" dirty="0"/>
              <a:t/>
            </a:r>
            <a:br>
              <a:rPr lang="en-US" dirty="0"/>
            </a:br>
            <a:endParaRPr lang="en-LY" dirty="0"/>
          </a:p>
        </p:txBody>
      </p:sp>
      <p:sp>
        <p:nvSpPr>
          <p:cNvPr id="3" name="Content Placeholder 2">
            <a:extLst>
              <a:ext uri="{FF2B5EF4-FFF2-40B4-BE49-F238E27FC236}">
                <a16:creationId xmlns:a16="http://schemas.microsoft.com/office/drawing/2014/main" id="{5E73DC8D-D64F-F645-8679-437A64CE25B9}"/>
              </a:ext>
            </a:extLst>
          </p:cNvPr>
          <p:cNvSpPr>
            <a:spLocks noGrp="1"/>
          </p:cNvSpPr>
          <p:nvPr>
            <p:ph idx="1"/>
          </p:nvPr>
        </p:nvSpPr>
        <p:spPr/>
        <p:txBody>
          <a:bodyPr>
            <a:normAutofit fontScale="92500"/>
          </a:bodyPr>
          <a:lstStyle/>
          <a:p>
            <a:r>
              <a:rPr lang="en-US" sz="2400" dirty="0"/>
              <a:t>There are many benefits to mentorship and coaching. Implementing a mentorship program at your company, along with other training methods, creates employee development opportunities as well as develops relationships that help new employees feel welcomed and supported.</a:t>
            </a:r>
          </a:p>
          <a:p>
            <a:r>
              <a:rPr lang="en-US" sz="2400" dirty="0"/>
              <a:t>Mentorship is invaluable, but it does come with its challenges. Your best employees will be asked to take time away from their work to train and grow newer staff members.</a:t>
            </a:r>
          </a:p>
          <a:p>
            <a:endParaRPr lang="en-LY" dirty="0"/>
          </a:p>
        </p:txBody>
      </p:sp>
      <p:sp>
        <p:nvSpPr>
          <p:cNvPr id="4" name="Slide Number Placeholder 3">
            <a:extLst>
              <a:ext uri="{FF2B5EF4-FFF2-40B4-BE49-F238E27FC236}">
                <a16:creationId xmlns:a16="http://schemas.microsoft.com/office/drawing/2014/main" id="{2DF8438F-5259-7042-A2C2-AABD0A33897E}"/>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325121732"/>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Atlas</Template>
  <TotalTime>75</TotalTime>
  <Words>809</Words>
  <Application>Microsoft Office PowerPoint</Application>
  <PresentationFormat>Widescreen</PresentationFormat>
  <Paragraphs>73</Paragraphs>
  <Slides>16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Calibri</vt:lpstr>
      <vt:lpstr>Calibri Light</vt:lpstr>
      <vt:lpstr>Graphik</vt:lpstr>
      <vt:lpstr>Helvetica Neue Medium</vt:lpstr>
      <vt:lpstr>Rockwell</vt:lpstr>
      <vt:lpstr>Times New Roman</vt:lpstr>
      <vt:lpstr>Times Roman</vt:lpstr>
      <vt:lpstr>Wingdings</vt:lpstr>
      <vt:lpstr>Atlas</vt:lpstr>
      <vt:lpstr>Different Training Methods</vt:lpstr>
      <vt:lpstr>TABLE OF CONTENT</vt:lpstr>
      <vt:lpstr>Introduction</vt:lpstr>
      <vt:lpstr>  Why is choosing a training method important? </vt:lpstr>
      <vt:lpstr>Different types of training methods </vt:lpstr>
      <vt:lpstr>1. Technology-based learning </vt:lpstr>
      <vt:lpstr>2. Simulators </vt:lpstr>
      <vt:lpstr>3. On-the-job training </vt:lpstr>
      <vt:lpstr>4. Coaching/mentoring </vt:lpstr>
      <vt:lpstr>5. Instructor-led training </vt:lpstr>
      <vt:lpstr>6. Roleplaying </vt:lpstr>
      <vt:lpstr>7. Films and videos </vt:lpstr>
      <vt:lpstr>8. Case studies </vt:lpstr>
      <vt:lpstr>Conclusion</vt:lpstr>
      <vt:lpstr>Refrences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 training methods</dc:title>
  <dc:creator>Microsoft Office User</dc:creator>
  <cp:lastModifiedBy>user</cp:lastModifiedBy>
  <cp:revision>8</cp:revision>
  <dcterms:created xsi:type="dcterms:W3CDTF">2021-06-08T20:32:09Z</dcterms:created>
  <dcterms:modified xsi:type="dcterms:W3CDTF">2021-07-10T07:02:45Z</dcterms:modified>
</cp:coreProperties>
</file>