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autoCompressPictures="0">
  <p:sldMasterIdLst>
    <p:sldMasterId id="2147483648" r:id="rId1"/>
  </p:sldMasterIdLst>
  <p:notesMasterIdLst>
    <p:notesMasterId r:id="rId14"/>
  </p:notesMasterIdLst>
  <p:sldIdLst>
    <p:sldId id="256" r:id="rId2"/>
    <p:sldId id="257" r:id="rId3"/>
    <p:sldId id="258" r:id="rId4"/>
    <p:sldId id="259" r:id="rId5"/>
    <p:sldId id="268" r:id="rId6"/>
    <p:sldId id="260"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000" autoAdjust="0"/>
    <p:restoredTop sz="94727"/>
  </p:normalViewPr>
  <p:slideViewPr>
    <p:cSldViewPr snapToGrid="0" snapToObjects="1">
      <p:cViewPr varScale="1">
        <p:scale>
          <a:sx n="73" d="100"/>
          <a:sy n="73" d="100"/>
        </p:scale>
        <p:origin x="4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ACFE78-9B5D-2E47-9748-BB26CCC649E5}" type="doc">
      <dgm:prSet loTypeId="urn:microsoft.com/office/officeart/2008/layout/RadialCluster" loCatId="hierarchy" qsTypeId="urn:microsoft.com/office/officeart/2005/8/quickstyle/simple1" qsCatId="simple" csTypeId="urn:microsoft.com/office/officeart/2005/8/colors/accent2_5" csCatId="accent2" phldr="1"/>
      <dgm:spPr/>
      <dgm:t>
        <a:bodyPr/>
        <a:lstStyle/>
        <a:p>
          <a:pPr rtl="1"/>
          <a:endParaRPr lang="ar-SA"/>
        </a:p>
      </dgm:t>
    </dgm:pt>
    <dgm:pt modelId="{B97F86B0-E244-7A42-B684-A952B5C0AD8C}">
      <dgm:prSet phldrT="[نص]"/>
      <dgm:spPr/>
      <dgm:t>
        <a:bodyPr/>
        <a:lstStyle/>
        <a:p>
          <a:pPr rtl="1"/>
          <a:r>
            <a:rPr lang="en-US" b="1" dirty="0"/>
            <a:t>Secondary Data</a:t>
          </a:r>
          <a:endParaRPr lang="ar-SA" dirty="0"/>
        </a:p>
      </dgm:t>
    </dgm:pt>
    <dgm:pt modelId="{28F25ECB-9CC1-B642-94BA-308B0289700A}" type="parTrans" cxnId="{4B34D18F-D3F8-BA47-BBF9-991B96CE5BC5}">
      <dgm:prSet/>
      <dgm:spPr/>
      <dgm:t>
        <a:bodyPr/>
        <a:lstStyle/>
        <a:p>
          <a:pPr rtl="1"/>
          <a:endParaRPr lang="ar-SA"/>
        </a:p>
      </dgm:t>
    </dgm:pt>
    <dgm:pt modelId="{40C86B88-7A86-2B47-B3F4-543600766318}" type="sibTrans" cxnId="{4B34D18F-D3F8-BA47-BBF9-991B96CE5BC5}">
      <dgm:prSet/>
      <dgm:spPr/>
      <dgm:t>
        <a:bodyPr/>
        <a:lstStyle/>
        <a:p>
          <a:pPr rtl="1"/>
          <a:endParaRPr lang="ar-SA"/>
        </a:p>
      </dgm:t>
    </dgm:pt>
    <dgm:pt modelId="{2E990E5B-7449-8649-9A22-818E9A91792C}">
      <dgm:prSet phldrT="[نص]" custT="1"/>
      <dgm:spPr/>
      <dgm:t>
        <a:bodyPr/>
        <a:lstStyle/>
        <a:p>
          <a:pPr algn="ctr" rtl="1"/>
          <a:r>
            <a:rPr lang="en-US" sz="2000" b="0" i="0" dirty="0">
              <a:solidFill>
                <a:schemeClr val="tx1"/>
              </a:solidFill>
            </a:rPr>
            <a:t>External Sources Of Secondary Data</a:t>
          </a:r>
        </a:p>
        <a:p>
          <a:pPr algn="ctr" rtl="1"/>
          <a:endParaRPr lang="ar-SA" sz="1600" dirty="0"/>
        </a:p>
      </dgm:t>
    </dgm:pt>
    <dgm:pt modelId="{2A11BA7F-A76B-0C4D-937E-4A6EE864C987}" type="parTrans" cxnId="{E4C5AEB9-3C53-E540-AD3A-B42E4720B34A}">
      <dgm:prSet/>
      <dgm:spPr/>
      <dgm:t>
        <a:bodyPr/>
        <a:lstStyle/>
        <a:p>
          <a:pPr rtl="1"/>
          <a:endParaRPr lang="ar-SA"/>
        </a:p>
      </dgm:t>
    </dgm:pt>
    <dgm:pt modelId="{DF6B8391-DE5C-264D-8A0B-D1BB4A303496}" type="sibTrans" cxnId="{E4C5AEB9-3C53-E540-AD3A-B42E4720B34A}">
      <dgm:prSet/>
      <dgm:spPr/>
      <dgm:t>
        <a:bodyPr/>
        <a:lstStyle/>
        <a:p>
          <a:pPr rtl="1"/>
          <a:endParaRPr lang="ar-SA"/>
        </a:p>
      </dgm:t>
    </dgm:pt>
    <dgm:pt modelId="{EDB4DAA7-8669-544A-8BCB-805950FA9965}">
      <dgm:prSet phldrT="[نص]" custT="1"/>
      <dgm:spPr/>
      <dgm:t>
        <a:bodyPr/>
        <a:lstStyle/>
        <a:p>
          <a:pPr algn="ctr" rtl="1"/>
          <a:r>
            <a:rPr lang="en-US" sz="2000" b="0" i="0" dirty="0">
              <a:solidFill>
                <a:schemeClr val="tx1"/>
              </a:solidFill>
            </a:rPr>
            <a:t>Internal Sources Of Secondary Data</a:t>
          </a:r>
        </a:p>
        <a:p>
          <a:pPr algn="ctr" rtl="1"/>
          <a:endParaRPr lang="ar-SA" sz="1500" dirty="0"/>
        </a:p>
      </dgm:t>
    </dgm:pt>
    <dgm:pt modelId="{5CC4548B-D9FC-D942-89DA-985916250299}" type="parTrans" cxnId="{CB0C25F0-9DD2-B64A-A510-C5A30BC10E65}">
      <dgm:prSet/>
      <dgm:spPr/>
      <dgm:t>
        <a:bodyPr/>
        <a:lstStyle/>
        <a:p>
          <a:pPr rtl="1"/>
          <a:endParaRPr lang="ar-SA"/>
        </a:p>
      </dgm:t>
    </dgm:pt>
    <dgm:pt modelId="{2E396D3D-CD70-DE43-A0A0-59E91F3E41BB}" type="sibTrans" cxnId="{CB0C25F0-9DD2-B64A-A510-C5A30BC10E65}">
      <dgm:prSet/>
      <dgm:spPr/>
      <dgm:t>
        <a:bodyPr/>
        <a:lstStyle/>
        <a:p>
          <a:pPr rtl="1"/>
          <a:endParaRPr lang="ar-SA"/>
        </a:p>
      </dgm:t>
    </dgm:pt>
    <dgm:pt modelId="{FF8159C3-893E-5549-85B8-97D9DC475D4D}" type="pres">
      <dgm:prSet presAssocID="{E8ACFE78-9B5D-2E47-9748-BB26CCC649E5}" presName="Name0" presStyleCnt="0">
        <dgm:presLayoutVars>
          <dgm:chMax val="1"/>
          <dgm:chPref val="1"/>
          <dgm:dir/>
          <dgm:animOne val="branch"/>
          <dgm:animLvl val="lvl"/>
        </dgm:presLayoutVars>
      </dgm:prSet>
      <dgm:spPr/>
      <dgm:t>
        <a:bodyPr/>
        <a:lstStyle/>
        <a:p>
          <a:endParaRPr lang="en-US"/>
        </a:p>
      </dgm:t>
    </dgm:pt>
    <dgm:pt modelId="{60F6147D-F112-AF46-845F-85E17CBD490B}" type="pres">
      <dgm:prSet presAssocID="{B97F86B0-E244-7A42-B684-A952B5C0AD8C}" presName="singleCycle" presStyleCnt="0"/>
      <dgm:spPr/>
    </dgm:pt>
    <dgm:pt modelId="{2271D929-B941-5841-8F7B-154DB6977E7E}" type="pres">
      <dgm:prSet presAssocID="{B97F86B0-E244-7A42-B684-A952B5C0AD8C}" presName="singleCenter" presStyleLbl="node1" presStyleIdx="0" presStyleCnt="3" custScaleX="571429" custScaleY="38189" custLinFactNeighborX="7499" custLinFactNeighborY="-59208">
        <dgm:presLayoutVars>
          <dgm:chMax val="7"/>
          <dgm:chPref val="7"/>
        </dgm:presLayoutVars>
      </dgm:prSet>
      <dgm:spPr/>
      <dgm:t>
        <a:bodyPr/>
        <a:lstStyle/>
        <a:p>
          <a:endParaRPr lang="en-US"/>
        </a:p>
      </dgm:t>
    </dgm:pt>
    <dgm:pt modelId="{8528BE52-90F7-7A4D-8985-F730E52C48E3}" type="pres">
      <dgm:prSet presAssocID="{2A11BA7F-A76B-0C4D-937E-4A6EE864C987}" presName="Name56" presStyleLbl="parChTrans1D2" presStyleIdx="0" presStyleCnt="2"/>
      <dgm:spPr/>
      <dgm:t>
        <a:bodyPr/>
        <a:lstStyle/>
        <a:p>
          <a:endParaRPr lang="en-US"/>
        </a:p>
      </dgm:t>
    </dgm:pt>
    <dgm:pt modelId="{0C432E9D-C2D9-CC4F-A36B-468FB272998A}" type="pres">
      <dgm:prSet presAssocID="{2E990E5B-7449-8649-9A22-818E9A91792C}" presName="text0" presStyleLbl="node1" presStyleIdx="1" presStyleCnt="3" custScaleX="424576" custScaleY="97273" custRadScaleRad="149259" custRadScaleInc="119709">
        <dgm:presLayoutVars>
          <dgm:bulletEnabled val="1"/>
        </dgm:presLayoutVars>
      </dgm:prSet>
      <dgm:spPr/>
      <dgm:t>
        <a:bodyPr/>
        <a:lstStyle/>
        <a:p>
          <a:endParaRPr lang="en-US"/>
        </a:p>
      </dgm:t>
    </dgm:pt>
    <dgm:pt modelId="{B5180AF3-8458-C147-9512-F761B1D37195}" type="pres">
      <dgm:prSet presAssocID="{5CC4548B-D9FC-D942-89DA-985916250299}" presName="Name56" presStyleLbl="parChTrans1D2" presStyleIdx="1" presStyleCnt="2"/>
      <dgm:spPr/>
      <dgm:t>
        <a:bodyPr/>
        <a:lstStyle/>
        <a:p>
          <a:endParaRPr lang="en-US"/>
        </a:p>
      </dgm:t>
    </dgm:pt>
    <dgm:pt modelId="{B6E9542B-C596-B240-96EB-508844A53AFC}" type="pres">
      <dgm:prSet presAssocID="{EDB4DAA7-8669-544A-8BCB-805950FA9965}" presName="text0" presStyleLbl="node1" presStyleIdx="2" presStyleCnt="3" custScaleX="378968" custScaleY="94426" custRadScaleRad="157217" custRadScaleInc="81886">
        <dgm:presLayoutVars>
          <dgm:bulletEnabled val="1"/>
        </dgm:presLayoutVars>
      </dgm:prSet>
      <dgm:spPr/>
      <dgm:t>
        <a:bodyPr/>
        <a:lstStyle/>
        <a:p>
          <a:endParaRPr lang="en-US"/>
        </a:p>
      </dgm:t>
    </dgm:pt>
  </dgm:ptLst>
  <dgm:cxnLst>
    <dgm:cxn modelId="{03638F41-04C2-2B4A-9933-6C5C55B7DA13}" type="presOf" srcId="{2E990E5B-7449-8649-9A22-818E9A91792C}" destId="{0C432E9D-C2D9-CC4F-A36B-468FB272998A}" srcOrd="0" destOrd="0" presId="urn:microsoft.com/office/officeart/2008/layout/RadialCluster"/>
    <dgm:cxn modelId="{CB0C25F0-9DD2-B64A-A510-C5A30BC10E65}" srcId="{B97F86B0-E244-7A42-B684-A952B5C0AD8C}" destId="{EDB4DAA7-8669-544A-8BCB-805950FA9965}" srcOrd="1" destOrd="0" parTransId="{5CC4548B-D9FC-D942-89DA-985916250299}" sibTransId="{2E396D3D-CD70-DE43-A0A0-59E91F3E41BB}"/>
    <dgm:cxn modelId="{4B34D18F-D3F8-BA47-BBF9-991B96CE5BC5}" srcId="{E8ACFE78-9B5D-2E47-9748-BB26CCC649E5}" destId="{B97F86B0-E244-7A42-B684-A952B5C0AD8C}" srcOrd="0" destOrd="0" parTransId="{28F25ECB-9CC1-B642-94BA-308B0289700A}" sibTransId="{40C86B88-7A86-2B47-B3F4-543600766318}"/>
    <dgm:cxn modelId="{E4C5AEB9-3C53-E540-AD3A-B42E4720B34A}" srcId="{B97F86B0-E244-7A42-B684-A952B5C0AD8C}" destId="{2E990E5B-7449-8649-9A22-818E9A91792C}" srcOrd="0" destOrd="0" parTransId="{2A11BA7F-A76B-0C4D-937E-4A6EE864C987}" sibTransId="{DF6B8391-DE5C-264D-8A0B-D1BB4A303496}"/>
    <dgm:cxn modelId="{6974C07A-E3A4-9A40-8E33-DCB5A02E444C}" type="presOf" srcId="{E8ACFE78-9B5D-2E47-9748-BB26CCC649E5}" destId="{FF8159C3-893E-5549-85B8-97D9DC475D4D}" srcOrd="0" destOrd="0" presId="urn:microsoft.com/office/officeart/2008/layout/RadialCluster"/>
    <dgm:cxn modelId="{BEF72556-DAE1-6B45-A222-A2DACE24DC8C}" type="presOf" srcId="{2A11BA7F-A76B-0C4D-937E-4A6EE864C987}" destId="{8528BE52-90F7-7A4D-8985-F730E52C48E3}" srcOrd="0" destOrd="0" presId="urn:microsoft.com/office/officeart/2008/layout/RadialCluster"/>
    <dgm:cxn modelId="{B9087CA0-5263-AF44-A82F-391EFE9BF18E}" type="presOf" srcId="{EDB4DAA7-8669-544A-8BCB-805950FA9965}" destId="{B6E9542B-C596-B240-96EB-508844A53AFC}" srcOrd="0" destOrd="0" presId="urn:microsoft.com/office/officeart/2008/layout/RadialCluster"/>
    <dgm:cxn modelId="{9A475847-9D00-6549-9F2A-5612804811A6}" type="presOf" srcId="{B97F86B0-E244-7A42-B684-A952B5C0AD8C}" destId="{2271D929-B941-5841-8F7B-154DB6977E7E}" srcOrd="0" destOrd="0" presId="urn:microsoft.com/office/officeart/2008/layout/RadialCluster"/>
    <dgm:cxn modelId="{2CE04EE0-AE1C-EA45-BAE4-86DA920A73C2}" type="presOf" srcId="{5CC4548B-D9FC-D942-89DA-985916250299}" destId="{B5180AF3-8458-C147-9512-F761B1D37195}" srcOrd="0" destOrd="0" presId="urn:microsoft.com/office/officeart/2008/layout/RadialCluster"/>
    <dgm:cxn modelId="{117C8DC7-EFDF-1044-B8E7-493004674D6D}" type="presParOf" srcId="{FF8159C3-893E-5549-85B8-97D9DC475D4D}" destId="{60F6147D-F112-AF46-845F-85E17CBD490B}" srcOrd="0" destOrd="0" presId="urn:microsoft.com/office/officeart/2008/layout/RadialCluster"/>
    <dgm:cxn modelId="{B84091A0-9DDC-E049-8384-6CD5228265B3}" type="presParOf" srcId="{60F6147D-F112-AF46-845F-85E17CBD490B}" destId="{2271D929-B941-5841-8F7B-154DB6977E7E}" srcOrd="0" destOrd="0" presId="urn:microsoft.com/office/officeart/2008/layout/RadialCluster"/>
    <dgm:cxn modelId="{3DC0B5D8-2BEE-4F45-9FA5-EA748690BBD2}" type="presParOf" srcId="{60F6147D-F112-AF46-845F-85E17CBD490B}" destId="{8528BE52-90F7-7A4D-8985-F730E52C48E3}" srcOrd="1" destOrd="0" presId="urn:microsoft.com/office/officeart/2008/layout/RadialCluster"/>
    <dgm:cxn modelId="{43EFDF5E-2996-574B-8A7F-7AC550781A78}" type="presParOf" srcId="{60F6147D-F112-AF46-845F-85E17CBD490B}" destId="{0C432E9D-C2D9-CC4F-A36B-468FB272998A}" srcOrd="2" destOrd="0" presId="urn:microsoft.com/office/officeart/2008/layout/RadialCluster"/>
    <dgm:cxn modelId="{70610290-A95B-1047-86B6-6126D21A9F0A}" type="presParOf" srcId="{60F6147D-F112-AF46-845F-85E17CBD490B}" destId="{B5180AF3-8458-C147-9512-F761B1D37195}" srcOrd="3" destOrd="0" presId="urn:microsoft.com/office/officeart/2008/layout/RadialCluster"/>
    <dgm:cxn modelId="{3CA8B114-FD2F-3845-A194-622F22F551D5}" type="presParOf" srcId="{60F6147D-F112-AF46-845F-85E17CBD490B}" destId="{B6E9542B-C596-B240-96EB-508844A53AFC}"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71D929-B941-5841-8F7B-154DB6977E7E}">
      <dsp:nvSpPr>
        <dsp:cNvPr id="0" name=""/>
        <dsp:cNvSpPr/>
      </dsp:nvSpPr>
      <dsp:spPr>
        <a:xfrm>
          <a:off x="1127876" y="0"/>
          <a:ext cx="9535892" cy="637290"/>
        </a:xfrm>
        <a:prstGeom prst="roundRect">
          <a:avLst/>
        </a:prstGeom>
        <a:solidFill>
          <a:schemeClr val="accent2">
            <a:alpha val="9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333500" rtl="1">
            <a:lnSpc>
              <a:spcPct val="90000"/>
            </a:lnSpc>
            <a:spcBef>
              <a:spcPct val="0"/>
            </a:spcBef>
            <a:spcAft>
              <a:spcPct val="35000"/>
            </a:spcAft>
          </a:pPr>
          <a:r>
            <a:rPr lang="en-US" sz="3000" b="1" kern="1200" dirty="0"/>
            <a:t>Secondary Data</a:t>
          </a:r>
          <a:endParaRPr lang="ar-SA" sz="3000" kern="1200" dirty="0"/>
        </a:p>
      </dsp:txBody>
      <dsp:txXfrm>
        <a:off x="1158986" y="31110"/>
        <a:ext cx="9473672" cy="575070"/>
      </dsp:txXfrm>
    </dsp:sp>
    <dsp:sp modelId="{8528BE52-90F7-7A4D-8985-F730E52C48E3}">
      <dsp:nvSpPr>
        <dsp:cNvPr id="0" name=""/>
        <dsp:cNvSpPr/>
      </dsp:nvSpPr>
      <dsp:spPr>
        <a:xfrm rot="3056120">
          <a:off x="5530877" y="1946544"/>
          <a:ext cx="3372475" cy="0"/>
        </a:xfrm>
        <a:custGeom>
          <a:avLst/>
          <a:gdLst/>
          <a:ahLst/>
          <a:cxnLst/>
          <a:rect l="0" t="0" r="0" b="0"/>
          <a:pathLst>
            <a:path>
              <a:moveTo>
                <a:pt x="0" y="0"/>
              </a:moveTo>
              <a:lnTo>
                <a:pt x="3372475" y="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432E9D-C2D9-CC4F-A36B-468FB272998A}">
      <dsp:nvSpPr>
        <dsp:cNvPr id="0" name=""/>
        <dsp:cNvSpPr/>
      </dsp:nvSpPr>
      <dsp:spPr>
        <a:xfrm>
          <a:off x="6347596" y="3255799"/>
          <a:ext cx="4747110" cy="1087592"/>
        </a:xfrm>
        <a:prstGeom prst="roundRect">
          <a:avLst/>
        </a:prstGeom>
        <a:solidFill>
          <a:schemeClr val="accent2">
            <a:alpha val="90000"/>
            <a:hueOff val="0"/>
            <a:satOff val="0"/>
            <a:lumOff val="0"/>
            <a:alphaOff val="-2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1">
            <a:lnSpc>
              <a:spcPct val="90000"/>
            </a:lnSpc>
            <a:spcBef>
              <a:spcPct val="0"/>
            </a:spcBef>
            <a:spcAft>
              <a:spcPct val="35000"/>
            </a:spcAft>
          </a:pPr>
          <a:r>
            <a:rPr lang="en-US" sz="2000" b="0" i="0" kern="1200" dirty="0">
              <a:solidFill>
                <a:schemeClr val="tx1"/>
              </a:solidFill>
            </a:rPr>
            <a:t>External Sources Of Secondary Data</a:t>
          </a:r>
        </a:p>
        <a:p>
          <a:pPr lvl="0" algn="ctr" defTabSz="889000" rtl="1">
            <a:lnSpc>
              <a:spcPct val="90000"/>
            </a:lnSpc>
            <a:spcBef>
              <a:spcPct val="0"/>
            </a:spcBef>
            <a:spcAft>
              <a:spcPct val="35000"/>
            </a:spcAft>
          </a:pPr>
          <a:endParaRPr lang="ar-SA" sz="1600" kern="1200" dirty="0"/>
        </a:p>
      </dsp:txBody>
      <dsp:txXfrm>
        <a:off x="6400688" y="3308891"/>
        <a:ext cx="4640926" cy="981408"/>
      </dsp:txXfrm>
    </dsp:sp>
    <dsp:sp modelId="{B5180AF3-8458-C147-9512-F761B1D37195}">
      <dsp:nvSpPr>
        <dsp:cNvPr id="0" name=""/>
        <dsp:cNvSpPr/>
      </dsp:nvSpPr>
      <dsp:spPr>
        <a:xfrm rot="8212989">
          <a:off x="2259274" y="1939596"/>
          <a:ext cx="3810763" cy="0"/>
        </a:xfrm>
        <a:custGeom>
          <a:avLst/>
          <a:gdLst/>
          <a:ahLst/>
          <a:cxnLst/>
          <a:rect l="0" t="0" r="0" b="0"/>
          <a:pathLst>
            <a:path>
              <a:moveTo>
                <a:pt x="0" y="0"/>
              </a:moveTo>
              <a:lnTo>
                <a:pt x="3810763" y="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E9542B-C596-B240-96EB-508844A53AFC}">
      <dsp:nvSpPr>
        <dsp:cNvPr id="0" name=""/>
        <dsp:cNvSpPr/>
      </dsp:nvSpPr>
      <dsp:spPr>
        <a:xfrm>
          <a:off x="91440" y="3241903"/>
          <a:ext cx="4237175" cy="1055760"/>
        </a:xfrm>
        <a:prstGeom prst="roundRect">
          <a:avLst/>
        </a:prstGeom>
        <a:solidFill>
          <a:schemeClr val="accent2">
            <a:alpha val="90000"/>
            <a:hueOff val="0"/>
            <a:satOff val="0"/>
            <a:lumOff val="0"/>
            <a:alpha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rtl="1">
            <a:lnSpc>
              <a:spcPct val="90000"/>
            </a:lnSpc>
            <a:spcBef>
              <a:spcPct val="0"/>
            </a:spcBef>
            <a:spcAft>
              <a:spcPct val="35000"/>
            </a:spcAft>
          </a:pPr>
          <a:r>
            <a:rPr lang="en-US" sz="2000" b="0" i="0" kern="1200" dirty="0">
              <a:solidFill>
                <a:schemeClr val="tx1"/>
              </a:solidFill>
            </a:rPr>
            <a:t>Internal Sources Of Secondary Data</a:t>
          </a:r>
        </a:p>
        <a:p>
          <a:pPr lvl="0" algn="ctr" defTabSz="889000" rtl="1">
            <a:lnSpc>
              <a:spcPct val="90000"/>
            </a:lnSpc>
            <a:spcBef>
              <a:spcPct val="0"/>
            </a:spcBef>
            <a:spcAft>
              <a:spcPct val="35000"/>
            </a:spcAft>
          </a:pPr>
          <a:endParaRPr lang="ar-SA" sz="1500" kern="1200" dirty="0"/>
        </a:p>
      </dsp:txBody>
      <dsp:txXfrm>
        <a:off x="142978" y="3293441"/>
        <a:ext cx="4134099" cy="952684"/>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AB2E2B3-4B39-4C40-9A2C-5A7FE6777865}" type="datetimeFigureOut">
              <a:rPr lang="en-US" smtClean="0"/>
              <a:t>7/10/2021</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A9995AD-1F5F-9443-92DF-D9C69A554872}" type="slidenum">
              <a:rPr lang="en-US" smtClean="0"/>
              <a:t>‹#›</a:t>
            </a:fld>
            <a:endParaRPr lang="en-US"/>
          </a:p>
        </p:txBody>
      </p:sp>
    </p:spTree>
    <p:extLst>
      <p:ext uri="{BB962C8B-B14F-4D97-AF65-F5344CB8AC3E}">
        <p14:creationId xmlns:p14="http://schemas.microsoft.com/office/powerpoint/2010/main" val="31674990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81C23453-504B-4CDC-97BC-0901D1AC08C0}" type="datetime1">
              <a:rPr lang="ar-LY" smtClean="0"/>
              <a:t>01/12/1442</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DE5DAE3-0101-4E7F-9404-5C1237D50F82}" type="datetime1">
              <a:rPr lang="ar-LY" smtClean="0"/>
              <a:t>01/12/1442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1BE4D6D6-41A4-4EB2-831B-7FEA776B87DF}" type="datetime1">
              <a:rPr lang="ar-LY" smtClean="0"/>
              <a:t>01/12/1442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8428AA7-A543-4FB9-9546-B63B1695689C}" type="datetime1">
              <a:rPr lang="ar-LY" smtClean="0"/>
              <a:t>01/12/1442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E7A0173-2F7C-4B1B-BCA2-2F8A8772D055}" type="datetime1">
              <a:rPr lang="ar-LY" smtClean="0"/>
              <a:t>01/12/1442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72236908-9A48-4B75-9834-CAFDBD303B81}" type="datetime1">
              <a:rPr lang="ar-LY" smtClean="0"/>
              <a:t>01/12/1442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1447191" y="2824269"/>
            <a:ext cx="4645152" cy="2644457"/>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6412362" y="2821491"/>
            <a:ext cx="4645152" cy="2637371"/>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5B3B7B80-2A58-4070-B7E3-8732D7C760D8}" type="datetime1">
              <a:rPr lang="ar-LY" smtClean="0"/>
              <a:t>01/12/1442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6087275E-0B88-48E4-9B74-A50DBA6A811D}" type="datetime1">
              <a:rPr lang="ar-LY" smtClean="0"/>
              <a:t>01/12/1442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1A69A7-ACD3-48C6-94BF-FCFDDF33C6CA}" type="datetime1">
              <a:rPr lang="ar-LY" smtClean="0"/>
              <a:t>01/12/1442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20CAF943-8C91-4D1A-B3C7-48F48F0C5A47}" type="datetime1">
              <a:rPr lang="ar-LY" smtClean="0"/>
              <a:t>01/12/1442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1F55B1A0-0DDA-4E76-B086-8FFD7B9FA492}" type="datetime1">
              <a:rPr lang="ar-LY" smtClean="0"/>
              <a:t>01/12/1442</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8CBC4206-8178-4592-9C5B-53308848D9C0}" type="datetime1">
              <a:rPr lang="ar-LY" smtClean="0"/>
              <a:t>01/12/1442</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nahawand_2752@limu..edu..ly"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21237FE-32E7-564C-AD9B-096D175A37C1}"/>
              </a:ext>
            </a:extLst>
          </p:cNvPr>
          <p:cNvSpPr>
            <a:spLocks noGrp="1"/>
          </p:cNvSpPr>
          <p:nvPr>
            <p:ph type="ctrTitle"/>
          </p:nvPr>
        </p:nvSpPr>
        <p:spPr>
          <a:xfrm>
            <a:off x="1676164" y="45720"/>
            <a:ext cx="8366995" cy="977621"/>
          </a:xfrm>
        </p:spPr>
        <p:txBody>
          <a:bodyPr>
            <a:noAutofit/>
          </a:bodyPr>
          <a:lstStyle/>
          <a:p>
            <a:pPr algn="ctr"/>
            <a:r>
              <a:rPr lang="en-US" sz="2000" cap="none" dirty="0"/>
              <a:t>Libyan International Medical University </a:t>
            </a:r>
            <a:br>
              <a:rPr lang="en-US" sz="2000" cap="none" dirty="0"/>
            </a:br>
            <a:r>
              <a:rPr lang="en-US" sz="2000" cap="none" dirty="0"/>
              <a:t>Faculty </a:t>
            </a:r>
            <a:r>
              <a:rPr lang="en-US" sz="2000" cap="none" dirty="0" smtClean="0"/>
              <a:t>of </a:t>
            </a:r>
            <a:r>
              <a:rPr lang="en-US" sz="2000" cap="none" dirty="0"/>
              <a:t>Business Administration</a:t>
            </a:r>
          </a:p>
        </p:txBody>
      </p:sp>
      <p:sp>
        <p:nvSpPr>
          <p:cNvPr id="3" name="عنوان فرعي 2">
            <a:extLst>
              <a:ext uri="{FF2B5EF4-FFF2-40B4-BE49-F238E27FC236}">
                <a16:creationId xmlns:a16="http://schemas.microsoft.com/office/drawing/2014/main" id="{B10D961F-CC4E-6845-B225-08F1A9BAC48A}"/>
              </a:ext>
            </a:extLst>
          </p:cNvPr>
          <p:cNvSpPr>
            <a:spLocks noGrp="1"/>
          </p:cNvSpPr>
          <p:nvPr>
            <p:ph type="subTitle" idx="1"/>
          </p:nvPr>
        </p:nvSpPr>
        <p:spPr>
          <a:xfrm>
            <a:off x="118307" y="5026940"/>
            <a:ext cx="8637072" cy="977621"/>
          </a:xfrm>
        </p:spPr>
        <p:txBody>
          <a:bodyPr>
            <a:normAutofit fontScale="77500" lnSpcReduction="20000"/>
          </a:bodyPr>
          <a:lstStyle/>
          <a:p>
            <a:r>
              <a:rPr lang="en-US" sz="1400" cap="none" dirty="0"/>
              <a:t>Name: </a:t>
            </a:r>
            <a:r>
              <a:rPr lang="en-US" sz="1400" cap="none" dirty="0" err="1"/>
              <a:t>Nahawand</a:t>
            </a:r>
            <a:r>
              <a:rPr lang="en-US" sz="1400" cap="none" dirty="0"/>
              <a:t> </a:t>
            </a:r>
            <a:r>
              <a:rPr lang="en-US" sz="1400" cap="none" dirty="0" err="1"/>
              <a:t>Elhammali</a:t>
            </a:r>
            <a:endParaRPr lang="en-US" sz="1400" cap="none" dirty="0"/>
          </a:p>
          <a:p>
            <a:r>
              <a:rPr lang="en-US" sz="1500" cap="none" dirty="0"/>
              <a:t>Id; 2752</a:t>
            </a:r>
          </a:p>
          <a:p>
            <a:r>
              <a:rPr lang="en-US" sz="1600" cap="none" dirty="0"/>
              <a:t>Email : </a:t>
            </a:r>
            <a:r>
              <a:rPr lang="en-US" sz="1600" cap="none" dirty="0">
                <a:hlinkClick r:id="rId2"/>
              </a:rPr>
              <a:t>nahawand_2752@limu..edu..ly</a:t>
            </a:r>
            <a:r>
              <a:rPr lang="en-US" sz="1600" cap="none" dirty="0"/>
              <a:t>  </a:t>
            </a:r>
          </a:p>
        </p:txBody>
      </p:sp>
      <p:pic>
        <p:nvPicPr>
          <p:cNvPr id="5" name="صورة 4">
            <a:extLst>
              <a:ext uri="{FF2B5EF4-FFF2-40B4-BE49-F238E27FC236}">
                <a16:creationId xmlns:a16="http://schemas.microsoft.com/office/drawing/2014/main" id="{AED4B5E1-321B-384B-A3CF-CDC941DBBD06}"/>
              </a:ext>
            </a:extLst>
          </p:cNvPr>
          <p:cNvPicPr>
            <a:picLocks noChangeAspect="1"/>
          </p:cNvPicPr>
          <p:nvPr/>
        </p:nvPicPr>
        <p:blipFill>
          <a:blip r:embed="rId3"/>
          <a:stretch>
            <a:fillRect/>
          </a:stretch>
        </p:blipFill>
        <p:spPr>
          <a:xfrm>
            <a:off x="0" y="126576"/>
            <a:ext cx="1922596" cy="1435100"/>
          </a:xfrm>
          <a:prstGeom prst="rect">
            <a:avLst/>
          </a:prstGeom>
        </p:spPr>
      </p:pic>
      <p:pic>
        <p:nvPicPr>
          <p:cNvPr id="7" name="صورة 6">
            <a:extLst>
              <a:ext uri="{FF2B5EF4-FFF2-40B4-BE49-F238E27FC236}">
                <a16:creationId xmlns:a16="http://schemas.microsoft.com/office/drawing/2014/main" id="{094BE4FF-7D8F-7347-BF8E-60D0DB95B45B}"/>
              </a:ext>
            </a:extLst>
          </p:cNvPr>
          <p:cNvPicPr>
            <a:picLocks noChangeAspect="1"/>
          </p:cNvPicPr>
          <p:nvPr/>
        </p:nvPicPr>
        <p:blipFill>
          <a:blip r:embed="rId4"/>
          <a:stretch>
            <a:fillRect/>
          </a:stretch>
        </p:blipFill>
        <p:spPr>
          <a:xfrm>
            <a:off x="10269401" y="0"/>
            <a:ext cx="1922597" cy="1922597"/>
          </a:xfrm>
          <a:prstGeom prst="rect">
            <a:avLst/>
          </a:prstGeom>
        </p:spPr>
      </p:pic>
      <p:sp>
        <p:nvSpPr>
          <p:cNvPr id="8" name="مربع نص 7">
            <a:extLst>
              <a:ext uri="{FF2B5EF4-FFF2-40B4-BE49-F238E27FC236}">
                <a16:creationId xmlns:a16="http://schemas.microsoft.com/office/drawing/2014/main" id="{09650562-8EE9-DC4D-B84E-421D5CF22C64}"/>
              </a:ext>
            </a:extLst>
          </p:cNvPr>
          <p:cNvSpPr txBox="1"/>
          <p:nvPr/>
        </p:nvSpPr>
        <p:spPr>
          <a:xfrm>
            <a:off x="3497096" y="3028890"/>
            <a:ext cx="6074163" cy="400110"/>
          </a:xfrm>
          <a:prstGeom prst="rect">
            <a:avLst/>
          </a:prstGeom>
          <a:noFill/>
        </p:spPr>
        <p:txBody>
          <a:bodyPr wrap="none" rtlCol="1">
            <a:spAutoFit/>
          </a:bodyPr>
          <a:lstStyle/>
          <a:p>
            <a:r>
              <a:rPr lang="en-US" sz="2000" dirty="0">
                <a:solidFill>
                  <a:schemeClr val="accent2"/>
                </a:solidFill>
                <a:latin typeface="Cooper Black" panose="0208090404030B020404" pitchFamily="18" charset="0"/>
              </a:rPr>
              <a:t>Classify The Various Data Collection Methods</a:t>
            </a:r>
          </a:p>
        </p:txBody>
      </p:sp>
    </p:spTree>
    <p:extLst>
      <p:ext uri="{BB962C8B-B14F-4D97-AF65-F5344CB8AC3E}">
        <p14:creationId xmlns:p14="http://schemas.microsoft.com/office/powerpoint/2010/main" val="2058978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CA953DB-0548-5C4C-8145-E05F2466B268}"/>
              </a:ext>
            </a:extLst>
          </p:cNvPr>
          <p:cNvSpPr>
            <a:spLocks noGrp="1"/>
          </p:cNvSpPr>
          <p:nvPr>
            <p:ph type="title"/>
          </p:nvPr>
        </p:nvSpPr>
        <p:spPr/>
        <p:txBody>
          <a:bodyPr/>
          <a:lstStyle/>
          <a:p>
            <a:r>
              <a:rPr lang="en-US" cap="none" dirty="0">
                <a:solidFill>
                  <a:schemeClr val="accent2"/>
                </a:solidFill>
              </a:rPr>
              <a:t>Conclusion:</a:t>
            </a:r>
          </a:p>
        </p:txBody>
      </p:sp>
      <p:sp>
        <p:nvSpPr>
          <p:cNvPr id="3" name="عنصر نائب للمحتوى 2">
            <a:extLst>
              <a:ext uri="{FF2B5EF4-FFF2-40B4-BE49-F238E27FC236}">
                <a16:creationId xmlns:a16="http://schemas.microsoft.com/office/drawing/2014/main" id="{FB0FC542-05AA-9C47-B07E-9324A1FE111F}"/>
              </a:ext>
            </a:extLst>
          </p:cNvPr>
          <p:cNvSpPr>
            <a:spLocks noGrp="1"/>
          </p:cNvSpPr>
          <p:nvPr>
            <p:ph idx="1"/>
          </p:nvPr>
        </p:nvSpPr>
        <p:spPr/>
        <p:txBody>
          <a:bodyPr/>
          <a:lstStyle/>
          <a:p>
            <a:r>
              <a:rPr lang="en-US" dirty="0"/>
              <a:t>Data collection refers to putting your data collection plan into action. You've selected how you'll get data - whether it'll be by direct observation, interviews, surveys, experimentation and testing, or other means.</a:t>
            </a:r>
          </a:p>
        </p:txBody>
      </p:sp>
      <p:sp>
        <p:nvSpPr>
          <p:cNvPr id="4" name="عنصر نائب لرقم الشريحة 3">
            <a:extLst>
              <a:ext uri="{FF2B5EF4-FFF2-40B4-BE49-F238E27FC236}">
                <a16:creationId xmlns:a16="http://schemas.microsoft.com/office/drawing/2014/main" id="{751CA63D-E667-9845-B8AE-23B75EAB26F8}"/>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3757075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C306C1B-3394-7A41-92B0-8C7971808A49}"/>
              </a:ext>
            </a:extLst>
          </p:cNvPr>
          <p:cNvSpPr>
            <a:spLocks noGrp="1"/>
          </p:cNvSpPr>
          <p:nvPr>
            <p:ph type="title"/>
          </p:nvPr>
        </p:nvSpPr>
        <p:spPr/>
        <p:txBody>
          <a:bodyPr/>
          <a:lstStyle/>
          <a:p>
            <a:r>
              <a:rPr lang="en-US" cap="none" dirty="0">
                <a:solidFill>
                  <a:schemeClr val="accent2"/>
                </a:solidFill>
              </a:rPr>
              <a:t>References:</a:t>
            </a:r>
          </a:p>
        </p:txBody>
      </p:sp>
      <p:sp>
        <p:nvSpPr>
          <p:cNvPr id="3" name="عنصر نائب للمحتوى 2">
            <a:extLst>
              <a:ext uri="{FF2B5EF4-FFF2-40B4-BE49-F238E27FC236}">
                <a16:creationId xmlns:a16="http://schemas.microsoft.com/office/drawing/2014/main" id="{8D6C046B-C1A8-154B-9C26-5FB24D6E8DDD}"/>
              </a:ext>
            </a:extLst>
          </p:cNvPr>
          <p:cNvSpPr>
            <a:spLocks noGrp="1"/>
          </p:cNvSpPr>
          <p:nvPr>
            <p:ph idx="1"/>
          </p:nvPr>
        </p:nvSpPr>
        <p:spPr/>
        <p:txBody>
          <a:bodyPr/>
          <a:lstStyle/>
          <a:p>
            <a:r>
              <a:rPr lang="en-US" i="1" dirty="0"/>
              <a:t>Data Collection Methods: Definition, Examples and Sources</a:t>
            </a:r>
            <a:r>
              <a:rPr lang="en-US" dirty="0"/>
              <a:t>. </a:t>
            </a:r>
            <a:r>
              <a:rPr lang="en-US" dirty="0" err="1"/>
              <a:t>QuestionPro</a:t>
            </a:r>
            <a:r>
              <a:rPr lang="en-US" dirty="0"/>
              <a:t>. (2021, March 31). https://</a:t>
            </a:r>
            <a:r>
              <a:rPr lang="en-US" dirty="0" err="1"/>
              <a:t>www.questionpro.com</a:t>
            </a:r>
            <a:r>
              <a:rPr lang="en-US" dirty="0"/>
              <a:t>/blog/data-collection-methods/. </a:t>
            </a:r>
          </a:p>
          <a:p>
            <a:endParaRPr lang="en-US" dirty="0"/>
          </a:p>
          <a:p>
            <a:r>
              <a:rPr lang="en-US" dirty="0"/>
              <a:t>Ainsworth, Q. (n.d.). </a:t>
            </a:r>
            <a:r>
              <a:rPr lang="en-US" i="1" dirty="0"/>
              <a:t>Data Collection Methods</a:t>
            </a:r>
            <a:r>
              <a:rPr lang="en-US" dirty="0"/>
              <a:t>. JotForm. https://</a:t>
            </a:r>
            <a:r>
              <a:rPr lang="en-US" dirty="0" err="1"/>
              <a:t>www.jotform.com</a:t>
            </a:r>
            <a:r>
              <a:rPr lang="en-US" dirty="0"/>
              <a:t>/data-collection-methods/. </a:t>
            </a:r>
          </a:p>
          <a:p>
            <a:endParaRPr lang="en-US" dirty="0"/>
          </a:p>
          <a:p>
            <a:endParaRPr lang="en-US" dirty="0"/>
          </a:p>
        </p:txBody>
      </p:sp>
      <p:sp>
        <p:nvSpPr>
          <p:cNvPr id="4" name="عنصر نائب لرقم الشريحة 3">
            <a:extLst>
              <a:ext uri="{FF2B5EF4-FFF2-40B4-BE49-F238E27FC236}">
                <a16:creationId xmlns:a16="http://schemas.microsoft.com/office/drawing/2014/main" id="{76C5917F-BDDB-4347-B62C-6C953834C56E}"/>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983176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C765D91D-ED6A-924C-AAD5-A7935A2A3B17}"/>
              </a:ext>
            </a:extLst>
          </p:cNvPr>
          <p:cNvSpPr txBox="1"/>
          <p:nvPr/>
        </p:nvSpPr>
        <p:spPr>
          <a:xfrm>
            <a:off x="4556956" y="485775"/>
            <a:ext cx="3300904" cy="1446550"/>
          </a:xfrm>
          <a:prstGeom prst="rect">
            <a:avLst/>
          </a:prstGeom>
          <a:noFill/>
        </p:spPr>
        <p:txBody>
          <a:bodyPr wrap="none" rtlCol="1">
            <a:spAutoFit/>
          </a:bodyPr>
          <a:lstStyle/>
          <a:p>
            <a:r>
              <a:rPr lang="en-US" sz="8800" dirty="0">
                <a:solidFill>
                  <a:schemeClr val="accent1"/>
                </a:solidFill>
                <a:latin typeface="Bernard MT Condensed" panose="02050806060905020404" pitchFamily="18" charset="0"/>
              </a:rPr>
              <a:t>Thanks</a:t>
            </a:r>
          </a:p>
        </p:txBody>
      </p:sp>
      <p:sp>
        <p:nvSpPr>
          <p:cNvPr id="3" name="عنصر نائب لرقم الشريحة 2">
            <a:extLst>
              <a:ext uri="{FF2B5EF4-FFF2-40B4-BE49-F238E27FC236}">
                <a16:creationId xmlns:a16="http://schemas.microsoft.com/office/drawing/2014/main" id="{31BECEBE-B248-5F42-AC36-F7587E8CC1DF}"/>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2554340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3AFA49E-6916-DB4F-9179-3155F2B43ED9}"/>
              </a:ext>
            </a:extLst>
          </p:cNvPr>
          <p:cNvSpPr>
            <a:spLocks noGrp="1"/>
          </p:cNvSpPr>
          <p:nvPr>
            <p:ph type="title"/>
          </p:nvPr>
        </p:nvSpPr>
        <p:spPr/>
        <p:txBody>
          <a:bodyPr/>
          <a:lstStyle/>
          <a:p>
            <a:r>
              <a:rPr lang="en-US" cap="none" dirty="0">
                <a:solidFill>
                  <a:schemeClr val="accent2"/>
                </a:solidFill>
                <a:latin typeface="Bernard MT Condensed" panose="02050806060905020404" pitchFamily="18" charset="0"/>
              </a:rPr>
              <a:t>Table Of Content :</a:t>
            </a:r>
          </a:p>
        </p:txBody>
      </p:sp>
      <p:sp>
        <p:nvSpPr>
          <p:cNvPr id="3" name="عنصر نائب للمحتوى 2">
            <a:extLst>
              <a:ext uri="{FF2B5EF4-FFF2-40B4-BE49-F238E27FC236}">
                <a16:creationId xmlns:a16="http://schemas.microsoft.com/office/drawing/2014/main" id="{D86626E6-8702-3145-895D-3B68308B2760}"/>
              </a:ext>
            </a:extLst>
          </p:cNvPr>
          <p:cNvSpPr>
            <a:spLocks noGrp="1"/>
          </p:cNvSpPr>
          <p:nvPr>
            <p:ph idx="1"/>
          </p:nvPr>
        </p:nvSpPr>
        <p:spPr/>
        <p:txBody>
          <a:bodyPr>
            <a:normAutofit/>
          </a:bodyPr>
          <a:lstStyle/>
          <a:p>
            <a:r>
              <a:rPr lang="en-US" sz="1800" dirty="0"/>
              <a:t>Introduction</a:t>
            </a:r>
          </a:p>
          <a:p>
            <a:r>
              <a:rPr lang="en-US" sz="1800" dirty="0"/>
              <a:t>Types Of Data Collection</a:t>
            </a:r>
          </a:p>
          <a:p>
            <a:r>
              <a:rPr lang="en-US" sz="1800" dirty="0"/>
              <a:t>Primary Data Collection</a:t>
            </a:r>
          </a:p>
          <a:p>
            <a:r>
              <a:rPr lang="en-US" sz="1800" dirty="0"/>
              <a:t>Secondary Data Sources</a:t>
            </a:r>
          </a:p>
          <a:p>
            <a:r>
              <a:rPr lang="en-US" sz="1800" dirty="0"/>
              <a:t>Conclusion</a:t>
            </a:r>
          </a:p>
          <a:p>
            <a:r>
              <a:rPr lang="en-US" sz="1800" dirty="0"/>
              <a:t>References</a:t>
            </a:r>
            <a:endParaRPr lang="ar-SA" sz="1800" dirty="0"/>
          </a:p>
          <a:p>
            <a:endParaRPr lang="en-US" sz="1800" dirty="0"/>
          </a:p>
          <a:p>
            <a:endParaRPr lang="en-US" sz="1800" dirty="0"/>
          </a:p>
        </p:txBody>
      </p:sp>
      <p:sp>
        <p:nvSpPr>
          <p:cNvPr id="4" name="عنصر نائب لرقم الشريحة 3">
            <a:extLst>
              <a:ext uri="{FF2B5EF4-FFF2-40B4-BE49-F238E27FC236}">
                <a16:creationId xmlns:a16="http://schemas.microsoft.com/office/drawing/2014/main" id="{E7D28042-E9CE-C94B-8DCB-135714ED2FE7}"/>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705098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ABAB645-621E-8D43-8D1D-6D1416500FB4}"/>
              </a:ext>
            </a:extLst>
          </p:cNvPr>
          <p:cNvSpPr>
            <a:spLocks noGrp="1"/>
          </p:cNvSpPr>
          <p:nvPr>
            <p:ph type="title"/>
          </p:nvPr>
        </p:nvSpPr>
        <p:spPr>
          <a:xfrm>
            <a:off x="1626700" y="1115139"/>
            <a:ext cx="9603275" cy="1049235"/>
          </a:xfrm>
        </p:spPr>
        <p:txBody>
          <a:bodyPr/>
          <a:lstStyle/>
          <a:p>
            <a:r>
              <a:rPr lang="en-US" cap="none" dirty="0">
                <a:solidFill>
                  <a:schemeClr val="accent2"/>
                </a:solidFill>
                <a:latin typeface="Bernard MT Condensed" panose="02050806060905020404" pitchFamily="18" charset="0"/>
              </a:rPr>
              <a:t>Introduction:</a:t>
            </a:r>
          </a:p>
        </p:txBody>
      </p:sp>
      <p:sp>
        <p:nvSpPr>
          <p:cNvPr id="3" name="عنصر نائب للمحتوى 2">
            <a:extLst>
              <a:ext uri="{FF2B5EF4-FFF2-40B4-BE49-F238E27FC236}">
                <a16:creationId xmlns:a16="http://schemas.microsoft.com/office/drawing/2014/main" id="{4FB3BC86-BA7E-3845-BD83-2F402C9B83FA}"/>
              </a:ext>
            </a:extLst>
          </p:cNvPr>
          <p:cNvSpPr>
            <a:spLocks noGrp="1"/>
          </p:cNvSpPr>
          <p:nvPr>
            <p:ph idx="1"/>
          </p:nvPr>
        </p:nvSpPr>
        <p:spPr>
          <a:xfrm>
            <a:off x="1294361" y="2164374"/>
            <a:ext cx="5649363" cy="3450613"/>
          </a:xfrm>
        </p:spPr>
        <p:txBody>
          <a:bodyPr/>
          <a:lstStyle/>
          <a:p>
            <a:r>
              <a:rPr lang="en-US" dirty="0"/>
              <a:t>The term "data" refers to a collection of facts, figures, objects, symbols, and events obtained from many sources. Data is collected by businesses in order to make better judgments. Data is acquired at various moments in time from various audiences since it is difficult for businesses to make effective decisions without it.</a:t>
            </a:r>
          </a:p>
        </p:txBody>
      </p:sp>
      <p:pic>
        <p:nvPicPr>
          <p:cNvPr id="7" name="صورة 6">
            <a:extLst>
              <a:ext uri="{FF2B5EF4-FFF2-40B4-BE49-F238E27FC236}">
                <a16:creationId xmlns:a16="http://schemas.microsoft.com/office/drawing/2014/main" id="{F93CBECA-D592-7345-A553-B2B38CE5C8B4}"/>
              </a:ext>
            </a:extLst>
          </p:cNvPr>
          <p:cNvPicPr>
            <a:picLocks noChangeAspect="1"/>
          </p:cNvPicPr>
          <p:nvPr/>
        </p:nvPicPr>
        <p:blipFill rotWithShape="1">
          <a:blip r:embed="rId2"/>
          <a:srcRect b="10044"/>
          <a:stretch/>
        </p:blipFill>
        <p:spPr>
          <a:xfrm>
            <a:off x="7810500" y="2543794"/>
            <a:ext cx="3419475" cy="3199067"/>
          </a:xfrm>
          <a:prstGeom prst="rect">
            <a:avLst/>
          </a:prstGeom>
        </p:spPr>
      </p:pic>
      <p:sp>
        <p:nvSpPr>
          <p:cNvPr id="8" name="عنصر نائب لرقم الشريحة 7">
            <a:extLst>
              <a:ext uri="{FF2B5EF4-FFF2-40B4-BE49-F238E27FC236}">
                <a16:creationId xmlns:a16="http://schemas.microsoft.com/office/drawing/2014/main" id="{2D5B218B-AD50-2B41-B60D-F2A53FE8CA00}"/>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385313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a:extLst>
              <a:ext uri="{FF2B5EF4-FFF2-40B4-BE49-F238E27FC236}">
                <a16:creationId xmlns:a16="http://schemas.microsoft.com/office/drawing/2014/main" id="{1F3DFB1E-4458-D04D-9320-D9BEEF7253A5}"/>
              </a:ext>
            </a:extLst>
          </p:cNvPr>
          <p:cNvPicPr>
            <a:picLocks noChangeAspect="1"/>
          </p:cNvPicPr>
          <p:nvPr/>
        </p:nvPicPr>
        <p:blipFill rotWithShape="1">
          <a:blip r:embed="rId2"/>
          <a:srcRect l="-2876" t="22826" r="250" b="3871"/>
          <a:stretch/>
        </p:blipFill>
        <p:spPr>
          <a:xfrm>
            <a:off x="-327660" y="1148409"/>
            <a:ext cx="12512040" cy="4561182"/>
          </a:xfrm>
          <a:prstGeom prst="rect">
            <a:avLst/>
          </a:prstGeom>
        </p:spPr>
      </p:pic>
      <p:sp>
        <p:nvSpPr>
          <p:cNvPr id="8" name="مربع نص 7">
            <a:extLst>
              <a:ext uri="{FF2B5EF4-FFF2-40B4-BE49-F238E27FC236}">
                <a16:creationId xmlns:a16="http://schemas.microsoft.com/office/drawing/2014/main" id="{227FDDAD-9576-D843-B66E-3AD2EE0F0D79}"/>
              </a:ext>
            </a:extLst>
          </p:cNvPr>
          <p:cNvSpPr txBox="1"/>
          <p:nvPr/>
        </p:nvSpPr>
        <p:spPr>
          <a:xfrm>
            <a:off x="3794760" y="524513"/>
            <a:ext cx="6248400" cy="461665"/>
          </a:xfrm>
          <a:prstGeom prst="rect">
            <a:avLst/>
          </a:prstGeom>
          <a:noFill/>
        </p:spPr>
        <p:txBody>
          <a:bodyPr wrap="square" rtlCol="1">
            <a:spAutoFit/>
          </a:bodyPr>
          <a:lstStyle/>
          <a:p>
            <a:r>
              <a:rPr lang="en-US" sz="2400" dirty="0">
                <a:solidFill>
                  <a:schemeClr val="accent2"/>
                </a:solidFill>
                <a:latin typeface="Arial Rounded MT Bold" panose="020F0704030504030204" pitchFamily="34" charset="0"/>
                <a:cs typeface="+mj-cs"/>
              </a:rPr>
              <a:t>Two Types Of Data Collection :</a:t>
            </a:r>
          </a:p>
        </p:txBody>
      </p:sp>
      <p:sp>
        <p:nvSpPr>
          <p:cNvPr id="2" name="عنصر نائب لرقم الشريحة 1">
            <a:extLst>
              <a:ext uri="{FF2B5EF4-FFF2-40B4-BE49-F238E27FC236}">
                <a16:creationId xmlns:a16="http://schemas.microsoft.com/office/drawing/2014/main" id="{339BA2AC-6747-5C4E-9D19-C42B62B81B42}"/>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423617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2A2459C9-0D94-AC43-8498-A4DDA51DE9A6}"/>
              </a:ext>
            </a:extLst>
          </p:cNvPr>
          <p:cNvSpPr>
            <a:spLocks noGrp="1"/>
          </p:cNvSpPr>
          <p:nvPr>
            <p:ph type="subTitle" idx="1"/>
          </p:nvPr>
        </p:nvSpPr>
        <p:spPr>
          <a:xfrm>
            <a:off x="2417780" y="2738724"/>
            <a:ext cx="8637072" cy="977621"/>
          </a:xfrm>
        </p:spPr>
        <p:txBody>
          <a:bodyPr>
            <a:normAutofit/>
          </a:bodyPr>
          <a:lstStyle/>
          <a:p>
            <a:pPr marL="0" indent="0" algn="ctr">
              <a:buNone/>
            </a:pPr>
            <a:r>
              <a:rPr lang="en-US" sz="3200" cap="none" dirty="0">
                <a:solidFill>
                  <a:schemeClr val="accent2"/>
                </a:solidFill>
                <a:latin typeface="Cooper Black" panose="0208090404030B020404" pitchFamily="18" charset="0"/>
              </a:rPr>
              <a:t>Primary Data Collection:</a:t>
            </a:r>
          </a:p>
          <a:p>
            <a:endParaRPr lang="en-US" sz="2800" dirty="0"/>
          </a:p>
        </p:txBody>
      </p:sp>
    </p:spTree>
    <p:extLst>
      <p:ext uri="{BB962C8B-B14F-4D97-AF65-F5344CB8AC3E}">
        <p14:creationId xmlns:p14="http://schemas.microsoft.com/office/powerpoint/2010/main" val="1325648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3E48286-4996-1F44-85E5-B4952A80B172}"/>
              </a:ext>
            </a:extLst>
          </p:cNvPr>
          <p:cNvSpPr>
            <a:spLocks noGrp="1"/>
          </p:cNvSpPr>
          <p:nvPr>
            <p:ph type="title"/>
          </p:nvPr>
        </p:nvSpPr>
        <p:spPr>
          <a:xfrm>
            <a:off x="1401042" y="1391655"/>
            <a:ext cx="9603275" cy="1049235"/>
          </a:xfrm>
        </p:spPr>
        <p:txBody>
          <a:bodyPr>
            <a:noAutofit/>
          </a:bodyPr>
          <a:lstStyle/>
          <a:p>
            <a:r>
              <a:rPr lang="en-US" sz="2000" b="1" cap="none" dirty="0"/>
              <a:t>Qualitative Vs Quantitative Data Collection Methods</a:t>
            </a:r>
            <a:r>
              <a:rPr lang="en-US" sz="2000" cap="none" dirty="0"/>
              <a:t/>
            </a:r>
            <a:br>
              <a:rPr lang="en-US" sz="2000" cap="none" dirty="0"/>
            </a:br>
            <a:r>
              <a:rPr lang="en-US" sz="2000" cap="none" dirty="0"/>
              <a:t/>
            </a:r>
            <a:br>
              <a:rPr lang="en-US" sz="2000" cap="none" dirty="0"/>
            </a:br>
            <a:endParaRPr lang="en-US" sz="2000" cap="none" dirty="0"/>
          </a:p>
        </p:txBody>
      </p:sp>
      <p:sp>
        <p:nvSpPr>
          <p:cNvPr id="3" name="عنصر نائب للمحتوى 2">
            <a:extLst>
              <a:ext uri="{FF2B5EF4-FFF2-40B4-BE49-F238E27FC236}">
                <a16:creationId xmlns:a16="http://schemas.microsoft.com/office/drawing/2014/main" id="{4FDBDDCD-8F08-BB41-83B6-09AB773C603F}"/>
              </a:ext>
            </a:extLst>
          </p:cNvPr>
          <p:cNvSpPr>
            <a:spLocks noGrp="1"/>
          </p:cNvSpPr>
          <p:nvPr>
            <p:ph idx="1"/>
          </p:nvPr>
        </p:nvSpPr>
        <p:spPr>
          <a:xfrm>
            <a:off x="1294362" y="1832294"/>
            <a:ext cx="9603275" cy="3450613"/>
          </a:xfrm>
        </p:spPr>
        <p:txBody>
          <a:bodyPr/>
          <a:lstStyle/>
          <a:p>
            <a:pPr marL="0" indent="0">
              <a:buNone/>
            </a:pPr>
            <a:r>
              <a:rPr lang="en-US" dirty="0"/>
              <a:t>Some of the methods discussed here are quantitative, meaning they deal with quantifiable data. Others are qualitative, which means they take into account more than just numerical values. In general, quantitative methods such as questionnaires, surveys, and documents and records are used, whereas qualitative methods such as interviews, focus groups, observations, and oral histories are used. There may be some overlap between the two approaches.</a:t>
            </a:r>
          </a:p>
        </p:txBody>
      </p:sp>
      <p:pic>
        <p:nvPicPr>
          <p:cNvPr id="5" name="صورة 4">
            <a:extLst>
              <a:ext uri="{FF2B5EF4-FFF2-40B4-BE49-F238E27FC236}">
                <a16:creationId xmlns:a16="http://schemas.microsoft.com/office/drawing/2014/main" id="{EFA6A40B-E9AB-FE41-BF16-3D127E711A2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908" b="89908" l="10000" r="90286">
                        <a14:foregroundMark x1="77571" y1="48624" x2="39143" y2="47890"/>
                        <a14:foregroundMark x1="39143" y1="47890" x2="38000" y2="48807"/>
                        <a14:foregroundMark x1="55571" y1="49358" x2="34000" y2="61468"/>
                        <a14:foregroundMark x1="34000" y1="61468" x2="27571" y2="62018"/>
                        <a14:foregroundMark x1="27571" y1="62018" x2="21857" y2="54495"/>
                        <a14:foregroundMark x1="82143" y1="64404" x2="45143" y2="62936"/>
                        <a14:foregroundMark x1="59286" y1="39450" x2="40857" y2="39083"/>
                        <a14:foregroundMark x1="63571" y1="69725" x2="36000" y2="69174"/>
                        <a14:foregroundMark x1="62571" y1="39083" x2="44143" y2="38899"/>
                        <a14:foregroundMark x1="44143" y1="38899" x2="43143" y2="38532"/>
                        <a14:foregroundMark x1="40143" y1="37064" x2="41000" y2="63119"/>
                        <a14:foregroundMark x1="63143" y1="71009" x2="37286" y2="71193"/>
                        <a14:foregroundMark x1="62714" y1="73945" x2="51143" y2="71743"/>
                        <a14:foregroundMark x1="51143" y1="71743" x2="45000" y2="71927"/>
                        <a14:foregroundMark x1="45000" y1="71927" x2="55714" y2="72294"/>
                        <a14:foregroundMark x1="45000" y1="61101" x2="39000" y2="62752"/>
                        <a14:foregroundMark x1="39000" y1="62752" x2="36429" y2="54312"/>
                        <a14:foregroundMark x1="36429" y1="54312" x2="41429" y2="51193"/>
                        <a14:foregroundMark x1="41429" y1="51193" x2="45857" y2="56147"/>
                        <a14:foregroundMark x1="45857" y1="56147" x2="45857" y2="64220"/>
                        <a14:foregroundMark x1="45857" y1="64220" x2="40857" y2="61468"/>
                        <a14:foregroundMark x1="40857" y1="61468" x2="40857" y2="61468"/>
                        <a14:foregroundMark x1="42286" y1="64037" x2="22143" y2="65688"/>
                        <a14:foregroundMark x1="29429" y1="55413" x2="28286" y2="60000"/>
                        <a14:foregroundMark x1="50286" y1="37064" x2="57286" y2="37248"/>
                        <a14:foregroundMark x1="60143" y1="40917" x2="61143" y2="60917"/>
                        <a14:foregroundMark x1="82143" y1="53211" x2="68714" y2="53578"/>
                        <a14:foregroundMark x1="68714" y1="53578" x2="63143" y2="56330"/>
                        <a14:foregroundMark x1="89571" y1="51927" x2="91000" y2="59083"/>
                        <a14:foregroundMark x1="91000" y1="59083" x2="90286" y2="66422"/>
                        <a14:foregroundMark x1="90286" y1="66422" x2="89857" y2="66606"/>
                        <a14:foregroundMark x1="42429" y1="70826" x2="42429" y2="69725"/>
                      </a14:backgroundRemoval>
                    </a14:imgEffect>
                  </a14:imgLayer>
                </a14:imgProps>
              </a:ext>
            </a:extLst>
          </a:blip>
          <a:stretch>
            <a:fillRect/>
          </a:stretch>
        </p:blipFill>
        <p:spPr>
          <a:xfrm>
            <a:off x="7068643" y="3101617"/>
            <a:ext cx="4675683" cy="3640353"/>
          </a:xfrm>
          <a:prstGeom prst="rect">
            <a:avLst/>
          </a:prstGeom>
        </p:spPr>
      </p:pic>
      <p:sp>
        <p:nvSpPr>
          <p:cNvPr id="6" name="عنصر نائب لرقم الشريحة 5">
            <a:extLst>
              <a:ext uri="{FF2B5EF4-FFF2-40B4-BE49-F238E27FC236}">
                <a16:creationId xmlns:a16="http://schemas.microsoft.com/office/drawing/2014/main" id="{1F367D7F-9524-EB46-BFC8-4D349029A134}"/>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3060985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رسم تخطيطي 7">
            <a:extLst>
              <a:ext uri="{FF2B5EF4-FFF2-40B4-BE49-F238E27FC236}">
                <a16:creationId xmlns:a16="http://schemas.microsoft.com/office/drawing/2014/main" id="{8E6946E6-96A5-FD40-96D8-D8057C0BE1C6}"/>
              </a:ext>
            </a:extLst>
          </p:cNvPr>
          <p:cNvGraphicFramePr/>
          <p:nvPr>
            <p:extLst>
              <p:ext uri="{D42A27DB-BD31-4B8C-83A1-F6EECF244321}">
                <p14:modId xmlns:p14="http://schemas.microsoft.com/office/powerpoint/2010/main" val="2453714538"/>
              </p:ext>
            </p:extLst>
          </p:nvPr>
        </p:nvGraphicFramePr>
        <p:xfrm>
          <a:off x="381000" y="1188720"/>
          <a:ext cx="111252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عنصر نائب لرقم الشريحة 1">
            <a:extLst>
              <a:ext uri="{FF2B5EF4-FFF2-40B4-BE49-F238E27FC236}">
                <a16:creationId xmlns:a16="http://schemas.microsoft.com/office/drawing/2014/main" id="{BA751AF8-6F3D-F64F-80BE-4653B2084A9E}"/>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739081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758DD4B-C16F-9C47-BED1-27B7B028983C}"/>
              </a:ext>
            </a:extLst>
          </p:cNvPr>
          <p:cNvSpPr>
            <a:spLocks noGrp="1"/>
          </p:cNvSpPr>
          <p:nvPr>
            <p:ph type="title"/>
          </p:nvPr>
        </p:nvSpPr>
        <p:spPr/>
        <p:txBody>
          <a:bodyPr>
            <a:normAutofit/>
          </a:bodyPr>
          <a:lstStyle/>
          <a:p>
            <a:r>
              <a:rPr lang="en-US" sz="2400" cap="none" dirty="0"/>
              <a:t>Internal Sources Of Secondary Data:</a:t>
            </a:r>
            <a:br>
              <a:rPr lang="en-US" sz="2400" cap="none" dirty="0"/>
            </a:br>
            <a:endParaRPr lang="en-US" sz="2400" cap="none" dirty="0"/>
          </a:p>
        </p:txBody>
      </p:sp>
      <p:sp>
        <p:nvSpPr>
          <p:cNvPr id="3" name="عنصر نائب للمحتوى 2">
            <a:extLst>
              <a:ext uri="{FF2B5EF4-FFF2-40B4-BE49-F238E27FC236}">
                <a16:creationId xmlns:a16="http://schemas.microsoft.com/office/drawing/2014/main" id="{3E171157-B1ED-DE4F-8120-D6B6E0F579F0}"/>
              </a:ext>
            </a:extLst>
          </p:cNvPr>
          <p:cNvSpPr>
            <a:spLocks noGrp="1"/>
          </p:cNvSpPr>
          <p:nvPr>
            <p:ph idx="1"/>
          </p:nvPr>
        </p:nvSpPr>
        <p:spPr/>
        <p:txBody>
          <a:bodyPr/>
          <a:lstStyle/>
          <a:p>
            <a:r>
              <a:rPr lang="en-US" dirty="0"/>
              <a:t>Organization’s health and safety records</a:t>
            </a:r>
          </a:p>
          <a:p>
            <a:r>
              <a:rPr lang="en-US" dirty="0"/>
              <a:t>Mission and vision statements</a:t>
            </a:r>
          </a:p>
          <a:p>
            <a:r>
              <a:rPr lang="en-US" dirty="0"/>
              <a:t>Financial Statements</a:t>
            </a:r>
          </a:p>
          <a:p>
            <a:r>
              <a:rPr lang="en-US" dirty="0"/>
              <a:t>Magazines</a:t>
            </a:r>
          </a:p>
          <a:p>
            <a:r>
              <a:rPr lang="en-US" dirty="0"/>
              <a:t>Sales Report</a:t>
            </a:r>
          </a:p>
          <a:p>
            <a:r>
              <a:rPr lang="en-US" dirty="0"/>
              <a:t>CRM Software</a:t>
            </a:r>
          </a:p>
          <a:p>
            <a:r>
              <a:rPr lang="en-US" dirty="0"/>
              <a:t>Executive summaries</a:t>
            </a:r>
          </a:p>
          <a:p>
            <a:endParaRPr lang="en-US" dirty="0"/>
          </a:p>
        </p:txBody>
      </p:sp>
      <p:pic>
        <p:nvPicPr>
          <p:cNvPr id="5" name="صورة 4">
            <a:extLst>
              <a:ext uri="{FF2B5EF4-FFF2-40B4-BE49-F238E27FC236}">
                <a16:creationId xmlns:a16="http://schemas.microsoft.com/office/drawing/2014/main" id="{A97C8849-7EE9-EE4E-BB67-71E60C8B556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foregroundMark x1="74000" y1="33211" x2="69286" y2="39083"/>
                        <a14:foregroundMark x1="38857" y1="25505" x2="30571" y2="38532"/>
                        <a14:foregroundMark x1="30571" y1="38532" x2="28143" y2="48257"/>
                        <a14:foregroundMark x1="39000" y1="21284" x2="32571" y2="33211"/>
                        <a14:foregroundMark x1="32571" y1="33211" x2="32000" y2="34862"/>
                        <a14:foregroundMark x1="44000" y1="19817" x2="34286" y2="26606"/>
                        <a14:foregroundMark x1="34286" y1="26606" x2="30286" y2="32294"/>
                        <a14:foregroundMark x1="30286" y1="32294" x2="29143" y2="35596"/>
                        <a14:foregroundMark x1="23429" y1="75229" x2="24000" y2="55780"/>
                      </a14:backgroundRemoval>
                    </a14:imgEffect>
                  </a14:imgLayer>
                </a14:imgProps>
              </a:ext>
            </a:extLst>
          </a:blip>
          <a:stretch>
            <a:fillRect/>
          </a:stretch>
        </p:blipFill>
        <p:spPr>
          <a:xfrm>
            <a:off x="6096000" y="1709670"/>
            <a:ext cx="5823445" cy="4533968"/>
          </a:xfrm>
          <a:prstGeom prst="rect">
            <a:avLst/>
          </a:prstGeom>
        </p:spPr>
      </p:pic>
      <p:sp>
        <p:nvSpPr>
          <p:cNvPr id="6" name="عنصر نائب لرقم الشريحة 5">
            <a:extLst>
              <a:ext uri="{FF2B5EF4-FFF2-40B4-BE49-F238E27FC236}">
                <a16:creationId xmlns:a16="http://schemas.microsoft.com/office/drawing/2014/main" id="{7682A586-B868-2F45-95E2-75C46D8F6F1D}"/>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379227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0FD1415-D60D-BB47-A615-462E12DD68B5}"/>
              </a:ext>
            </a:extLst>
          </p:cNvPr>
          <p:cNvSpPr>
            <a:spLocks noGrp="1"/>
          </p:cNvSpPr>
          <p:nvPr>
            <p:ph type="title"/>
          </p:nvPr>
        </p:nvSpPr>
        <p:spPr/>
        <p:txBody>
          <a:bodyPr>
            <a:normAutofit/>
          </a:bodyPr>
          <a:lstStyle/>
          <a:p>
            <a:r>
              <a:rPr lang="en-US" sz="2400" cap="none" dirty="0"/>
              <a:t>External Sources Of Secondary Data:</a:t>
            </a:r>
            <a:br>
              <a:rPr lang="en-US" sz="2400" cap="none" dirty="0"/>
            </a:br>
            <a:endParaRPr lang="en-US" sz="2400" cap="none" dirty="0"/>
          </a:p>
        </p:txBody>
      </p:sp>
      <p:sp>
        <p:nvSpPr>
          <p:cNvPr id="3" name="عنصر نائب للمحتوى 2">
            <a:extLst>
              <a:ext uri="{FF2B5EF4-FFF2-40B4-BE49-F238E27FC236}">
                <a16:creationId xmlns:a16="http://schemas.microsoft.com/office/drawing/2014/main" id="{08502301-BC74-6E48-A069-F03C9D3E5A2F}"/>
              </a:ext>
            </a:extLst>
          </p:cNvPr>
          <p:cNvSpPr>
            <a:spLocks noGrp="1"/>
          </p:cNvSpPr>
          <p:nvPr>
            <p:ph idx="1"/>
          </p:nvPr>
        </p:nvSpPr>
        <p:spPr/>
        <p:txBody>
          <a:bodyPr/>
          <a:lstStyle/>
          <a:p>
            <a:r>
              <a:rPr lang="en-US" dirty="0"/>
              <a:t>Government reports</a:t>
            </a:r>
          </a:p>
          <a:p>
            <a:r>
              <a:rPr lang="en-US" dirty="0"/>
              <a:t>Press releases</a:t>
            </a:r>
          </a:p>
          <a:p>
            <a:r>
              <a:rPr lang="en-US" dirty="0"/>
              <a:t>Business journals</a:t>
            </a:r>
          </a:p>
          <a:p>
            <a:r>
              <a:rPr lang="en-US" dirty="0"/>
              <a:t>Libraries</a:t>
            </a:r>
          </a:p>
          <a:p>
            <a:r>
              <a:rPr lang="en-US" dirty="0"/>
              <a:t>Internet</a:t>
            </a:r>
          </a:p>
          <a:p>
            <a:endParaRPr lang="en-US" dirty="0"/>
          </a:p>
        </p:txBody>
      </p:sp>
      <p:sp>
        <p:nvSpPr>
          <p:cNvPr id="4" name="عنصر نائب لرقم الشريحة 3">
            <a:extLst>
              <a:ext uri="{FF2B5EF4-FFF2-40B4-BE49-F238E27FC236}">
                <a16:creationId xmlns:a16="http://schemas.microsoft.com/office/drawing/2014/main" id="{A43BB722-4DF2-AA4D-83CC-D6F1E5E22187}"/>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1462573673"/>
      </p:ext>
    </p:extLst>
  </p:cSld>
  <p:clrMapOvr>
    <a:masterClrMapping/>
  </p:clrMapOvr>
</p:sld>
</file>

<file path=ppt/theme/theme1.xml><?xml version="1.0" encoding="utf-8"?>
<a:theme xmlns:a="http://schemas.openxmlformats.org/drawingml/2006/main" name="Office_9625033_TF10001119">
  <a:themeElements>
    <a:clrScheme name="أحمر برتقالي">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_9625033_TF10001119" id="{59CA0668-08DF-4C1F-91E8-A46AFF163BD4}" vid="{F2686C45-3821-43CA-8488-CEB2B5FD0DBC}"/>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Office_9625033_TF10001119</Template>
  <TotalTime>6369</TotalTime>
  <Words>349</Words>
  <Application>Microsoft Office PowerPoint</Application>
  <PresentationFormat>Widescreen</PresentationFormat>
  <Paragraphs>52</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Arial Rounded MT Bold</vt:lpstr>
      <vt:lpstr>Bernard MT Condensed</vt:lpstr>
      <vt:lpstr>Calibri</vt:lpstr>
      <vt:lpstr>Cooper Black</vt:lpstr>
      <vt:lpstr>Gill Sans MT</vt:lpstr>
      <vt:lpstr>Times New Roman</vt:lpstr>
      <vt:lpstr>Office_9625033_TF10001119</vt:lpstr>
      <vt:lpstr>Libyan International Medical University  Faculty of Business Administration</vt:lpstr>
      <vt:lpstr>Table Of Content :</vt:lpstr>
      <vt:lpstr>Introduction:</vt:lpstr>
      <vt:lpstr>PowerPoint Presentation</vt:lpstr>
      <vt:lpstr>PowerPoint Presentation</vt:lpstr>
      <vt:lpstr>Qualitative Vs Quantitative Data Collection Methods  </vt:lpstr>
      <vt:lpstr>PowerPoint Presentation</vt:lpstr>
      <vt:lpstr>Internal Sources Of Secondary Data: </vt:lpstr>
      <vt:lpstr>External Sources Of Secondary Data: </vt:lpstr>
      <vt:lpstr>Conclusion:</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Factual Of Business Administration</dc:title>
  <dc:creator>nona.hammali@gmail.com</dc:creator>
  <cp:lastModifiedBy>user</cp:lastModifiedBy>
  <cp:revision>27</cp:revision>
  <dcterms:created xsi:type="dcterms:W3CDTF">2021-06-15T14:24:36Z</dcterms:created>
  <dcterms:modified xsi:type="dcterms:W3CDTF">2021-07-10T06:59:05Z</dcterms:modified>
</cp:coreProperties>
</file>