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7" r:id="rId10"/>
    <p:sldId id="264"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0"/>
    <p:restoredTop sz="94727"/>
  </p:normalViewPr>
  <p:slideViewPr>
    <p:cSldViewPr snapToGrid="0" snapToObjects="1">
      <p:cViewPr varScale="1">
        <p:scale>
          <a:sx n="90" d="100"/>
          <a:sy n="90" d="100"/>
        </p:scale>
        <p:origin x="11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70E8BE-5094-0240-9A63-C360C87E8376}" type="doc">
      <dgm:prSet loTypeId="urn:microsoft.com/office/officeart/2005/8/layout/process4" loCatId="list" qsTypeId="urn:microsoft.com/office/officeart/2005/8/quickstyle/simple1" qsCatId="simple" csTypeId="urn:microsoft.com/office/officeart/2005/8/colors/accent1_2" csCatId="accent1" phldr="1"/>
      <dgm:spPr/>
      <dgm:t>
        <a:bodyPr/>
        <a:lstStyle/>
        <a:p>
          <a:pPr rtl="1"/>
          <a:endParaRPr lang="ar-SA"/>
        </a:p>
      </dgm:t>
    </dgm:pt>
    <dgm:pt modelId="{B3722DC4-6E36-5448-BC31-4311FCC1120F}">
      <dgm:prSet custT="1"/>
      <dgm:spPr/>
      <dgm: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Cooper Black" panose="0208090404030B020404" pitchFamily="18" charset="0"/>
            </a:rPr>
            <a:t>1.Introduction</a:t>
          </a:r>
        </a:p>
        <a:p>
          <a:pPr marL="0" lvl="0" algn="l" defTabSz="444500" rtl="0">
            <a:lnSpc>
              <a:spcPct val="90000"/>
            </a:lnSpc>
            <a:spcBef>
              <a:spcPct val="0"/>
            </a:spcBef>
            <a:spcAft>
              <a:spcPct val="35000"/>
            </a:spcAft>
            <a:buNone/>
          </a:pPr>
          <a:endParaRPr lang="ar-LY" sz="700" dirty="0"/>
        </a:p>
      </dgm:t>
    </dgm:pt>
    <dgm:pt modelId="{A5B982D7-C422-E740-9236-ED9295085356}" type="parTrans" cxnId="{0CEAAF09-EAEC-1E4A-A63E-F04C81397E0F}">
      <dgm:prSet/>
      <dgm:spPr/>
      <dgm:t>
        <a:bodyPr/>
        <a:lstStyle/>
        <a:p>
          <a:pPr rtl="1"/>
          <a:endParaRPr lang="ar-SA"/>
        </a:p>
      </dgm:t>
    </dgm:pt>
    <dgm:pt modelId="{AB6A0734-8C6C-674A-96C0-33F772A2C0CB}" type="sibTrans" cxnId="{0CEAAF09-EAEC-1E4A-A63E-F04C81397E0F}">
      <dgm:prSet/>
      <dgm:spPr/>
      <dgm:t>
        <a:bodyPr/>
        <a:lstStyle/>
        <a:p>
          <a:pPr rtl="1"/>
          <a:endParaRPr lang="ar-SA"/>
        </a:p>
      </dgm:t>
    </dgm:pt>
    <dgm:pt modelId="{50D7F655-97FD-1748-B066-9EF82381BA2E}">
      <dgm:prSet custT="1"/>
      <dgm:spPr/>
      <dgm:t>
        <a:bodyPr/>
        <a:lstStyle/>
        <a:p>
          <a:pPr rtl="1"/>
          <a:r>
            <a:rPr lang="en-US" sz="1600" dirty="0">
              <a:latin typeface="Cooper Black" panose="0208090404030B020404" pitchFamily="18" charset="0"/>
            </a:rPr>
            <a:t>2.The Different Types Of Selection Methods</a:t>
          </a:r>
          <a:endParaRPr lang="ar-LY" sz="1600" dirty="0">
            <a:latin typeface="Cooper Black" panose="0208090404030B020404" pitchFamily="18" charset="0"/>
          </a:endParaRPr>
        </a:p>
      </dgm:t>
    </dgm:pt>
    <dgm:pt modelId="{EAA85778-6684-3B44-806F-EE3382F0EC95}" type="parTrans" cxnId="{B3A94EB1-E134-7946-9D1D-1B816E5EDB4E}">
      <dgm:prSet/>
      <dgm:spPr/>
      <dgm:t>
        <a:bodyPr/>
        <a:lstStyle/>
        <a:p>
          <a:pPr rtl="1"/>
          <a:endParaRPr lang="ar-SA"/>
        </a:p>
      </dgm:t>
    </dgm:pt>
    <dgm:pt modelId="{1D007065-8068-CA4D-A727-97B0B942509D}" type="sibTrans" cxnId="{B3A94EB1-E134-7946-9D1D-1B816E5EDB4E}">
      <dgm:prSet/>
      <dgm:spPr/>
      <dgm:t>
        <a:bodyPr/>
        <a:lstStyle/>
        <a:p>
          <a:pPr rtl="1"/>
          <a:endParaRPr lang="ar-SA"/>
        </a:p>
      </dgm:t>
    </dgm:pt>
    <dgm:pt modelId="{5700C93C-A411-7948-BE3A-568EDBDF6AA2}">
      <dgm:prSet custT="1"/>
      <dgm:spPr/>
      <dgm:t>
        <a:bodyPr/>
        <a:lstStyle/>
        <a:p>
          <a:pPr marL="0" lvl="0" algn="l" defTabSz="266700" rtl="1">
            <a:lnSpc>
              <a:spcPct val="90000"/>
            </a:lnSpc>
            <a:spcBef>
              <a:spcPct val="0"/>
            </a:spcBef>
            <a:spcAft>
              <a:spcPct val="35000"/>
            </a:spcAft>
          </a:pPr>
          <a:r>
            <a:rPr lang="en-US" sz="1600" b="0" i="0" dirty="0">
              <a:latin typeface="Cooper Black" panose="0208090404030B020404" pitchFamily="18" charset="0"/>
            </a:rPr>
            <a:t>3.Which methods are suitable for a particular job?</a:t>
          </a:r>
          <a:endParaRPr lang="ar-SA" sz="1600" dirty="0">
            <a:latin typeface="Cooper Black" panose="0208090404030B020404" pitchFamily="18" charset="0"/>
          </a:endParaRPr>
        </a:p>
      </dgm:t>
    </dgm:pt>
    <dgm:pt modelId="{220FEEB9-2B21-4B46-B8F7-02673E314A38}" type="parTrans" cxnId="{90BE577D-1597-2641-B47F-C5AB45BA4C77}">
      <dgm:prSet/>
      <dgm:spPr/>
      <dgm:t>
        <a:bodyPr/>
        <a:lstStyle/>
        <a:p>
          <a:pPr rtl="1"/>
          <a:endParaRPr lang="ar-SA"/>
        </a:p>
      </dgm:t>
    </dgm:pt>
    <dgm:pt modelId="{E03B0F3C-8897-5F41-8108-36D62D415B4A}" type="sibTrans" cxnId="{90BE577D-1597-2641-B47F-C5AB45BA4C77}">
      <dgm:prSet/>
      <dgm:spPr/>
      <dgm:t>
        <a:bodyPr/>
        <a:lstStyle/>
        <a:p>
          <a:pPr rtl="1"/>
          <a:endParaRPr lang="ar-SA"/>
        </a:p>
      </dgm:t>
    </dgm:pt>
    <dgm:pt modelId="{2064E416-34A3-0442-8861-496BC446C91A}">
      <dgm:prSet custT="1"/>
      <dgm:spPr/>
      <dgm: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Cooper Black" panose="0208090404030B020404" pitchFamily="18" charset="0"/>
            </a:rPr>
            <a:t>4.8 Steps In The Selection Process For Hiring</a:t>
          </a:r>
        </a:p>
        <a:p>
          <a:pPr marL="0" lvl="0" algn="l" defTabSz="222250" rtl="0">
            <a:lnSpc>
              <a:spcPct val="90000"/>
            </a:lnSpc>
            <a:spcBef>
              <a:spcPct val="0"/>
            </a:spcBef>
            <a:spcAft>
              <a:spcPct val="35000"/>
            </a:spcAft>
            <a:buNone/>
          </a:pPr>
          <a:endParaRPr lang="ar-SA" sz="700" dirty="0"/>
        </a:p>
      </dgm:t>
    </dgm:pt>
    <dgm:pt modelId="{64A39F79-BA93-8B40-91BA-B628D6A30124}" type="parTrans" cxnId="{C1CA45F2-5CF4-9A4E-8A28-38C0AAB15D81}">
      <dgm:prSet/>
      <dgm:spPr/>
      <dgm:t>
        <a:bodyPr/>
        <a:lstStyle/>
        <a:p>
          <a:pPr rtl="1"/>
          <a:endParaRPr lang="ar-SA"/>
        </a:p>
      </dgm:t>
    </dgm:pt>
    <dgm:pt modelId="{80879C6E-793B-9D46-9B85-719767DEF651}" type="sibTrans" cxnId="{C1CA45F2-5CF4-9A4E-8A28-38C0AAB15D81}">
      <dgm:prSet/>
      <dgm:spPr/>
      <dgm:t>
        <a:bodyPr/>
        <a:lstStyle/>
        <a:p>
          <a:pPr rtl="1"/>
          <a:endParaRPr lang="ar-SA"/>
        </a:p>
      </dgm:t>
    </dgm:pt>
    <dgm:pt modelId="{04AC9998-96A9-6C46-80B0-FAFB65C71E04}">
      <dgm:prSet custT="1"/>
      <dgm:spPr/>
      <dgm: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Cooper Black" panose="0208090404030B020404" pitchFamily="18" charset="0"/>
            </a:rPr>
            <a:t>5.Conclusion</a:t>
          </a:r>
        </a:p>
        <a:p>
          <a:pPr marL="0" lvl="0" algn="l" defTabSz="222250" rtl="0">
            <a:lnSpc>
              <a:spcPct val="90000"/>
            </a:lnSpc>
            <a:spcBef>
              <a:spcPct val="0"/>
            </a:spcBef>
            <a:spcAft>
              <a:spcPct val="35000"/>
            </a:spcAft>
            <a:buNone/>
          </a:pPr>
          <a:endParaRPr lang="ar-SA" sz="700" dirty="0"/>
        </a:p>
      </dgm:t>
    </dgm:pt>
    <dgm:pt modelId="{8E98C1EC-5417-B147-B3A9-7C4E3108BB57}" type="parTrans" cxnId="{A0523C82-CF6E-7B48-B3AB-43CAA2726CD9}">
      <dgm:prSet/>
      <dgm:spPr/>
      <dgm:t>
        <a:bodyPr/>
        <a:lstStyle/>
        <a:p>
          <a:pPr rtl="1"/>
          <a:endParaRPr lang="ar-SA"/>
        </a:p>
      </dgm:t>
    </dgm:pt>
    <dgm:pt modelId="{4101B20D-9BB7-5F46-B074-9DA8DBABCE86}" type="sibTrans" cxnId="{A0523C82-CF6E-7B48-B3AB-43CAA2726CD9}">
      <dgm:prSet/>
      <dgm:spPr/>
      <dgm:t>
        <a:bodyPr/>
        <a:lstStyle/>
        <a:p>
          <a:pPr rtl="1"/>
          <a:endParaRPr lang="ar-SA"/>
        </a:p>
      </dgm:t>
    </dgm:pt>
    <dgm:pt modelId="{A840FE6A-65C6-C742-A8DD-D83886F8BF28}">
      <dgm:prSet custT="1"/>
      <dgm:spPr/>
      <dgm:t>
        <a:bodyPr/>
        <a:lstStyle/>
        <a:p>
          <a:r>
            <a:rPr lang="en-US" sz="700" dirty="0">
              <a:solidFill>
                <a:schemeClr val="accent1"/>
              </a:solidFill>
              <a:latin typeface="Cooper Black" panose="0208090404030B020404" pitchFamily="18" charset="0"/>
            </a:rPr>
            <a:t>6.</a:t>
          </a:r>
        </a:p>
        <a:p>
          <a:pPr algn="ctr"/>
          <a:r>
            <a:rPr lang="en-US" sz="1800" dirty="0">
              <a:latin typeface="Cooper Black" panose="0208090404030B020404" pitchFamily="18" charset="0"/>
            </a:rPr>
            <a:t>6.References</a:t>
          </a:r>
        </a:p>
        <a:p>
          <a:pPr algn="l" rtl="0"/>
          <a:endParaRPr lang="ar-SA" sz="700" dirty="0"/>
        </a:p>
      </dgm:t>
    </dgm:pt>
    <dgm:pt modelId="{034A3476-98C1-4346-95C8-CD41534F28D2}" type="parTrans" cxnId="{58C2FD70-85C8-A44F-8613-DD4A014AC145}">
      <dgm:prSet/>
      <dgm:spPr/>
      <dgm:t>
        <a:bodyPr/>
        <a:lstStyle/>
        <a:p>
          <a:pPr rtl="1"/>
          <a:endParaRPr lang="ar-SA"/>
        </a:p>
      </dgm:t>
    </dgm:pt>
    <dgm:pt modelId="{255DC32B-6647-9B43-9DAA-7A2CFAB21566}" type="sibTrans" cxnId="{58C2FD70-85C8-A44F-8613-DD4A014AC145}">
      <dgm:prSet/>
      <dgm:spPr/>
      <dgm:t>
        <a:bodyPr/>
        <a:lstStyle/>
        <a:p>
          <a:pPr rtl="1"/>
          <a:endParaRPr lang="ar-SA"/>
        </a:p>
      </dgm:t>
    </dgm:pt>
    <dgm:pt modelId="{8B2DB504-C342-4A4B-B03B-3FB23FAE6C4A}" type="pres">
      <dgm:prSet presAssocID="{CD70E8BE-5094-0240-9A63-C360C87E8376}" presName="Name0" presStyleCnt="0">
        <dgm:presLayoutVars>
          <dgm:dir/>
          <dgm:animLvl val="lvl"/>
          <dgm:resizeHandles val="exact"/>
        </dgm:presLayoutVars>
      </dgm:prSet>
      <dgm:spPr/>
    </dgm:pt>
    <dgm:pt modelId="{070C3D26-778A-DC4F-8D81-C096E52D39EA}" type="pres">
      <dgm:prSet presAssocID="{A840FE6A-65C6-C742-A8DD-D83886F8BF28}" presName="boxAndChildren" presStyleCnt="0"/>
      <dgm:spPr/>
    </dgm:pt>
    <dgm:pt modelId="{326BDA02-8FCF-264D-9252-2A01048D0049}" type="pres">
      <dgm:prSet presAssocID="{A840FE6A-65C6-C742-A8DD-D83886F8BF28}" presName="parentTextBox" presStyleLbl="node1" presStyleIdx="0" presStyleCnt="6"/>
      <dgm:spPr/>
    </dgm:pt>
    <dgm:pt modelId="{DEE38E0C-7B9B-864B-9CDB-92DEC4214226}" type="pres">
      <dgm:prSet presAssocID="{4101B20D-9BB7-5F46-B074-9DA8DBABCE86}" presName="sp" presStyleCnt="0"/>
      <dgm:spPr/>
    </dgm:pt>
    <dgm:pt modelId="{83F8C488-CDDA-7D4C-ACB6-4BA8B0652F86}" type="pres">
      <dgm:prSet presAssocID="{04AC9998-96A9-6C46-80B0-FAFB65C71E04}" presName="arrowAndChildren" presStyleCnt="0"/>
      <dgm:spPr/>
    </dgm:pt>
    <dgm:pt modelId="{BE0EB648-76EC-D741-9D40-48A2E94CDEC0}" type="pres">
      <dgm:prSet presAssocID="{04AC9998-96A9-6C46-80B0-FAFB65C71E04}" presName="parentTextArrow" presStyleLbl="node1" presStyleIdx="1" presStyleCnt="6"/>
      <dgm:spPr/>
    </dgm:pt>
    <dgm:pt modelId="{1404F862-B49F-CD4D-BC1A-3918FB64726C}" type="pres">
      <dgm:prSet presAssocID="{80879C6E-793B-9D46-9B85-719767DEF651}" presName="sp" presStyleCnt="0"/>
      <dgm:spPr/>
    </dgm:pt>
    <dgm:pt modelId="{9BF61F0A-C7FA-E743-9B50-FD0AAAB0CB3D}" type="pres">
      <dgm:prSet presAssocID="{2064E416-34A3-0442-8861-496BC446C91A}" presName="arrowAndChildren" presStyleCnt="0"/>
      <dgm:spPr/>
    </dgm:pt>
    <dgm:pt modelId="{2A2A1B2D-FC00-DC43-9A07-03113687C77E}" type="pres">
      <dgm:prSet presAssocID="{2064E416-34A3-0442-8861-496BC446C91A}" presName="parentTextArrow" presStyleLbl="node1" presStyleIdx="2" presStyleCnt="6"/>
      <dgm:spPr/>
    </dgm:pt>
    <dgm:pt modelId="{84A1E454-5BA7-3A43-9F5E-FF645B47B160}" type="pres">
      <dgm:prSet presAssocID="{E03B0F3C-8897-5F41-8108-36D62D415B4A}" presName="sp" presStyleCnt="0"/>
      <dgm:spPr/>
    </dgm:pt>
    <dgm:pt modelId="{C8DE47E2-2650-3D4A-9C98-FF271C06FFD4}" type="pres">
      <dgm:prSet presAssocID="{5700C93C-A411-7948-BE3A-568EDBDF6AA2}" presName="arrowAndChildren" presStyleCnt="0"/>
      <dgm:spPr/>
    </dgm:pt>
    <dgm:pt modelId="{52DF7384-C5EB-8149-BB1E-92492BCE75E4}" type="pres">
      <dgm:prSet presAssocID="{5700C93C-A411-7948-BE3A-568EDBDF6AA2}" presName="parentTextArrow" presStyleLbl="node1" presStyleIdx="3" presStyleCnt="6"/>
      <dgm:spPr/>
    </dgm:pt>
    <dgm:pt modelId="{023A9AF0-D277-7E4C-98D9-0073E9A04F3A}" type="pres">
      <dgm:prSet presAssocID="{1D007065-8068-CA4D-A727-97B0B942509D}" presName="sp" presStyleCnt="0"/>
      <dgm:spPr/>
    </dgm:pt>
    <dgm:pt modelId="{ECAFA7EF-835F-2B49-9F71-0C879E7C948D}" type="pres">
      <dgm:prSet presAssocID="{50D7F655-97FD-1748-B066-9EF82381BA2E}" presName="arrowAndChildren" presStyleCnt="0"/>
      <dgm:spPr/>
    </dgm:pt>
    <dgm:pt modelId="{CF4AEC67-7A82-DA41-9001-D6F3941473A8}" type="pres">
      <dgm:prSet presAssocID="{50D7F655-97FD-1748-B066-9EF82381BA2E}" presName="parentTextArrow" presStyleLbl="node1" presStyleIdx="4" presStyleCnt="6"/>
      <dgm:spPr/>
    </dgm:pt>
    <dgm:pt modelId="{3B5010DD-8697-A34D-A40D-E467513FD868}" type="pres">
      <dgm:prSet presAssocID="{AB6A0734-8C6C-674A-96C0-33F772A2C0CB}" presName="sp" presStyleCnt="0"/>
      <dgm:spPr/>
    </dgm:pt>
    <dgm:pt modelId="{AE8F9580-7687-BB40-9972-436644585090}" type="pres">
      <dgm:prSet presAssocID="{B3722DC4-6E36-5448-BC31-4311FCC1120F}" presName="arrowAndChildren" presStyleCnt="0"/>
      <dgm:spPr/>
    </dgm:pt>
    <dgm:pt modelId="{C056065C-FD54-9C49-81C0-7BCC2FEE26B6}" type="pres">
      <dgm:prSet presAssocID="{B3722DC4-6E36-5448-BC31-4311FCC1120F}" presName="parentTextArrow" presStyleLbl="node1" presStyleIdx="5" presStyleCnt="6" custLinFactNeighborY="-1875"/>
      <dgm:spPr/>
    </dgm:pt>
  </dgm:ptLst>
  <dgm:cxnLst>
    <dgm:cxn modelId="{0CEAAF09-EAEC-1E4A-A63E-F04C81397E0F}" srcId="{CD70E8BE-5094-0240-9A63-C360C87E8376}" destId="{B3722DC4-6E36-5448-BC31-4311FCC1120F}" srcOrd="0" destOrd="0" parTransId="{A5B982D7-C422-E740-9236-ED9295085356}" sibTransId="{AB6A0734-8C6C-674A-96C0-33F772A2C0CB}"/>
    <dgm:cxn modelId="{802F1012-2A85-734A-8C8B-75A048F55A9B}" type="presOf" srcId="{2064E416-34A3-0442-8861-496BC446C91A}" destId="{2A2A1B2D-FC00-DC43-9A07-03113687C77E}" srcOrd="0" destOrd="0" presId="urn:microsoft.com/office/officeart/2005/8/layout/process4"/>
    <dgm:cxn modelId="{53C49B2E-D25D-4349-A9BF-68FA8CD6E31B}" type="presOf" srcId="{CD70E8BE-5094-0240-9A63-C360C87E8376}" destId="{8B2DB504-C342-4A4B-B03B-3FB23FAE6C4A}" srcOrd="0" destOrd="0" presId="urn:microsoft.com/office/officeart/2005/8/layout/process4"/>
    <dgm:cxn modelId="{A122552F-4EF8-8845-9A24-2619FBD9379B}" type="presOf" srcId="{B3722DC4-6E36-5448-BC31-4311FCC1120F}" destId="{C056065C-FD54-9C49-81C0-7BCC2FEE26B6}" srcOrd="0" destOrd="0" presId="urn:microsoft.com/office/officeart/2005/8/layout/process4"/>
    <dgm:cxn modelId="{C77CB367-5ED7-2642-9A3F-731A9CC4D8F1}" type="presOf" srcId="{04AC9998-96A9-6C46-80B0-FAFB65C71E04}" destId="{BE0EB648-76EC-D741-9D40-48A2E94CDEC0}" srcOrd="0" destOrd="0" presId="urn:microsoft.com/office/officeart/2005/8/layout/process4"/>
    <dgm:cxn modelId="{58C2FD70-85C8-A44F-8613-DD4A014AC145}" srcId="{CD70E8BE-5094-0240-9A63-C360C87E8376}" destId="{A840FE6A-65C6-C742-A8DD-D83886F8BF28}" srcOrd="5" destOrd="0" parTransId="{034A3476-98C1-4346-95C8-CD41534F28D2}" sibTransId="{255DC32B-6647-9B43-9DAA-7A2CFAB21566}"/>
    <dgm:cxn modelId="{90BE577D-1597-2641-B47F-C5AB45BA4C77}" srcId="{CD70E8BE-5094-0240-9A63-C360C87E8376}" destId="{5700C93C-A411-7948-BE3A-568EDBDF6AA2}" srcOrd="2" destOrd="0" parTransId="{220FEEB9-2B21-4B46-B8F7-02673E314A38}" sibTransId="{E03B0F3C-8897-5F41-8108-36D62D415B4A}"/>
    <dgm:cxn modelId="{A0523C82-CF6E-7B48-B3AB-43CAA2726CD9}" srcId="{CD70E8BE-5094-0240-9A63-C360C87E8376}" destId="{04AC9998-96A9-6C46-80B0-FAFB65C71E04}" srcOrd="4" destOrd="0" parTransId="{8E98C1EC-5417-B147-B3A9-7C4E3108BB57}" sibTransId="{4101B20D-9BB7-5F46-B074-9DA8DBABCE86}"/>
    <dgm:cxn modelId="{48676399-F631-AB40-85AD-ACFAA32D023A}" type="presOf" srcId="{A840FE6A-65C6-C742-A8DD-D83886F8BF28}" destId="{326BDA02-8FCF-264D-9252-2A01048D0049}" srcOrd="0" destOrd="0" presId="urn:microsoft.com/office/officeart/2005/8/layout/process4"/>
    <dgm:cxn modelId="{B3A94EB1-E134-7946-9D1D-1B816E5EDB4E}" srcId="{CD70E8BE-5094-0240-9A63-C360C87E8376}" destId="{50D7F655-97FD-1748-B066-9EF82381BA2E}" srcOrd="1" destOrd="0" parTransId="{EAA85778-6684-3B44-806F-EE3382F0EC95}" sibTransId="{1D007065-8068-CA4D-A727-97B0B942509D}"/>
    <dgm:cxn modelId="{8E7A03BC-A485-DA4A-94ED-9392E575CE30}" type="presOf" srcId="{50D7F655-97FD-1748-B066-9EF82381BA2E}" destId="{CF4AEC67-7A82-DA41-9001-D6F3941473A8}" srcOrd="0" destOrd="0" presId="urn:microsoft.com/office/officeart/2005/8/layout/process4"/>
    <dgm:cxn modelId="{4E3A83EF-6148-3049-91C6-6BBAB4925DD2}" type="presOf" srcId="{5700C93C-A411-7948-BE3A-568EDBDF6AA2}" destId="{52DF7384-C5EB-8149-BB1E-92492BCE75E4}" srcOrd="0" destOrd="0" presId="urn:microsoft.com/office/officeart/2005/8/layout/process4"/>
    <dgm:cxn modelId="{C1CA45F2-5CF4-9A4E-8A28-38C0AAB15D81}" srcId="{CD70E8BE-5094-0240-9A63-C360C87E8376}" destId="{2064E416-34A3-0442-8861-496BC446C91A}" srcOrd="3" destOrd="0" parTransId="{64A39F79-BA93-8B40-91BA-B628D6A30124}" sibTransId="{80879C6E-793B-9D46-9B85-719767DEF651}"/>
    <dgm:cxn modelId="{B8BE1A11-6577-4C4F-B37E-8A971F26F45E}" type="presParOf" srcId="{8B2DB504-C342-4A4B-B03B-3FB23FAE6C4A}" destId="{070C3D26-778A-DC4F-8D81-C096E52D39EA}" srcOrd="0" destOrd="0" presId="urn:microsoft.com/office/officeart/2005/8/layout/process4"/>
    <dgm:cxn modelId="{3D14C4B7-DE7A-904C-A878-D8A199EC9C03}" type="presParOf" srcId="{070C3D26-778A-DC4F-8D81-C096E52D39EA}" destId="{326BDA02-8FCF-264D-9252-2A01048D0049}" srcOrd="0" destOrd="0" presId="urn:microsoft.com/office/officeart/2005/8/layout/process4"/>
    <dgm:cxn modelId="{228488E6-CAF8-DD43-8197-5A71509C2455}" type="presParOf" srcId="{8B2DB504-C342-4A4B-B03B-3FB23FAE6C4A}" destId="{DEE38E0C-7B9B-864B-9CDB-92DEC4214226}" srcOrd="1" destOrd="0" presId="urn:microsoft.com/office/officeart/2005/8/layout/process4"/>
    <dgm:cxn modelId="{B705286E-FFB0-4346-94CF-20047B6AEB0F}" type="presParOf" srcId="{8B2DB504-C342-4A4B-B03B-3FB23FAE6C4A}" destId="{83F8C488-CDDA-7D4C-ACB6-4BA8B0652F86}" srcOrd="2" destOrd="0" presId="urn:microsoft.com/office/officeart/2005/8/layout/process4"/>
    <dgm:cxn modelId="{EC10CB4E-5344-9E43-9F8F-A187EF6B311B}" type="presParOf" srcId="{83F8C488-CDDA-7D4C-ACB6-4BA8B0652F86}" destId="{BE0EB648-76EC-D741-9D40-48A2E94CDEC0}" srcOrd="0" destOrd="0" presId="urn:microsoft.com/office/officeart/2005/8/layout/process4"/>
    <dgm:cxn modelId="{D8976EC9-D0BB-A743-BE6F-C537DB995D5E}" type="presParOf" srcId="{8B2DB504-C342-4A4B-B03B-3FB23FAE6C4A}" destId="{1404F862-B49F-CD4D-BC1A-3918FB64726C}" srcOrd="3" destOrd="0" presId="urn:microsoft.com/office/officeart/2005/8/layout/process4"/>
    <dgm:cxn modelId="{9F71E021-12EC-0149-8AF9-C84DD10852D7}" type="presParOf" srcId="{8B2DB504-C342-4A4B-B03B-3FB23FAE6C4A}" destId="{9BF61F0A-C7FA-E743-9B50-FD0AAAB0CB3D}" srcOrd="4" destOrd="0" presId="urn:microsoft.com/office/officeart/2005/8/layout/process4"/>
    <dgm:cxn modelId="{075B93ED-0031-C34A-960F-D872F01A647F}" type="presParOf" srcId="{9BF61F0A-C7FA-E743-9B50-FD0AAAB0CB3D}" destId="{2A2A1B2D-FC00-DC43-9A07-03113687C77E}" srcOrd="0" destOrd="0" presId="urn:microsoft.com/office/officeart/2005/8/layout/process4"/>
    <dgm:cxn modelId="{9C1F3DCE-8154-1F45-9C58-C273EAE83A48}" type="presParOf" srcId="{8B2DB504-C342-4A4B-B03B-3FB23FAE6C4A}" destId="{84A1E454-5BA7-3A43-9F5E-FF645B47B160}" srcOrd="5" destOrd="0" presId="urn:microsoft.com/office/officeart/2005/8/layout/process4"/>
    <dgm:cxn modelId="{18C7726A-4D52-0842-A52D-34FB0319B2FE}" type="presParOf" srcId="{8B2DB504-C342-4A4B-B03B-3FB23FAE6C4A}" destId="{C8DE47E2-2650-3D4A-9C98-FF271C06FFD4}" srcOrd="6" destOrd="0" presId="urn:microsoft.com/office/officeart/2005/8/layout/process4"/>
    <dgm:cxn modelId="{E11A0F5B-D648-7248-BEE0-DD1BC00BB694}" type="presParOf" srcId="{C8DE47E2-2650-3D4A-9C98-FF271C06FFD4}" destId="{52DF7384-C5EB-8149-BB1E-92492BCE75E4}" srcOrd="0" destOrd="0" presId="urn:microsoft.com/office/officeart/2005/8/layout/process4"/>
    <dgm:cxn modelId="{97CCFED3-3D1B-134B-8FCF-5123209C50D6}" type="presParOf" srcId="{8B2DB504-C342-4A4B-B03B-3FB23FAE6C4A}" destId="{023A9AF0-D277-7E4C-98D9-0073E9A04F3A}" srcOrd="7" destOrd="0" presId="urn:microsoft.com/office/officeart/2005/8/layout/process4"/>
    <dgm:cxn modelId="{0B011051-DFA4-A14D-85AD-3FC77331661F}" type="presParOf" srcId="{8B2DB504-C342-4A4B-B03B-3FB23FAE6C4A}" destId="{ECAFA7EF-835F-2B49-9F71-0C879E7C948D}" srcOrd="8" destOrd="0" presId="urn:microsoft.com/office/officeart/2005/8/layout/process4"/>
    <dgm:cxn modelId="{678728BE-E61F-834E-9665-01DB85C8BD72}" type="presParOf" srcId="{ECAFA7EF-835F-2B49-9F71-0C879E7C948D}" destId="{CF4AEC67-7A82-DA41-9001-D6F3941473A8}" srcOrd="0" destOrd="0" presId="urn:microsoft.com/office/officeart/2005/8/layout/process4"/>
    <dgm:cxn modelId="{CB1CAB23-4E9D-734E-8F5C-E58E0B8B9AA9}" type="presParOf" srcId="{8B2DB504-C342-4A4B-B03B-3FB23FAE6C4A}" destId="{3B5010DD-8697-A34D-A40D-E467513FD868}" srcOrd="9" destOrd="0" presId="urn:microsoft.com/office/officeart/2005/8/layout/process4"/>
    <dgm:cxn modelId="{78503AEF-C32C-3543-BFED-05047F55D842}" type="presParOf" srcId="{8B2DB504-C342-4A4B-B03B-3FB23FAE6C4A}" destId="{AE8F9580-7687-BB40-9972-436644585090}" srcOrd="10" destOrd="0" presId="urn:microsoft.com/office/officeart/2005/8/layout/process4"/>
    <dgm:cxn modelId="{B21075CD-5E93-9344-9FE1-18E3A8A3F33F}" type="presParOf" srcId="{AE8F9580-7687-BB40-9972-436644585090}" destId="{C056065C-FD54-9C49-81C0-7BCC2FEE26B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6BDA02-8FCF-264D-9252-2A01048D0049}">
      <dsp:nvSpPr>
        <dsp:cNvPr id="0" name=""/>
        <dsp:cNvSpPr/>
      </dsp:nvSpPr>
      <dsp:spPr>
        <a:xfrm>
          <a:off x="0" y="3774535"/>
          <a:ext cx="5762623" cy="49540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784" tIns="49784" rIns="49784" bIns="49784" numCol="1" spcCol="1270" anchor="ctr" anchorCtr="0">
          <a:noAutofit/>
        </a:bodyPr>
        <a:lstStyle/>
        <a:p>
          <a:pPr marL="0" lvl="0" indent="0" defTabSz="311150">
            <a:lnSpc>
              <a:spcPct val="90000"/>
            </a:lnSpc>
            <a:spcBef>
              <a:spcPct val="0"/>
            </a:spcBef>
            <a:spcAft>
              <a:spcPct val="35000"/>
            </a:spcAft>
            <a:buNone/>
          </a:pPr>
          <a:r>
            <a:rPr lang="en-US" sz="700" kern="1200" dirty="0">
              <a:solidFill>
                <a:schemeClr val="accent1"/>
              </a:solidFill>
              <a:latin typeface="Cooper Black" panose="0208090404030B020404" pitchFamily="18" charset="0"/>
            </a:rPr>
            <a:t>6.</a:t>
          </a:r>
        </a:p>
        <a:p>
          <a:pPr marL="0" lvl="0" indent="0" algn="ctr" defTabSz="311150">
            <a:lnSpc>
              <a:spcPct val="90000"/>
            </a:lnSpc>
            <a:spcBef>
              <a:spcPct val="0"/>
            </a:spcBef>
            <a:spcAft>
              <a:spcPct val="35000"/>
            </a:spcAft>
            <a:buNone/>
          </a:pPr>
          <a:r>
            <a:rPr lang="en-US" sz="1800" kern="1200" dirty="0">
              <a:latin typeface="Cooper Black" panose="0208090404030B020404" pitchFamily="18" charset="0"/>
            </a:rPr>
            <a:t>6.References</a:t>
          </a:r>
        </a:p>
        <a:p>
          <a:pPr marL="0" lvl="0" indent="0" algn="l" defTabSz="311150" rtl="0">
            <a:lnSpc>
              <a:spcPct val="90000"/>
            </a:lnSpc>
            <a:spcBef>
              <a:spcPct val="0"/>
            </a:spcBef>
            <a:spcAft>
              <a:spcPct val="35000"/>
            </a:spcAft>
            <a:buNone/>
          </a:pPr>
          <a:endParaRPr lang="ar-SA" sz="700" kern="1200" dirty="0"/>
        </a:p>
      </dsp:txBody>
      <dsp:txXfrm>
        <a:off x="0" y="3774535"/>
        <a:ext cx="5762623" cy="495405"/>
      </dsp:txXfrm>
    </dsp:sp>
    <dsp:sp modelId="{BE0EB648-76EC-D741-9D40-48A2E94CDEC0}">
      <dsp:nvSpPr>
        <dsp:cNvPr id="0" name=""/>
        <dsp:cNvSpPr/>
      </dsp:nvSpPr>
      <dsp:spPr>
        <a:xfrm rot="10800000">
          <a:off x="0" y="3020032"/>
          <a:ext cx="5762623" cy="761934"/>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kern="1200" dirty="0">
              <a:latin typeface="Cooper Black" panose="0208090404030B020404" pitchFamily="18" charset="0"/>
            </a:rPr>
            <a:t>5.Conclusion</a:t>
          </a:r>
        </a:p>
        <a:p>
          <a:pPr marL="0" lvl="0" algn="l" defTabSz="222250" rtl="0">
            <a:lnSpc>
              <a:spcPct val="90000"/>
            </a:lnSpc>
            <a:spcBef>
              <a:spcPct val="0"/>
            </a:spcBef>
            <a:spcAft>
              <a:spcPct val="35000"/>
            </a:spcAft>
            <a:buNone/>
          </a:pPr>
          <a:endParaRPr lang="ar-SA" sz="700" kern="1200" dirty="0"/>
        </a:p>
      </dsp:txBody>
      <dsp:txXfrm rot="10800000">
        <a:off x="0" y="3020032"/>
        <a:ext cx="5762623" cy="495082"/>
      </dsp:txXfrm>
    </dsp:sp>
    <dsp:sp modelId="{2A2A1B2D-FC00-DC43-9A07-03113687C77E}">
      <dsp:nvSpPr>
        <dsp:cNvPr id="0" name=""/>
        <dsp:cNvSpPr/>
      </dsp:nvSpPr>
      <dsp:spPr>
        <a:xfrm rot="10800000">
          <a:off x="0" y="2265529"/>
          <a:ext cx="5762623" cy="761934"/>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800" kern="1200" dirty="0">
              <a:latin typeface="Cooper Black" panose="0208090404030B020404" pitchFamily="18" charset="0"/>
            </a:rPr>
            <a:t>4.8 Steps In The Selection Process For Hiring</a:t>
          </a:r>
        </a:p>
        <a:p>
          <a:pPr marL="0" lvl="0" algn="l" defTabSz="222250" rtl="0">
            <a:lnSpc>
              <a:spcPct val="90000"/>
            </a:lnSpc>
            <a:spcBef>
              <a:spcPct val="0"/>
            </a:spcBef>
            <a:spcAft>
              <a:spcPct val="35000"/>
            </a:spcAft>
            <a:buNone/>
          </a:pPr>
          <a:endParaRPr lang="ar-SA" sz="700" kern="1200" dirty="0"/>
        </a:p>
      </dsp:txBody>
      <dsp:txXfrm rot="10800000">
        <a:off x="0" y="2265529"/>
        <a:ext cx="5762623" cy="495082"/>
      </dsp:txXfrm>
    </dsp:sp>
    <dsp:sp modelId="{52DF7384-C5EB-8149-BB1E-92492BCE75E4}">
      <dsp:nvSpPr>
        <dsp:cNvPr id="0" name=""/>
        <dsp:cNvSpPr/>
      </dsp:nvSpPr>
      <dsp:spPr>
        <a:xfrm rot="10800000">
          <a:off x="0" y="1511026"/>
          <a:ext cx="5762623" cy="761934"/>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l" defTabSz="266700" rtl="1">
            <a:lnSpc>
              <a:spcPct val="90000"/>
            </a:lnSpc>
            <a:spcBef>
              <a:spcPct val="0"/>
            </a:spcBef>
            <a:spcAft>
              <a:spcPct val="35000"/>
            </a:spcAft>
            <a:buNone/>
          </a:pPr>
          <a:r>
            <a:rPr lang="en-US" sz="1600" b="0" i="0" kern="1200" dirty="0">
              <a:latin typeface="Cooper Black" panose="0208090404030B020404" pitchFamily="18" charset="0"/>
            </a:rPr>
            <a:t>3.Which methods are suitable for a particular job?</a:t>
          </a:r>
          <a:endParaRPr lang="ar-SA" sz="1600" kern="1200" dirty="0">
            <a:latin typeface="Cooper Black" panose="0208090404030B020404" pitchFamily="18" charset="0"/>
          </a:endParaRPr>
        </a:p>
      </dsp:txBody>
      <dsp:txXfrm rot="10800000">
        <a:off x="0" y="1511026"/>
        <a:ext cx="5762623" cy="495082"/>
      </dsp:txXfrm>
    </dsp:sp>
    <dsp:sp modelId="{CF4AEC67-7A82-DA41-9001-D6F3941473A8}">
      <dsp:nvSpPr>
        <dsp:cNvPr id="0" name=""/>
        <dsp:cNvSpPr/>
      </dsp:nvSpPr>
      <dsp:spPr>
        <a:xfrm rot="10800000">
          <a:off x="0" y="756523"/>
          <a:ext cx="5762623" cy="761934"/>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rtl="1">
            <a:lnSpc>
              <a:spcPct val="90000"/>
            </a:lnSpc>
            <a:spcBef>
              <a:spcPct val="0"/>
            </a:spcBef>
            <a:spcAft>
              <a:spcPct val="35000"/>
            </a:spcAft>
            <a:buNone/>
          </a:pPr>
          <a:r>
            <a:rPr lang="en-US" sz="1600" kern="1200" dirty="0">
              <a:latin typeface="Cooper Black" panose="0208090404030B020404" pitchFamily="18" charset="0"/>
            </a:rPr>
            <a:t>2.The Different Types Of Selection Methods</a:t>
          </a:r>
          <a:endParaRPr lang="ar-LY" sz="1600" kern="1200" dirty="0">
            <a:latin typeface="Cooper Black" panose="0208090404030B020404" pitchFamily="18" charset="0"/>
          </a:endParaRPr>
        </a:p>
      </dsp:txBody>
      <dsp:txXfrm rot="10800000">
        <a:off x="0" y="756523"/>
        <a:ext cx="5762623" cy="495082"/>
      </dsp:txXfrm>
    </dsp:sp>
    <dsp:sp modelId="{C056065C-FD54-9C49-81C0-7BCC2FEE26B6}">
      <dsp:nvSpPr>
        <dsp:cNvPr id="0" name=""/>
        <dsp:cNvSpPr/>
      </dsp:nvSpPr>
      <dsp:spPr>
        <a:xfrm rot="10800000">
          <a:off x="0" y="0"/>
          <a:ext cx="5762623" cy="761934"/>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kern="1200" dirty="0">
              <a:latin typeface="Cooper Black" panose="0208090404030B020404" pitchFamily="18" charset="0"/>
            </a:rPr>
            <a:t>1.Introduction</a:t>
          </a:r>
        </a:p>
        <a:p>
          <a:pPr marL="0" lvl="0" algn="l" defTabSz="444500" rtl="0">
            <a:lnSpc>
              <a:spcPct val="90000"/>
            </a:lnSpc>
            <a:spcBef>
              <a:spcPct val="0"/>
            </a:spcBef>
            <a:spcAft>
              <a:spcPct val="35000"/>
            </a:spcAft>
            <a:buNone/>
          </a:pPr>
          <a:endParaRPr lang="ar-LY" sz="700" kern="1200" dirty="0"/>
        </a:p>
      </dsp:txBody>
      <dsp:txXfrm rot="10800000">
        <a:off x="0" y="0"/>
        <a:ext cx="5762623" cy="49508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8DA6099F-BE46-704B-B3FD-68C4E07607D0}" type="datetimeFigureOut">
              <a:rPr lang="en-US" smtClean="0"/>
              <a:t>6/20/21</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0F0D5F2-6316-784D-AD4B-E0B1F5676537}" type="slidenum">
              <a:rPr lang="en-US" smtClean="0"/>
              <a:t>‹#›</a:t>
            </a:fld>
            <a:endParaRPr lang="en-US"/>
          </a:p>
        </p:txBody>
      </p:sp>
    </p:spTree>
    <p:extLst>
      <p:ext uri="{BB962C8B-B14F-4D97-AF65-F5344CB8AC3E}">
        <p14:creationId xmlns:p14="http://schemas.microsoft.com/office/powerpoint/2010/main" val="6113277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lvl1pPr algn="l">
              <a:defRPr/>
            </a:lvl1pPr>
          </a:lstStyle>
          <a:p>
            <a:fld id="{2BE123AE-8915-F646-8C8B-768AFEB03673}" type="datetime1">
              <a:rPr lang="ar-LY" smtClean="0"/>
              <a:t>11‏/11‏/1442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AD854D6-98FF-C84E-8299-D7A38177FEC3}" type="datetime1">
              <a:rPr lang="ar-LY" smtClean="0"/>
              <a:t>11‏/11‏/1442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0F599F5-DFC5-BA41-84AE-4BA01BB72F02}" type="datetime1">
              <a:rPr lang="ar-LY" smtClean="0"/>
              <a:t>11‏/11‏/1442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1EC0064-39B7-5544-952D-F7B5AAD9DCE2}" type="datetime1">
              <a:rPr lang="ar-LY" smtClean="0"/>
              <a:t>11‏/11‏/1442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354FD02-DC03-9541-A4F5-6C355C9606B7}" type="datetime1">
              <a:rPr lang="ar-LY" smtClean="0"/>
              <a:t>11‏/11‏/1442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ECBEF91D-184F-E143-98C5-6DE900881D70}" type="datetime1">
              <a:rPr lang="ar-LY" smtClean="0"/>
              <a:t>11‏/11‏/1442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024128" y="2967788"/>
            <a:ext cx="4754880" cy="334157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ar-SA"/>
              <a:t>انقر لتحرير أنماط نص الشكل الرئيسي</a:t>
            </a:r>
          </a:p>
        </p:txBody>
      </p:sp>
      <p:sp>
        <p:nvSpPr>
          <p:cNvPr id="6" name="Content Placeholder 5"/>
          <p:cNvSpPr>
            <a:spLocks noGrp="1"/>
          </p:cNvSpPr>
          <p:nvPr>
            <p:ph sz="quarter" idx="4"/>
          </p:nvPr>
        </p:nvSpPr>
        <p:spPr>
          <a:xfrm>
            <a:off x="5990888" y="2967788"/>
            <a:ext cx="4754880" cy="334157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77C7A57-05FD-C140-A397-88A068740184}" type="datetime1">
              <a:rPr lang="ar-LY" smtClean="0"/>
              <a:t>11‏/11‏/1442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355DE9E8-4837-454B-9E84-AFD24B4C465A}" type="datetime1">
              <a:rPr lang="ar-LY" smtClean="0"/>
              <a:t>11‏/11‏/1442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4FB3E5-D6D3-454E-AD4E-F5F4DE8A99A7}" type="datetime1">
              <a:rPr lang="ar-LY" smtClean="0"/>
              <a:t>11‏/11‏/1442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C19B487-0707-2941-9210-97570EE73232}" type="datetime1">
              <a:rPr lang="ar-LY" smtClean="0"/>
              <a:t>11‏/11‏/1442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13A7EB39-8153-7941-9830-0C64FDECEBBB}" type="datetime1">
              <a:rPr lang="ar-LY" smtClean="0"/>
              <a:t>11‏/11‏/1442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B495058-F904-5E4E-B573-E6C4E76CE9EE}" type="datetime1">
              <a:rPr lang="ar-LY" smtClean="0"/>
              <a:t>11‏/11‏/1442</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hyperlink" Target="mailto:nahawand_2572@limu.edu.ly"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resources.workable.com/tutorial/employee-selection-process#Applicat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CC56EA9-3B82-6A43-B258-0FECA8FB2830}"/>
              </a:ext>
            </a:extLst>
          </p:cNvPr>
          <p:cNvSpPr>
            <a:spLocks noGrp="1"/>
          </p:cNvSpPr>
          <p:nvPr>
            <p:ph type="ctrTitle"/>
          </p:nvPr>
        </p:nvSpPr>
        <p:spPr>
          <a:xfrm>
            <a:off x="2566988" y="4262424"/>
            <a:ext cx="6043612" cy="1463040"/>
          </a:xfrm>
          <a:noFill/>
        </p:spPr>
        <p:txBody>
          <a:bodyPr>
            <a:noAutofit/>
          </a:bodyPr>
          <a:lstStyle/>
          <a:p>
            <a:pPr algn="ctr"/>
            <a:r>
              <a:rPr lang="en-US" sz="2000" cap="none" dirty="0">
                <a:latin typeface="Apple Braille" pitchFamily="2" charset="0"/>
              </a:rPr>
              <a:t>Libyan International Medical University Faculty Of Business Administration</a:t>
            </a:r>
          </a:p>
        </p:txBody>
      </p:sp>
      <p:pic>
        <p:nvPicPr>
          <p:cNvPr id="5" name="صورة 4">
            <a:extLst>
              <a:ext uri="{FF2B5EF4-FFF2-40B4-BE49-F238E27FC236}">
                <a16:creationId xmlns:a16="http://schemas.microsoft.com/office/drawing/2014/main" id="{EDEC0CDD-E35E-1445-8EE7-7262F4B11428}"/>
              </a:ext>
            </a:extLst>
          </p:cNvPr>
          <p:cNvPicPr>
            <a:picLocks noChangeAspect="1"/>
          </p:cNvPicPr>
          <p:nvPr/>
        </p:nvPicPr>
        <p:blipFill>
          <a:blip r:embed="rId2"/>
          <a:stretch>
            <a:fillRect/>
          </a:stretch>
        </p:blipFill>
        <p:spPr>
          <a:xfrm>
            <a:off x="9906000" y="4572000"/>
            <a:ext cx="2286000" cy="2286000"/>
          </a:xfrm>
          <a:prstGeom prst="rect">
            <a:avLst/>
          </a:prstGeom>
        </p:spPr>
      </p:pic>
      <p:pic>
        <p:nvPicPr>
          <p:cNvPr id="7" name="صورة 6">
            <a:extLst>
              <a:ext uri="{FF2B5EF4-FFF2-40B4-BE49-F238E27FC236}">
                <a16:creationId xmlns:a16="http://schemas.microsoft.com/office/drawing/2014/main" id="{A2499EBD-14F3-884F-B86C-22519EC2A106}"/>
              </a:ext>
            </a:extLst>
          </p:cNvPr>
          <p:cNvPicPr>
            <a:picLocks noChangeAspect="1"/>
          </p:cNvPicPr>
          <p:nvPr/>
        </p:nvPicPr>
        <p:blipFill>
          <a:blip r:embed="rId3"/>
          <a:stretch>
            <a:fillRect/>
          </a:stretch>
        </p:blipFill>
        <p:spPr>
          <a:xfrm>
            <a:off x="157162" y="4858857"/>
            <a:ext cx="2409825" cy="1798787"/>
          </a:xfrm>
          <a:prstGeom prst="rect">
            <a:avLst/>
          </a:prstGeom>
        </p:spPr>
      </p:pic>
      <p:sp>
        <p:nvSpPr>
          <p:cNvPr id="8" name="مربع نص 7">
            <a:extLst>
              <a:ext uri="{FF2B5EF4-FFF2-40B4-BE49-F238E27FC236}">
                <a16:creationId xmlns:a16="http://schemas.microsoft.com/office/drawing/2014/main" id="{3E9C48DC-9B0D-9C48-B4A4-684C6B136E11}"/>
              </a:ext>
            </a:extLst>
          </p:cNvPr>
          <p:cNvSpPr txBox="1"/>
          <p:nvPr/>
        </p:nvSpPr>
        <p:spPr>
          <a:xfrm>
            <a:off x="4279541" y="5915025"/>
            <a:ext cx="3632918" cy="1200329"/>
          </a:xfrm>
          <a:prstGeom prst="rect">
            <a:avLst/>
          </a:prstGeom>
          <a:noFill/>
        </p:spPr>
        <p:txBody>
          <a:bodyPr wrap="none" rtlCol="1">
            <a:spAutoFit/>
          </a:bodyPr>
          <a:lstStyle/>
          <a:p>
            <a:r>
              <a:rPr lang="en-US" dirty="0"/>
              <a:t>Name : </a:t>
            </a:r>
            <a:r>
              <a:rPr lang="en-US" dirty="0" err="1"/>
              <a:t>nahawand</a:t>
            </a:r>
            <a:r>
              <a:rPr lang="en-US" dirty="0"/>
              <a:t> </a:t>
            </a:r>
            <a:r>
              <a:rPr lang="en-US" dirty="0" err="1"/>
              <a:t>elhammai</a:t>
            </a:r>
            <a:endParaRPr lang="en-US" dirty="0"/>
          </a:p>
          <a:p>
            <a:r>
              <a:rPr lang="en-US" dirty="0"/>
              <a:t>ID : 2752</a:t>
            </a:r>
          </a:p>
          <a:p>
            <a:r>
              <a:rPr lang="en-US" dirty="0"/>
              <a:t>Email : </a:t>
            </a:r>
            <a:r>
              <a:rPr lang="en-US" dirty="0">
                <a:hlinkClick r:id="rId4"/>
              </a:rPr>
              <a:t>nahawand_2572@limu.edu.ly</a:t>
            </a:r>
            <a:endParaRPr lang="en-US" dirty="0"/>
          </a:p>
          <a:p>
            <a:endParaRPr lang="en-US" dirty="0"/>
          </a:p>
        </p:txBody>
      </p:sp>
      <p:sp>
        <p:nvSpPr>
          <p:cNvPr id="9" name="مربع نص 8">
            <a:extLst>
              <a:ext uri="{FF2B5EF4-FFF2-40B4-BE49-F238E27FC236}">
                <a16:creationId xmlns:a16="http://schemas.microsoft.com/office/drawing/2014/main" id="{A95C0E33-D172-7D46-8942-5E7F8B20F0C9}"/>
              </a:ext>
            </a:extLst>
          </p:cNvPr>
          <p:cNvSpPr txBox="1"/>
          <p:nvPr/>
        </p:nvSpPr>
        <p:spPr>
          <a:xfrm>
            <a:off x="2421732" y="1771649"/>
            <a:ext cx="6591300" cy="1077218"/>
          </a:xfrm>
          <a:prstGeom prst="rect">
            <a:avLst/>
          </a:prstGeom>
          <a:solidFill>
            <a:schemeClr val="bg1"/>
          </a:solidFill>
        </p:spPr>
        <p:txBody>
          <a:bodyPr wrap="square" rtlCol="1">
            <a:spAutoFit/>
          </a:bodyPr>
          <a:lstStyle/>
          <a:p>
            <a:pPr marL="0" algn="ctr" defTabSz="457200" rtl="1" eaLnBrk="1" latinLnBrk="0" hangingPunct="1"/>
            <a:r>
              <a:rPr lang="en-US" sz="3200" dirty="0">
                <a:latin typeface="Cooper Black" panose="0208090404030B020404" pitchFamily="18" charset="0"/>
                <a:cs typeface="+mj-cs"/>
              </a:rPr>
              <a:t>Several Selection Methods For Hiring Employees</a:t>
            </a:r>
          </a:p>
        </p:txBody>
      </p:sp>
      <p:sp>
        <p:nvSpPr>
          <p:cNvPr id="3" name="عنصر نائب لرقم الشريحة 2">
            <a:extLst>
              <a:ext uri="{FF2B5EF4-FFF2-40B4-BE49-F238E27FC236}">
                <a16:creationId xmlns:a16="http://schemas.microsoft.com/office/drawing/2014/main" id="{28763F92-B455-9D4F-A4CB-25E0885B9CD6}"/>
              </a:ext>
            </a:extLst>
          </p:cNvPr>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2138148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DDFF3B6-2562-154B-80B8-02FECCB83EF3}"/>
              </a:ext>
            </a:extLst>
          </p:cNvPr>
          <p:cNvSpPr>
            <a:spLocks noGrp="1"/>
          </p:cNvSpPr>
          <p:nvPr>
            <p:ph type="title"/>
          </p:nvPr>
        </p:nvSpPr>
        <p:spPr>
          <a:xfrm>
            <a:off x="1024128" y="820674"/>
            <a:ext cx="9720072" cy="1499616"/>
          </a:xfrm>
        </p:spPr>
        <p:txBody>
          <a:bodyPr>
            <a:normAutofit/>
          </a:bodyPr>
          <a:lstStyle/>
          <a:p>
            <a:r>
              <a:rPr lang="en-US" sz="4400" cap="none" dirty="0">
                <a:solidFill>
                  <a:srgbClr val="FFFF00"/>
                </a:solidFill>
                <a:latin typeface="Cooper Black" panose="0208090404030B020404" pitchFamily="18" charset="0"/>
              </a:rPr>
              <a:t>Conclusion:</a:t>
            </a:r>
            <a:br>
              <a:rPr lang="en-US" sz="4400" cap="none" dirty="0">
                <a:solidFill>
                  <a:srgbClr val="FFFF00"/>
                </a:solidFill>
                <a:latin typeface="Cooper Black" panose="0208090404030B020404" pitchFamily="18" charset="0"/>
              </a:rPr>
            </a:br>
            <a:endParaRPr lang="en-US" sz="4400" cap="none" dirty="0">
              <a:solidFill>
                <a:srgbClr val="FFFF00"/>
              </a:solidFill>
            </a:endParaRPr>
          </a:p>
        </p:txBody>
      </p:sp>
      <p:sp>
        <p:nvSpPr>
          <p:cNvPr id="3" name="عنصر نائب للمحتوى 2">
            <a:extLst>
              <a:ext uri="{FF2B5EF4-FFF2-40B4-BE49-F238E27FC236}">
                <a16:creationId xmlns:a16="http://schemas.microsoft.com/office/drawing/2014/main" id="{CA218824-18BA-F94E-9A30-A40550208887}"/>
              </a:ext>
            </a:extLst>
          </p:cNvPr>
          <p:cNvSpPr>
            <a:spLocks noGrp="1"/>
          </p:cNvSpPr>
          <p:nvPr>
            <p:ph idx="1"/>
          </p:nvPr>
        </p:nvSpPr>
        <p:spPr/>
        <p:txBody>
          <a:bodyPr/>
          <a:lstStyle/>
          <a:p>
            <a:r>
              <a:rPr lang="en-US" dirty="0"/>
              <a:t>To select employees, you must examine their abilities and talents and if they are suitable for the job or not.</a:t>
            </a:r>
          </a:p>
        </p:txBody>
      </p:sp>
      <p:sp>
        <p:nvSpPr>
          <p:cNvPr id="4" name="عنصر نائب لرقم الشريحة 3">
            <a:extLst>
              <a:ext uri="{FF2B5EF4-FFF2-40B4-BE49-F238E27FC236}">
                <a16:creationId xmlns:a16="http://schemas.microsoft.com/office/drawing/2014/main" id="{CEFC91C3-4B61-0A4C-8AF3-5A31F568046E}"/>
              </a:ext>
            </a:extLst>
          </p:cNvPr>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3342436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F43E24B-8D3A-2949-9A85-8FBD9117A84D}"/>
              </a:ext>
            </a:extLst>
          </p:cNvPr>
          <p:cNvSpPr>
            <a:spLocks noGrp="1"/>
          </p:cNvSpPr>
          <p:nvPr>
            <p:ph type="title"/>
          </p:nvPr>
        </p:nvSpPr>
        <p:spPr/>
        <p:txBody>
          <a:bodyPr>
            <a:normAutofit/>
          </a:bodyPr>
          <a:lstStyle/>
          <a:p>
            <a:r>
              <a:rPr lang="en-US" sz="3600" cap="none" dirty="0">
                <a:solidFill>
                  <a:srgbClr val="FFFF00"/>
                </a:solidFill>
                <a:latin typeface="Cooper Black" panose="0208090404030B020404" pitchFamily="18" charset="0"/>
              </a:rPr>
              <a:t>References:</a:t>
            </a:r>
          </a:p>
        </p:txBody>
      </p:sp>
      <p:sp>
        <p:nvSpPr>
          <p:cNvPr id="3" name="عنصر نائب للمحتوى 2">
            <a:extLst>
              <a:ext uri="{FF2B5EF4-FFF2-40B4-BE49-F238E27FC236}">
                <a16:creationId xmlns:a16="http://schemas.microsoft.com/office/drawing/2014/main" id="{9A7A1646-A9BE-B04D-B2A4-2F74C89D99CF}"/>
              </a:ext>
            </a:extLst>
          </p:cNvPr>
          <p:cNvSpPr>
            <a:spLocks noGrp="1"/>
          </p:cNvSpPr>
          <p:nvPr>
            <p:ph idx="1"/>
          </p:nvPr>
        </p:nvSpPr>
        <p:spPr/>
        <p:txBody>
          <a:bodyPr>
            <a:normAutofit/>
          </a:bodyPr>
          <a:lstStyle/>
          <a:p>
            <a:r>
              <a:rPr lang="en-US" sz="1600" dirty="0"/>
              <a:t>team, C. (2021, March 31). </a:t>
            </a:r>
            <a:r>
              <a:rPr lang="en-US" sz="1600" i="1" dirty="0"/>
              <a:t>8 steps in the selection process for hiring [A complete guide]: Workable</a:t>
            </a:r>
            <a:r>
              <a:rPr lang="en-US" sz="1600" dirty="0"/>
              <a:t>. Recruiting Resources: How to Recruit and Hire Better. https://</a:t>
            </a:r>
            <a:r>
              <a:rPr lang="en-US" sz="1600" dirty="0" err="1"/>
              <a:t>resources.workable.com</a:t>
            </a:r>
            <a:r>
              <a:rPr lang="en-US" sz="1600" dirty="0"/>
              <a:t>/tutorial/employee-selection-process#. </a:t>
            </a:r>
          </a:p>
          <a:p>
            <a:endParaRPr lang="en-US" sz="1600" dirty="0"/>
          </a:p>
          <a:p>
            <a:r>
              <a:rPr lang="en-US" sz="1600" dirty="0"/>
              <a:t>BBC. (n.d.). </a:t>
            </a:r>
            <a:r>
              <a:rPr lang="en-US" sz="1600" i="1" dirty="0"/>
              <a:t>Methods of selection - Recruitment in business - OCR - GCSE Business Revision - OCR - BBC Bitesize</a:t>
            </a:r>
            <a:r>
              <a:rPr lang="en-US" sz="1600" dirty="0"/>
              <a:t>. BBC News. https://</a:t>
            </a:r>
            <a:r>
              <a:rPr lang="en-US" sz="1600" dirty="0" err="1"/>
              <a:t>www.bbc.co.uk</a:t>
            </a:r>
            <a:r>
              <a:rPr lang="en-US" sz="1600" dirty="0"/>
              <a:t>/bitesize/guides/zm98kmn/revision/4. </a:t>
            </a:r>
          </a:p>
          <a:p>
            <a:endParaRPr lang="en-US" sz="1600" dirty="0"/>
          </a:p>
          <a:p>
            <a:r>
              <a:rPr lang="en-US" sz="1600" i="1" dirty="0"/>
              <a:t>Selection Methods for Graduate Talent</a:t>
            </a:r>
            <a:r>
              <a:rPr lang="en-US" sz="1600" dirty="0"/>
              <a:t>. GRB. (n.d.). https://</a:t>
            </a:r>
            <a:r>
              <a:rPr lang="en-US" sz="1600" dirty="0" err="1"/>
              <a:t>www.grb.uk.com</a:t>
            </a:r>
            <a:r>
              <a:rPr lang="en-US" sz="1600" dirty="0"/>
              <a:t>/recruiter-research/selection-methods. </a:t>
            </a:r>
          </a:p>
          <a:p>
            <a:endParaRPr lang="en-US" sz="1600" dirty="0"/>
          </a:p>
        </p:txBody>
      </p:sp>
      <p:sp>
        <p:nvSpPr>
          <p:cNvPr id="4" name="عنصر نائب لرقم الشريحة 3">
            <a:extLst>
              <a:ext uri="{FF2B5EF4-FFF2-40B4-BE49-F238E27FC236}">
                <a16:creationId xmlns:a16="http://schemas.microsoft.com/office/drawing/2014/main" id="{57604D9B-D22D-DA44-A5F8-0F3B5ED04DF9}"/>
              </a:ext>
            </a:extLst>
          </p:cNvPr>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1949824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F800B10B-1C76-9B4B-8E6D-902513AF32BC}"/>
              </a:ext>
            </a:extLst>
          </p:cNvPr>
          <p:cNvSpPr>
            <a:spLocks noGrp="1"/>
          </p:cNvSpPr>
          <p:nvPr>
            <p:ph idx="1"/>
          </p:nvPr>
        </p:nvSpPr>
        <p:spPr>
          <a:xfrm>
            <a:off x="0" y="0"/>
            <a:ext cx="12191999" cy="6858000"/>
          </a:xfrm>
          <a:pattFill prst="pct5">
            <a:fgClr>
              <a:schemeClr val="accent1"/>
            </a:fgClr>
            <a:bgClr>
              <a:schemeClr val="bg1"/>
            </a:bgClr>
          </a:pattFill>
        </p:spPr>
        <p:txBody>
          <a:bodyPr>
            <a:normAutofit/>
          </a:bodyPr>
          <a:lstStyle/>
          <a:p>
            <a:pPr algn="ctr"/>
            <a:endParaRPr lang="en-US" sz="4400" dirty="0">
              <a:solidFill>
                <a:schemeClr val="accent1"/>
              </a:solidFill>
              <a:latin typeface="Cooper Black" panose="0208090404030B020404" pitchFamily="18" charset="0"/>
            </a:endParaRPr>
          </a:p>
          <a:p>
            <a:pPr algn="ctr"/>
            <a:endParaRPr lang="en-US" sz="4400" dirty="0">
              <a:solidFill>
                <a:schemeClr val="accent1"/>
              </a:solidFill>
              <a:latin typeface="Cooper Black" panose="0208090404030B020404" pitchFamily="18" charset="0"/>
            </a:endParaRPr>
          </a:p>
          <a:p>
            <a:pPr marL="0" indent="0" algn="ctr">
              <a:buNone/>
            </a:pPr>
            <a:endParaRPr lang="en-US" sz="4400" dirty="0">
              <a:solidFill>
                <a:schemeClr val="accent1"/>
              </a:solidFill>
              <a:latin typeface="Cooper Black" panose="0208090404030B020404" pitchFamily="18" charset="0"/>
            </a:endParaRPr>
          </a:p>
          <a:p>
            <a:pPr marL="0" indent="0" algn="ctr">
              <a:buNone/>
            </a:pPr>
            <a:endParaRPr lang="en-US" sz="4400" dirty="0">
              <a:solidFill>
                <a:schemeClr val="accent1"/>
              </a:solidFill>
              <a:latin typeface="Cooper Black" panose="0208090404030B020404" pitchFamily="18" charset="0"/>
            </a:endParaRPr>
          </a:p>
          <a:p>
            <a:pPr marL="0" indent="0" algn="ctr">
              <a:buNone/>
            </a:pPr>
            <a:r>
              <a:rPr lang="en-US" sz="6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ooper Black" panose="0208090404030B020404" pitchFamily="18" charset="0"/>
              </a:rPr>
              <a:t>Thank</a:t>
            </a:r>
            <a:r>
              <a:rPr lang="en-US" sz="4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ooper Black" panose="0208090404030B020404" pitchFamily="18" charset="0"/>
              </a:rPr>
              <a:t> </a:t>
            </a:r>
            <a:r>
              <a:rPr lang="en-US"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ooper Black" panose="0208090404030B020404" pitchFamily="18" charset="0"/>
              </a:rPr>
              <a:t>You</a:t>
            </a:r>
            <a:endParaRPr lang="en-US" sz="4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ooper Black" panose="0208090404030B020404" pitchFamily="18" charset="0"/>
            </a:endParaRPr>
          </a:p>
        </p:txBody>
      </p:sp>
      <p:pic>
        <p:nvPicPr>
          <p:cNvPr id="4" name="صورة 3">
            <a:extLst>
              <a:ext uri="{FF2B5EF4-FFF2-40B4-BE49-F238E27FC236}">
                <a16:creationId xmlns:a16="http://schemas.microsoft.com/office/drawing/2014/main" id="{686716DD-963D-5947-A160-59D62CD40D39}"/>
              </a:ext>
            </a:extLst>
          </p:cNvPr>
          <p:cNvPicPr>
            <a:picLocks noChangeAspect="1"/>
          </p:cNvPicPr>
          <p:nvPr/>
        </p:nvPicPr>
        <p:blipFill>
          <a:blip r:embed="rId2"/>
          <a:stretch>
            <a:fillRect/>
          </a:stretch>
        </p:blipFill>
        <p:spPr>
          <a:xfrm>
            <a:off x="0" y="-7034"/>
            <a:ext cx="12192000" cy="6865034"/>
          </a:xfrm>
          <a:prstGeom prst="rect">
            <a:avLst/>
          </a:prstGeom>
        </p:spPr>
      </p:pic>
      <p:sp>
        <p:nvSpPr>
          <p:cNvPr id="2" name="عنصر نائب لرقم الشريحة 1">
            <a:extLst>
              <a:ext uri="{FF2B5EF4-FFF2-40B4-BE49-F238E27FC236}">
                <a16:creationId xmlns:a16="http://schemas.microsoft.com/office/drawing/2014/main" id="{9D26328A-075A-924F-ADA9-582EC83718BA}"/>
              </a:ext>
            </a:extLst>
          </p:cNvPr>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2276640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4BEF345-D442-544C-B6BA-9CFB05437FB8}"/>
              </a:ext>
            </a:extLst>
          </p:cNvPr>
          <p:cNvSpPr>
            <a:spLocks noGrp="1"/>
          </p:cNvSpPr>
          <p:nvPr>
            <p:ph type="title"/>
          </p:nvPr>
        </p:nvSpPr>
        <p:spPr/>
        <p:txBody>
          <a:bodyPr/>
          <a:lstStyle/>
          <a:p>
            <a:r>
              <a:rPr lang="en-US" cap="none" dirty="0">
                <a:solidFill>
                  <a:srgbClr val="FFFF00"/>
                </a:solidFill>
                <a:latin typeface="Bernard MT Condensed" panose="02050806060905020404" pitchFamily="18" charset="0"/>
              </a:rPr>
              <a:t>Table Of Contact :</a:t>
            </a:r>
          </a:p>
        </p:txBody>
      </p:sp>
      <p:graphicFrame>
        <p:nvGraphicFramePr>
          <p:cNvPr id="11" name="رسم تخطيطي 10">
            <a:extLst>
              <a:ext uri="{FF2B5EF4-FFF2-40B4-BE49-F238E27FC236}">
                <a16:creationId xmlns:a16="http://schemas.microsoft.com/office/drawing/2014/main" id="{0BEC827E-0C4C-1641-86BF-5F9B9E1A809C}"/>
              </a:ext>
            </a:extLst>
          </p:cNvPr>
          <p:cNvGraphicFramePr/>
          <p:nvPr>
            <p:extLst>
              <p:ext uri="{D42A27DB-BD31-4B8C-83A1-F6EECF244321}">
                <p14:modId xmlns:p14="http://schemas.microsoft.com/office/powerpoint/2010/main" val="2903463244"/>
              </p:ext>
            </p:extLst>
          </p:nvPr>
        </p:nvGraphicFramePr>
        <p:xfrm>
          <a:off x="3214688" y="2000822"/>
          <a:ext cx="5762623" cy="4271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a:extLst>
              <a:ext uri="{FF2B5EF4-FFF2-40B4-BE49-F238E27FC236}">
                <a16:creationId xmlns:a16="http://schemas.microsoft.com/office/drawing/2014/main" id="{EF8567FD-4235-C74C-A7A4-347ACB893BE5}"/>
              </a:ext>
            </a:extLst>
          </p:cNvPr>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599126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FE61CC8-02AC-5942-BCC6-5A9D89C6D02B}"/>
              </a:ext>
            </a:extLst>
          </p:cNvPr>
          <p:cNvSpPr>
            <a:spLocks noGrp="1"/>
          </p:cNvSpPr>
          <p:nvPr>
            <p:ph type="title"/>
          </p:nvPr>
        </p:nvSpPr>
        <p:spPr>
          <a:xfrm>
            <a:off x="1024129" y="586623"/>
            <a:ext cx="9720072" cy="1499616"/>
          </a:xfrm>
          <a:solidFill>
            <a:schemeClr val="bg1"/>
          </a:solidFill>
        </p:spPr>
        <p:txBody>
          <a:bodyPr/>
          <a:lstStyle/>
          <a:p>
            <a:r>
              <a:rPr lang="en-US" cap="none" dirty="0">
                <a:solidFill>
                  <a:srgbClr val="FFFF00"/>
                </a:solidFill>
                <a:latin typeface="Bernard MT Condensed" panose="02050806060905020404" pitchFamily="18" charset="0"/>
              </a:rPr>
              <a:t>Introduction</a:t>
            </a:r>
            <a:endParaRPr lang="en-US" dirty="0">
              <a:solidFill>
                <a:srgbClr val="FFFF00"/>
              </a:solidFill>
              <a:latin typeface="Bernard MT Condensed" panose="02050806060905020404" pitchFamily="18" charset="0"/>
            </a:endParaRPr>
          </a:p>
        </p:txBody>
      </p:sp>
      <p:sp>
        <p:nvSpPr>
          <p:cNvPr id="3" name="عنصر نائب للمحتوى 2">
            <a:extLst>
              <a:ext uri="{FF2B5EF4-FFF2-40B4-BE49-F238E27FC236}">
                <a16:creationId xmlns:a16="http://schemas.microsoft.com/office/drawing/2014/main" id="{84EB4845-7B52-0845-A7D1-6010D8461C73}"/>
              </a:ext>
            </a:extLst>
          </p:cNvPr>
          <p:cNvSpPr>
            <a:spLocks noGrp="1"/>
          </p:cNvSpPr>
          <p:nvPr>
            <p:ph idx="1"/>
          </p:nvPr>
        </p:nvSpPr>
        <p:spPr>
          <a:xfrm>
            <a:off x="1024129" y="1695157"/>
            <a:ext cx="5071872" cy="4023360"/>
          </a:xfrm>
        </p:spPr>
        <p:txBody>
          <a:bodyPr/>
          <a:lstStyle/>
          <a:p>
            <a:r>
              <a:rPr lang="en-US" dirty="0">
                <a:latin typeface="Arial Rounded MT Bold" panose="020F0704030504030204" pitchFamily="34" charset="0"/>
              </a:rPr>
              <a:t>(Figure) outlines the steps in the employee selection process. For each stage of the hiring process, determining offers a suite of pre-employment exams, and selection entails treating job applicants as valued consumers.</a:t>
            </a:r>
          </a:p>
        </p:txBody>
      </p:sp>
      <p:pic>
        <p:nvPicPr>
          <p:cNvPr id="4" name="Picture 2" descr="A diagram shows the steps of the employee selection process as a staircase.">
            <a:extLst>
              <a:ext uri="{FF2B5EF4-FFF2-40B4-BE49-F238E27FC236}">
                <a16:creationId xmlns:a16="http://schemas.microsoft.com/office/drawing/2014/main" id="{9D9FF7FD-6634-3F4E-AD23-9F716757F1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2554866"/>
            <a:ext cx="7162800" cy="4272185"/>
          </a:xfrm>
          <a:prstGeom prst="rect">
            <a:avLst/>
          </a:prstGeom>
          <a:noFill/>
          <a:extLst>
            <a:ext uri="{909E8E84-426E-40DD-AFC4-6F175D3DCCD1}">
              <a14:hiddenFill xmlns:a14="http://schemas.microsoft.com/office/drawing/2010/main">
                <a:solidFill>
                  <a:srgbClr val="FFFFFF"/>
                </a:solidFill>
              </a14:hiddenFill>
            </a:ext>
          </a:extLst>
        </p:spPr>
      </p:pic>
      <p:sp>
        <p:nvSpPr>
          <p:cNvPr id="5" name="عنصر نائب لرقم الشريحة 4">
            <a:extLst>
              <a:ext uri="{FF2B5EF4-FFF2-40B4-BE49-F238E27FC236}">
                <a16:creationId xmlns:a16="http://schemas.microsoft.com/office/drawing/2014/main" id="{0D7148F1-2E08-1545-9673-421417A6775D}"/>
              </a:ext>
            </a:extLst>
          </p:cNvPr>
          <p:cNvSpPr>
            <a:spLocks noGrp="1"/>
          </p:cNvSpPr>
          <p:nvPr>
            <p:ph type="sldNum" sz="quarter" idx="12"/>
          </p:nvPr>
        </p:nvSpPr>
        <p:spPr/>
        <p:txBody>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3945019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id="{61A59FD0-1C18-5341-907E-D0D70A3BD336}"/>
              </a:ext>
            </a:extLst>
          </p:cNvPr>
          <p:cNvSpPr>
            <a:spLocks noGrp="1"/>
          </p:cNvSpPr>
          <p:nvPr>
            <p:ph type="ctrTitle"/>
          </p:nvPr>
        </p:nvSpPr>
        <p:spPr/>
        <p:txBody>
          <a:bodyPr>
            <a:noAutofit/>
          </a:bodyPr>
          <a:lstStyle/>
          <a:p>
            <a:r>
              <a:rPr lang="en-US" sz="3200" cap="none" dirty="0">
                <a:latin typeface="Cooper Black" panose="0208090404030B020404" pitchFamily="18" charset="0"/>
              </a:rPr>
              <a:t> The Different Types Of Selection Methods</a:t>
            </a:r>
            <a:br>
              <a:rPr lang="ar-LY" sz="3200" cap="none" dirty="0">
                <a:latin typeface="Cooper Black" panose="0208090404030B020404" pitchFamily="18" charset="0"/>
              </a:rPr>
            </a:br>
            <a:endParaRPr lang="en-US" sz="2800" cap="none" dirty="0"/>
          </a:p>
        </p:txBody>
      </p:sp>
      <p:sp>
        <p:nvSpPr>
          <p:cNvPr id="6" name="مربع نص 5">
            <a:extLst>
              <a:ext uri="{FF2B5EF4-FFF2-40B4-BE49-F238E27FC236}">
                <a16:creationId xmlns:a16="http://schemas.microsoft.com/office/drawing/2014/main" id="{B69A1DF9-23BB-C442-9BCA-68F422B7E12C}"/>
              </a:ext>
            </a:extLst>
          </p:cNvPr>
          <p:cNvSpPr txBox="1"/>
          <p:nvPr/>
        </p:nvSpPr>
        <p:spPr>
          <a:xfrm>
            <a:off x="8772525" y="5276158"/>
            <a:ext cx="486030" cy="830997"/>
          </a:xfrm>
          <a:prstGeom prst="rect">
            <a:avLst/>
          </a:prstGeom>
          <a:noFill/>
        </p:spPr>
        <p:txBody>
          <a:bodyPr wrap="none" rtlCol="1">
            <a:spAutoFit/>
          </a:bodyPr>
          <a:lstStyle/>
          <a:p>
            <a:r>
              <a:rPr lang="en-US" sz="4800" dirty="0">
                <a:solidFill>
                  <a:schemeClr val="accent1"/>
                </a:solidFill>
                <a:latin typeface="Bernard MT Condensed" panose="02050806060905020404" pitchFamily="18" charset="0"/>
              </a:rPr>
              <a:t>2</a:t>
            </a:r>
          </a:p>
        </p:txBody>
      </p:sp>
      <p:sp>
        <p:nvSpPr>
          <p:cNvPr id="2" name="عنصر نائب لرقم الشريحة 1">
            <a:extLst>
              <a:ext uri="{FF2B5EF4-FFF2-40B4-BE49-F238E27FC236}">
                <a16:creationId xmlns:a16="http://schemas.microsoft.com/office/drawing/2014/main" id="{78FDA4FC-6189-A643-8986-7A8538213338}"/>
              </a:ext>
            </a:extLst>
          </p:cNvPr>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126556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3B8ACFE5-3A6E-D44C-8F68-9F79277512FE}"/>
              </a:ext>
            </a:extLst>
          </p:cNvPr>
          <p:cNvSpPr>
            <a:spLocks noGrp="1"/>
          </p:cNvSpPr>
          <p:nvPr>
            <p:ph idx="1"/>
          </p:nvPr>
        </p:nvSpPr>
        <p:spPr>
          <a:xfrm>
            <a:off x="1120183" y="1037979"/>
            <a:ext cx="9720073" cy="4023360"/>
          </a:xfrm>
        </p:spPr>
        <p:txBody>
          <a:bodyPr vert="horz">
            <a:normAutofit fontScale="92500" lnSpcReduction="20000"/>
          </a:bodyPr>
          <a:lstStyle/>
          <a:p>
            <a:pPr algn="l">
              <a:lnSpc>
                <a:spcPct val="120000"/>
              </a:lnSpc>
              <a:buFont typeface="Wingdings" pitchFamily="2" charset="2"/>
              <a:buChar char="q"/>
            </a:pPr>
            <a:r>
              <a:rPr lang="en-US" dirty="0"/>
              <a:t>Curriculum vitae :a CV is a document that applicants complete and submit alongside a job application.</a:t>
            </a:r>
          </a:p>
          <a:p>
            <a:pPr algn="l">
              <a:lnSpc>
                <a:spcPct val="120000"/>
              </a:lnSpc>
              <a:buFont typeface="Wingdings" pitchFamily="2" charset="2"/>
              <a:buChar char="q"/>
            </a:pPr>
            <a:r>
              <a:rPr lang="en-US" dirty="0"/>
              <a:t>Application form :an application form is completed by a potential employee when they apply for a job.</a:t>
            </a:r>
          </a:p>
          <a:p>
            <a:pPr algn="l">
              <a:lnSpc>
                <a:spcPct val="120000"/>
              </a:lnSpc>
              <a:buFont typeface="Wingdings" pitchFamily="2" charset="2"/>
              <a:buChar char="q"/>
            </a:pPr>
            <a:r>
              <a:rPr lang="en-US" dirty="0"/>
              <a:t>Letter of application.</a:t>
            </a:r>
          </a:p>
          <a:p>
            <a:pPr algn="l">
              <a:lnSpc>
                <a:spcPct val="120000"/>
              </a:lnSpc>
              <a:buFont typeface="Wingdings" pitchFamily="2" charset="2"/>
              <a:buChar char="q"/>
            </a:pPr>
            <a:r>
              <a:rPr lang="en-US" dirty="0"/>
              <a:t>Interviews. </a:t>
            </a:r>
          </a:p>
          <a:p>
            <a:pPr algn="l">
              <a:lnSpc>
                <a:spcPct val="120000"/>
              </a:lnSpc>
              <a:buFont typeface="Wingdings" pitchFamily="2" charset="2"/>
              <a:buChar char="q"/>
            </a:pPr>
            <a:r>
              <a:rPr lang="en-US" dirty="0"/>
              <a:t>Tests. </a:t>
            </a:r>
          </a:p>
          <a:p>
            <a:pPr algn="l">
              <a:lnSpc>
                <a:spcPct val="120000"/>
              </a:lnSpc>
              <a:buFont typeface="Wingdings" pitchFamily="2" charset="2"/>
              <a:buChar char="q"/>
            </a:pPr>
            <a:r>
              <a:rPr lang="en-US" dirty="0"/>
              <a:t>Group activities. </a:t>
            </a:r>
          </a:p>
          <a:p>
            <a:pPr algn="l">
              <a:lnSpc>
                <a:spcPct val="120000"/>
              </a:lnSpc>
              <a:buFont typeface="Wingdings" pitchFamily="2" charset="2"/>
              <a:buChar char="q"/>
            </a:pPr>
            <a:r>
              <a:rPr lang="en-US" dirty="0"/>
              <a:t>References.</a:t>
            </a:r>
          </a:p>
          <a:p>
            <a:pPr algn="l">
              <a:lnSpc>
                <a:spcPct val="120000"/>
              </a:lnSpc>
              <a:buFont typeface="Wingdings" pitchFamily="2" charset="2"/>
              <a:buChar char="q"/>
            </a:pPr>
            <a:endParaRPr lang="en-US" dirty="0"/>
          </a:p>
        </p:txBody>
      </p:sp>
      <p:pic>
        <p:nvPicPr>
          <p:cNvPr id="4" name="صورة 3">
            <a:extLst>
              <a:ext uri="{FF2B5EF4-FFF2-40B4-BE49-F238E27FC236}">
                <a16:creationId xmlns:a16="http://schemas.microsoft.com/office/drawing/2014/main" id="{B5D5F2EC-BCD0-0241-A878-7F1788641ED3}"/>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7119" b="92203" l="6667" r="98667">
                        <a14:foregroundMark x1="86889" y1="92542" x2="86444" y2="54237"/>
                        <a14:foregroundMark x1="58000" y1="93220" x2="56444" y2="49492"/>
                        <a14:foregroundMark x1="56444" y1="49492" x2="56222" y2="49492"/>
                        <a14:foregroundMark x1="32889" y1="90169" x2="32144" y2="71976"/>
                        <a14:foregroundMark x1="32022" y1="56407" x2="33111" y2="53559"/>
                        <a14:foregroundMark x1="13333" y1="92881" x2="10000" y2="49492"/>
                        <a14:foregroundMark x1="10889" y1="38305" x2="12222" y2="25763"/>
                        <a14:foregroundMark x1="12222" y1="25763" x2="12444" y2="25424"/>
                        <a14:foregroundMark x1="32444" y1="30847" x2="32444" y2="25424"/>
                        <a14:foregroundMark x1="75111" y1="65424" x2="75111" y2="53220"/>
                        <a14:foregroundMark x1="98667" y1="50169" x2="74889" y2="28814"/>
                        <a14:foregroundMark x1="76444" y1="36949" x2="68000" y2="40678"/>
                        <a14:foregroundMark x1="68000" y1="40678" x2="60222" y2="35593"/>
                        <a14:foregroundMark x1="60222" y1="35593" x2="56222" y2="23729"/>
                        <a14:foregroundMark x1="56222" y1="23729" x2="58889" y2="14915"/>
                        <a14:foregroundMark x1="74000" y1="40000" x2="65556" y2="41017"/>
                        <a14:foregroundMark x1="65556" y1="41017" x2="59111" y2="32203"/>
                        <a14:foregroundMark x1="59111" y1="32203" x2="55111" y2="20678"/>
                        <a14:foregroundMark x1="55111" y1="20678" x2="59556" y2="12881"/>
                        <a14:foregroundMark x1="77778" y1="29492" x2="76444" y2="16271"/>
                        <a14:foregroundMark x1="76444" y1="16271" x2="70667" y2="6780"/>
                        <a14:foregroundMark x1="70667" y1="6780" x2="61778" y2="7119"/>
                        <a14:foregroundMark x1="61778" y1="7119" x2="60444" y2="8814"/>
                        <a14:foregroundMark x1="54667" y1="26441" x2="58667" y2="38305"/>
                        <a14:foregroundMark x1="58667" y1="38305" x2="66889" y2="42712"/>
                        <a14:foregroundMark x1="66889" y1="42712" x2="69333" y2="41695"/>
                        <a14:foregroundMark x1="85111" y1="70508" x2="79556" y2="79322"/>
                        <a14:foregroundMark x1="73111" y1="77966" x2="70667" y2="76610"/>
                        <a14:foregroundMark x1="37778" y1="71186" x2="39556" y2="81356"/>
                        <a14:foregroundMark x1="28889" y1="72542" x2="27778" y2="79322"/>
                        <a14:foregroundMark x1="26222" y1="85085" x2="27556" y2="77627"/>
                        <a14:foregroundMark x1="7778" y1="65085" x2="6667" y2="78305"/>
                        <a14:foregroundMark x1="6667" y1="78305" x2="7556" y2="81695"/>
                        <a14:foregroundMark x1="61778" y1="88136" x2="61556" y2="75254"/>
                        <a14:backgroundMark x1="31111" y1="67119" x2="30889" y2="61356"/>
                        <a14:backgroundMark x1="31556" y1="65085" x2="29778" y2="59322"/>
                        <a14:backgroundMark x1="31111" y1="65085" x2="31556" y2="64407"/>
                        <a14:backgroundMark x1="31778" y1="66102" x2="31111" y2="60678"/>
                        <a14:backgroundMark x1="29778" y1="58305" x2="32667" y2="65424"/>
                      </a14:backgroundRemoval>
                    </a14:imgEffect>
                  </a14:imgLayer>
                </a14:imgProps>
              </a:ext>
            </a:extLst>
          </a:blip>
          <a:stretch>
            <a:fillRect/>
          </a:stretch>
        </p:blipFill>
        <p:spPr>
          <a:xfrm>
            <a:off x="5866228" y="2987892"/>
            <a:ext cx="6325772" cy="4146895"/>
          </a:xfrm>
          <a:prstGeom prst="rect">
            <a:avLst/>
          </a:prstGeom>
        </p:spPr>
      </p:pic>
      <p:sp>
        <p:nvSpPr>
          <p:cNvPr id="2" name="عنصر نائب لرقم الشريحة 1">
            <a:extLst>
              <a:ext uri="{FF2B5EF4-FFF2-40B4-BE49-F238E27FC236}">
                <a16:creationId xmlns:a16="http://schemas.microsoft.com/office/drawing/2014/main" id="{5C6B768F-CE23-6A42-8B2C-E232575BA19B}"/>
              </a:ext>
            </a:extLst>
          </p:cNvPr>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4056526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id="{6D6CAB44-CFCB-BE4D-81BD-2C1B66B2B8D2}"/>
              </a:ext>
            </a:extLst>
          </p:cNvPr>
          <p:cNvSpPr>
            <a:spLocks noGrp="1"/>
          </p:cNvSpPr>
          <p:nvPr>
            <p:ph type="ctrTitle"/>
          </p:nvPr>
        </p:nvSpPr>
        <p:spPr/>
        <p:txBody>
          <a:bodyPr>
            <a:noAutofit/>
          </a:bodyPr>
          <a:lstStyle/>
          <a:p>
            <a:r>
              <a:rPr lang="en-US" sz="4000" cap="none" dirty="0">
                <a:latin typeface="Cooper Black" panose="0208090404030B020404" pitchFamily="18" charset="0"/>
              </a:rPr>
              <a:t>Which Methods Are Suitable For A Particular Job?</a:t>
            </a:r>
            <a:br>
              <a:rPr lang="en-US" sz="4000" cap="none" dirty="0">
                <a:latin typeface="Cooper Black" panose="0208090404030B020404" pitchFamily="18" charset="0"/>
              </a:rPr>
            </a:br>
            <a:endParaRPr lang="en-US" sz="2400" cap="none" dirty="0">
              <a:solidFill>
                <a:schemeClr val="tx1"/>
              </a:solidFill>
              <a:latin typeface="Cooper Black" panose="0208090404030B020404" pitchFamily="18" charset="0"/>
            </a:endParaRPr>
          </a:p>
        </p:txBody>
      </p:sp>
      <p:sp>
        <p:nvSpPr>
          <p:cNvPr id="5" name="عنوان فرعي 4">
            <a:extLst>
              <a:ext uri="{FF2B5EF4-FFF2-40B4-BE49-F238E27FC236}">
                <a16:creationId xmlns:a16="http://schemas.microsoft.com/office/drawing/2014/main" id="{9C8AECF6-524A-5443-B9EB-7B0A1562B744}"/>
              </a:ext>
            </a:extLst>
          </p:cNvPr>
          <p:cNvSpPr>
            <a:spLocks noGrp="1"/>
          </p:cNvSpPr>
          <p:nvPr>
            <p:ph type="subTitle" idx="1"/>
          </p:nvPr>
        </p:nvSpPr>
        <p:spPr/>
        <p:txBody>
          <a:bodyPr/>
          <a:lstStyle/>
          <a:p>
            <a:r>
              <a:rPr lang="en-US" sz="4000" dirty="0">
                <a:solidFill>
                  <a:schemeClr val="accent1"/>
                </a:solidFill>
                <a:latin typeface="Cooper Black" panose="0208090404030B020404" pitchFamily="18" charset="0"/>
              </a:rPr>
              <a:t>3</a:t>
            </a:r>
            <a:endParaRPr lang="en-US" dirty="0">
              <a:solidFill>
                <a:schemeClr val="accent1"/>
              </a:solidFill>
              <a:latin typeface="Cooper Black" panose="0208090404030B020404" pitchFamily="18" charset="0"/>
            </a:endParaRPr>
          </a:p>
        </p:txBody>
      </p:sp>
      <p:sp>
        <p:nvSpPr>
          <p:cNvPr id="2" name="عنصر نائب لرقم الشريحة 1">
            <a:extLst>
              <a:ext uri="{FF2B5EF4-FFF2-40B4-BE49-F238E27FC236}">
                <a16:creationId xmlns:a16="http://schemas.microsoft.com/office/drawing/2014/main" id="{366BDFE8-46B5-4846-8517-7EBF0DBEE74A}"/>
              </a:ext>
            </a:extLst>
          </p:cNvPr>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2400745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F10B653F-F2C6-8E46-AD5E-522B69017B0A}"/>
              </a:ext>
            </a:extLst>
          </p:cNvPr>
          <p:cNvSpPr>
            <a:spLocks noGrp="1"/>
          </p:cNvSpPr>
          <p:nvPr>
            <p:ph idx="1"/>
          </p:nvPr>
        </p:nvSpPr>
        <p:spPr>
          <a:xfrm>
            <a:off x="709804" y="271463"/>
            <a:ext cx="9720073" cy="4023360"/>
          </a:xfrm>
        </p:spPr>
        <p:txBody>
          <a:bodyPr>
            <a:normAutofit/>
          </a:bodyPr>
          <a:lstStyle/>
          <a:p>
            <a:r>
              <a:rPr lang="en-US" sz="1800" dirty="0">
                <a:latin typeface="Arial Rounded MT Bold" panose="020F0704030504030204" pitchFamily="34" charset="0"/>
              </a:rPr>
              <a:t>When deciding which approach to use, it's important to think about the job's needs, which can be found in the job description and person specification, as well as the talents, experience, and aptitudes that are desired. Some organizations specify how they will evaluate that need during the selection process in the person specification. so that potential applicants are informed of the processes that will be used by the organization Of course, for a given job, more than one selection approach may be appropriate.</a:t>
            </a:r>
          </a:p>
          <a:p>
            <a:r>
              <a:rPr lang="en-US" sz="1800" dirty="0">
                <a:latin typeface="Arial Rounded MT Bold" panose="020F0704030504030204" pitchFamily="34" charset="0"/>
              </a:rPr>
              <a:t>To ensure that the selection procedure is effective, it is also necessary to assess its success. This can be accomplished by soliciting feedback from candidates who have gone through the selection process or examining recruiting data and turnover rates. It's also a good idea to go over the selection processes that were employed the last time the job was open and make sure they're still relevant and effective in the current selection process, especially if the job has changed or new talents are required.</a:t>
            </a:r>
          </a:p>
        </p:txBody>
      </p:sp>
      <p:pic>
        <p:nvPicPr>
          <p:cNvPr id="5" name="صورة 4">
            <a:extLst>
              <a:ext uri="{FF2B5EF4-FFF2-40B4-BE49-F238E27FC236}">
                <a16:creationId xmlns:a16="http://schemas.microsoft.com/office/drawing/2014/main" id="{7BB012A9-DFAC-9443-A90A-AD154810FEC8}"/>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2778" r="95444">
                        <a14:foregroundMark x1="79444" y1="35763" x2="79556" y2="44915"/>
                        <a14:foregroundMark x1="91111" y1="30847" x2="91222" y2="38983"/>
                        <a14:foregroundMark x1="85889" y1="29153" x2="85444" y2="26271"/>
                        <a14:foregroundMark x1="78778" y1="21525" x2="78778" y2="27119"/>
                        <a14:foregroundMark x1="71222" y1="19492" x2="69889" y2="25085"/>
                        <a14:foregroundMark x1="64556" y1="18475" x2="63556" y2="22542"/>
                        <a14:foregroundMark x1="56778" y1="17458" x2="55889" y2="22542"/>
                        <a14:foregroundMark x1="49111" y1="15424" x2="47889" y2="20508"/>
                        <a14:foregroundMark x1="41222" y1="16949" x2="41556" y2="21695"/>
                        <a14:foregroundMark x1="33889" y1="17458" x2="33778" y2="21695"/>
                        <a14:foregroundMark x1="25556" y1="20508" x2="26444" y2="19153"/>
                        <a14:foregroundMark x1="27778" y1="25763" x2="24444" y2="24746"/>
                        <a14:foregroundMark x1="25222" y1="24746" x2="26222" y2="24237"/>
                        <a14:foregroundMark x1="18111" y1="21695" x2="19889" y2="24746"/>
                        <a14:foregroundMark x1="10556" y1="24237" x2="12222" y2="27288"/>
                        <a14:foregroundMark x1="7111" y1="26271" x2="8556" y2="40339"/>
                        <a14:foregroundMark x1="13444" y1="31864" x2="10444" y2="30339"/>
                        <a14:foregroundMark x1="2778" y1="40339" x2="5444" y2="38305"/>
                        <a14:foregroundMark x1="21778" y1="48136" x2="16778" y2="45424"/>
                        <a14:foregroundMark x1="36778" y1="51525" x2="29778" y2="51017"/>
                        <a14:foregroundMark x1="32222" y1="49492" x2="32222" y2="40508"/>
                        <a14:foregroundMark x1="32222" y1="40508" x2="33222" y2="38983"/>
                        <a14:foregroundMark x1="82111" y1="45593" x2="76444" y2="46610"/>
                        <a14:foregroundMark x1="76444" y1="46610" x2="76444" y2="46610"/>
                        <a14:foregroundMark x1="95444" y1="39492" x2="92111" y2="38814"/>
                        <a14:foregroundMark x1="80556" y1="27288" x2="76778" y2="27627"/>
                        <a14:foregroundMark x1="65444" y1="23559" x2="62111" y2="23559"/>
                      </a14:backgroundRemoval>
                    </a14:imgEffect>
                  </a14:imgLayer>
                </a14:imgProps>
              </a:ext>
            </a:extLst>
          </a:blip>
          <a:stretch>
            <a:fillRect/>
          </a:stretch>
        </p:blipFill>
        <p:spPr>
          <a:xfrm>
            <a:off x="2993231" y="3158060"/>
            <a:ext cx="6205538" cy="4063478"/>
          </a:xfrm>
          <a:prstGeom prst="rect">
            <a:avLst/>
          </a:prstGeom>
        </p:spPr>
      </p:pic>
      <p:sp>
        <p:nvSpPr>
          <p:cNvPr id="2" name="عنصر نائب لرقم الشريحة 1">
            <a:extLst>
              <a:ext uri="{FF2B5EF4-FFF2-40B4-BE49-F238E27FC236}">
                <a16:creationId xmlns:a16="http://schemas.microsoft.com/office/drawing/2014/main" id="{CD3B0A2B-F024-F447-A932-72E139F47E7D}"/>
              </a:ext>
            </a:extLst>
          </p:cNvPr>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1693581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id="{C812C4E1-5BE8-6441-B283-620D68ACFACF}"/>
              </a:ext>
            </a:extLst>
          </p:cNvPr>
          <p:cNvSpPr>
            <a:spLocks noGrp="1"/>
          </p:cNvSpPr>
          <p:nvPr>
            <p:ph type="ctrTitle"/>
          </p:nvPr>
        </p:nvSpPr>
        <p:spPr/>
        <p:txBody>
          <a:bodyPr>
            <a:noAutofit/>
          </a:bodyPr>
          <a:lstStyle/>
          <a:p>
            <a:r>
              <a:rPr lang="en-US" sz="3600" cap="none" dirty="0">
                <a:latin typeface="Cooper Black" panose="0208090404030B020404" pitchFamily="18" charset="0"/>
              </a:rPr>
              <a:t>8 Steps In The Selection Process For Hiring</a:t>
            </a:r>
            <a:br>
              <a:rPr lang="en-US" sz="3600" cap="none" dirty="0">
                <a:latin typeface="Cooper Black" panose="0208090404030B020404" pitchFamily="18" charset="0"/>
              </a:rPr>
            </a:br>
            <a:endParaRPr lang="en-US" sz="3200" cap="none" dirty="0"/>
          </a:p>
        </p:txBody>
      </p:sp>
      <p:sp>
        <p:nvSpPr>
          <p:cNvPr id="5" name="عنوان فرعي 4">
            <a:extLst>
              <a:ext uri="{FF2B5EF4-FFF2-40B4-BE49-F238E27FC236}">
                <a16:creationId xmlns:a16="http://schemas.microsoft.com/office/drawing/2014/main" id="{E04CFE46-A2D0-F146-8421-383C472BC24F}"/>
              </a:ext>
            </a:extLst>
          </p:cNvPr>
          <p:cNvSpPr>
            <a:spLocks noGrp="1"/>
          </p:cNvSpPr>
          <p:nvPr>
            <p:ph type="subTitle" idx="1"/>
          </p:nvPr>
        </p:nvSpPr>
        <p:spPr/>
        <p:txBody>
          <a:bodyPr>
            <a:normAutofit/>
          </a:bodyPr>
          <a:lstStyle/>
          <a:p>
            <a:r>
              <a:rPr lang="en-US" sz="4000" dirty="0">
                <a:solidFill>
                  <a:schemeClr val="accent1"/>
                </a:solidFill>
                <a:latin typeface="Cooper Black" panose="0208090404030B020404" pitchFamily="18" charset="0"/>
              </a:rPr>
              <a:t>4</a:t>
            </a:r>
          </a:p>
        </p:txBody>
      </p:sp>
      <p:sp>
        <p:nvSpPr>
          <p:cNvPr id="2" name="عنصر نائب لرقم الشريحة 1">
            <a:extLst>
              <a:ext uri="{FF2B5EF4-FFF2-40B4-BE49-F238E27FC236}">
                <a16:creationId xmlns:a16="http://schemas.microsoft.com/office/drawing/2014/main" id="{B6624233-0479-D24C-99C3-472DDE0C80AA}"/>
              </a:ext>
            </a:extLst>
          </p:cNvPr>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2591923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82F73A30-97E2-FA4E-BCB0-FAA800FF8761}"/>
              </a:ext>
            </a:extLst>
          </p:cNvPr>
          <p:cNvSpPr>
            <a:spLocks noGrp="1"/>
          </p:cNvSpPr>
          <p:nvPr>
            <p:ph idx="1"/>
          </p:nvPr>
        </p:nvSpPr>
        <p:spPr>
          <a:xfrm>
            <a:off x="795528" y="900113"/>
            <a:ext cx="10234422" cy="5957887"/>
          </a:xfrm>
        </p:spPr>
        <p:txBody>
          <a:bodyPr>
            <a:normAutofit/>
          </a:bodyPr>
          <a:lstStyle/>
          <a:p>
            <a:r>
              <a:rPr lang="en-US" dirty="0">
                <a:solidFill>
                  <a:schemeClr val="accent1"/>
                </a:solidFill>
                <a:latin typeface="Cooper Black" panose="0208090404030B020404" pitchFamily="18" charset="0"/>
              </a:rPr>
              <a:t>Here Are Eight Steps In The Selection Process For Hiring Employees And How To Best Go Through Each:</a:t>
            </a:r>
          </a:p>
          <a:p>
            <a:endParaRPr lang="en-US" dirty="0">
              <a:solidFill>
                <a:schemeClr val="accent1"/>
              </a:solidFill>
              <a:latin typeface="Cooper Black" panose="0208090404030B020404" pitchFamily="18" charset="0"/>
              <a:hlinkClick r:id="rId2">
                <a:extLst>
                  <a:ext uri="{A12FA001-AC4F-418D-AE19-62706E023703}">
                    <ahyp:hlinkClr xmlns:ahyp="http://schemas.microsoft.com/office/drawing/2018/hyperlinkcolor" val="tx"/>
                  </a:ext>
                </a:extLst>
              </a:hlinkClick>
            </a:endParaRPr>
          </a:p>
          <a:p>
            <a:r>
              <a:rPr lang="en-US" dirty="0">
                <a:latin typeface="Arial Rounded MT Bold" panose="020F0704030504030204" pitchFamily="34" charset="0"/>
                <a:cs typeface="+mj-cs"/>
              </a:rPr>
              <a:t>1.Application.</a:t>
            </a:r>
          </a:p>
          <a:p>
            <a:r>
              <a:rPr lang="en-US" dirty="0">
                <a:latin typeface="Arial Rounded MT Bold" panose="020F0704030504030204" pitchFamily="34" charset="0"/>
                <a:cs typeface="+mj-cs"/>
              </a:rPr>
              <a:t>2.Resume Screening.</a:t>
            </a:r>
          </a:p>
          <a:p>
            <a:r>
              <a:rPr lang="en-US" dirty="0">
                <a:latin typeface="Arial Rounded MT Bold" panose="020F0704030504030204" pitchFamily="34" charset="0"/>
                <a:cs typeface="+mj-cs"/>
              </a:rPr>
              <a:t>3.Screening Call.</a:t>
            </a:r>
          </a:p>
          <a:p>
            <a:r>
              <a:rPr lang="en-US" dirty="0">
                <a:latin typeface="Arial Rounded MT Bold" panose="020F0704030504030204" pitchFamily="34" charset="0"/>
                <a:cs typeface="+mj-cs"/>
              </a:rPr>
              <a:t>4.Assessment Test.</a:t>
            </a:r>
          </a:p>
          <a:p>
            <a:r>
              <a:rPr lang="en-US" dirty="0">
                <a:latin typeface="Arial Rounded MT Bold" panose="020F0704030504030204" pitchFamily="34" charset="0"/>
                <a:cs typeface="+mj-cs"/>
              </a:rPr>
              <a:t>5.In-person Interviewing.</a:t>
            </a:r>
          </a:p>
          <a:p>
            <a:r>
              <a:rPr lang="en-US" dirty="0">
                <a:latin typeface="Arial Rounded MT Bold" panose="020F0704030504030204" pitchFamily="34" charset="0"/>
                <a:cs typeface="+mj-cs"/>
              </a:rPr>
              <a:t>6.Background Checks.</a:t>
            </a:r>
          </a:p>
          <a:p>
            <a:r>
              <a:rPr lang="en-US" dirty="0">
                <a:latin typeface="Arial Rounded MT Bold" panose="020F0704030504030204" pitchFamily="34" charset="0"/>
                <a:cs typeface="+mj-cs"/>
              </a:rPr>
              <a:t>7.Reference Checks.</a:t>
            </a:r>
          </a:p>
          <a:p>
            <a:r>
              <a:rPr lang="en-US" dirty="0">
                <a:latin typeface="Arial Rounded MT Bold" panose="020F0704030504030204" pitchFamily="34" charset="0"/>
                <a:cs typeface="+mj-cs"/>
              </a:rPr>
              <a:t>8.Decision And Job Offer.</a:t>
            </a:r>
            <a:br>
              <a:rPr lang="en-US" dirty="0">
                <a:latin typeface="Arial Rounded MT Bold" panose="020F0704030504030204" pitchFamily="34" charset="0"/>
                <a:cs typeface="+mj-cs"/>
              </a:rPr>
            </a:br>
            <a:br>
              <a:rPr lang="en-US" dirty="0">
                <a:latin typeface="Arial Rounded MT Bold" panose="020F0704030504030204" pitchFamily="34" charset="0"/>
                <a:cs typeface="+mj-cs"/>
              </a:rPr>
            </a:br>
            <a:endParaRPr lang="en-US" dirty="0">
              <a:latin typeface="Arial Rounded MT Bold" panose="020F0704030504030204" pitchFamily="34" charset="0"/>
              <a:cs typeface="+mj-cs"/>
            </a:endParaRPr>
          </a:p>
        </p:txBody>
      </p:sp>
      <p:pic>
        <p:nvPicPr>
          <p:cNvPr id="5" name="صورة 4">
            <a:extLst>
              <a:ext uri="{FF2B5EF4-FFF2-40B4-BE49-F238E27FC236}">
                <a16:creationId xmlns:a16="http://schemas.microsoft.com/office/drawing/2014/main" id="{4B1D0A3A-14A1-7241-BA16-DDEFFFBB78E3}"/>
              </a:ext>
            </a:extLst>
          </p:cNvPr>
          <p:cNvPicPr>
            <a:picLocks noChangeAspect="1"/>
          </p:cNvPicPr>
          <p:nvPr/>
        </p:nvPicPr>
        <p:blipFill>
          <a:blip r:embed="rId3"/>
          <a:stretch>
            <a:fillRect/>
          </a:stretch>
        </p:blipFill>
        <p:spPr>
          <a:xfrm>
            <a:off x="4854802" y="2814638"/>
            <a:ext cx="6295798" cy="3116262"/>
          </a:xfrm>
          <a:prstGeom prst="rect">
            <a:avLst/>
          </a:prstGeom>
        </p:spPr>
      </p:pic>
      <p:sp>
        <p:nvSpPr>
          <p:cNvPr id="2" name="عنصر نائب لرقم الشريحة 1">
            <a:extLst>
              <a:ext uri="{FF2B5EF4-FFF2-40B4-BE49-F238E27FC236}">
                <a16:creationId xmlns:a16="http://schemas.microsoft.com/office/drawing/2014/main" id="{959B836C-BC24-5A4D-9E5B-66EA20840857}"/>
              </a:ext>
            </a:extLst>
          </p:cNvPr>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25020619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_15992317_TF10001061">
  <a:themeElements>
    <a:clrScheme name="بنفسجي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Office_15992317_TF10001061" id="{730127A8-7A68-4FF0-9858-AB3D952075F8}" vid="{62E575E8-264D-495E-90AE-B9DC14655A93}"/>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Office_15992317_TF10001061</Template>
  <TotalTime>1509</TotalTime>
  <Words>601</Words>
  <Application>Microsoft Macintosh PowerPoint</Application>
  <PresentationFormat>شاشة عريضة</PresentationFormat>
  <Paragraphs>65</Paragraphs>
  <Slides>12</Slides>
  <Notes>0</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12</vt:i4>
      </vt:variant>
    </vt:vector>
  </HeadingPairs>
  <TitlesOfParts>
    <vt:vector size="22" baseType="lpstr">
      <vt:lpstr>Apple Braille</vt:lpstr>
      <vt:lpstr>Arial Rounded MT Bold</vt:lpstr>
      <vt:lpstr>Bernard MT Condensed</vt:lpstr>
      <vt:lpstr>Calibri</vt:lpstr>
      <vt:lpstr>Cooper Black</vt:lpstr>
      <vt:lpstr>Tw Cen MT</vt:lpstr>
      <vt:lpstr>Tw Cen MT Condensed</vt:lpstr>
      <vt:lpstr>Wingdings</vt:lpstr>
      <vt:lpstr>Wingdings 3</vt:lpstr>
      <vt:lpstr>Office_15992317_TF10001061</vt:lpstr>
      <vt:lpstr>Libyan International Medical University Faculty Of Business Administration</vt:lpstr>
      <vt:lpstr>Table Of Contact :</vt:lpstr>
      <vt:lpstr>Introduction</vt:lpstr>
      <vt:lpstr> The Different Types Of Selection Methods </vt:lpstr>
      <vt:lpstr>عرض تقديمي في PowerPoint</vt:lpstr>
      <vt:lpstr>Which Methods Are Suitable For A Particular Job? </vt:lpstr>
      <vt:lpstr>عرض تقديمي في PowerPoint</vt:lpstr>
      <vt:lpstr>8 Steps In The Selection Process For Hiring </vt:lpstr>
      <vt:lpstr>عرض تقديمي في PowerPoint</vt:lpstr>
      <vt:lpstr>Conclusion: </vt:lpstr>
      <vt:lpstr>References:</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nona.hammali@gmail.com</dc:creator>
  <cp:lastModifiedBy>nona.hammali@gmail.com</cp:lastModifiedBy>
  <cp:revision>21</cp:revision>
  <dcterms:created xsi:type="dcterms:W3CDTF">2021-06-06T20:00:27Z</dcterms:created>
  <dcterms:modified xsi:type="dcterms:W3CDTF">2021-06-20T17:17:02Z</dcterms:modified>
</cp:coreProperties>
</file>