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4F181E-B06F-A341-9E77-948F49923F1C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E40F12C-E2E2-004E-BE95-CC7C86006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9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961E9-71EF-5444-A271-7E10241CB6DC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92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6D58-7519-5F4C-BA68-53C7E857BA4C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65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F5387-81B0-FF42-A52D-8972CA128F3B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87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15C06-78D8-0E4A-BC40-0D32D3A256D0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70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D8A8F-222B-4A43-B42E-6399E3C678CE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75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FAF8-EA57-DB42-815D-348D076C9408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0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41DE7-2832-1840-B27B-1F91CB56DC35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20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4C108-159D-F340-8F4C-607D5DEF946F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4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5024-4957-E645-9337-2E992B73A7D4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1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295D-106B-2840-8A9F-DC212E963754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67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4EC2-03C0-B744-A17A-5A4AE68EF0AF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71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C48ADCC-7781-6A4E-BF77-9EBFF666CF3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76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nahawand_2752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principlesofaccountingv2openstax/chapter/describe-the-balanced-scorecard-and-explain-how-it-is-used/" TargetMode="External"/><Relationship Id="rId2" Type="http://schemas.openxmlformats.org/officeDocument/2006/relationships/hyperlink" Target="https://balancedscorecard.org/about/nine-step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18039" y="2411139"/>
            <a:ext cx="10517981" cy="1388165"/>
          </a:xfrm>
        </p:spPr>
        <p:txBody>
          <a:bodyPr>
            <a:noAutofit/>
          </a:bodyPr>
          <a:lstStyle/>
          <a:p>
            <a:r>
              <a:rPr lang="en-US" sz="5400" cap="none" dirty="0"/>
              <a:t>Outline </a:t>
            </a:r>
            <a:r>
              <a:rPr lang="en-US" sz="5400" cap="none" dirty="0" smtClean="0"/>
              <a:t>the </a:t>
            </a:r>
            <a:r>
              <a:rPr lang="en-US" sz="5400" cap="none" dirty="0"/>
              <a:t>Features </a:t>
            </a:r>
            <a:r>
              <a:rPr lang="en-US" sz="5400" cap="none" dirty="0" smtClean="0"/>
              <a:t>of the </a:t>
            </a:r>
            <a:r>
              <a:rPr lang="en-US" sz="5400" cap="none" dirty="0"/>
              <a:t>Balance Scorecard Approach</a:t>
            </a:r>
            <a:endParaRPr lang="ar-SA" sz="5400" cap="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38080" y="5469835"/>
            <a:ext cx="8767860" cy="1388165"/>
          </a:xfrm>
        </p:spPr>
        <p:txBody>
          <a:bodyPr>
            <a:normAutofit/>
          </a:bodyPr>
          <a:lstStyle/>
          <a:p>
            <a: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en-US" sz="1600" dirty="0"/>
              <a:t>Name : </a:t>
            </a:r>
            <a:r>
              <a:rPr lang="en-US" sz="1600" dirty="0" err="1"/>
              <a:t>N</a:t>
            </a:r>
            <a:r>
              <a:rPr lang="en-US" sz="1600" dirty="0" err="1" smtClean="0"/>
              <a:t>ahawand</a:t>
            </a:r>
            <a:r>
              <a:rPr lang="en-US" sz="1600" dirty="0" smtClean="0"/>
              <a:t> </a:t>
            </a:r>
            <a:r>
              <a:rPr lang="en-US" sz="1600" dirty="0" err="1" smtClean="0"/>
              <a:t>Elhammali</a:t>
            </a:r>
            <a:endParaRPr lang="en-US" sz="1600" dirty="0"/>
          </a:p>
          <a:p>
            <a: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en-US" sz="1600" dirty="0"/>
              <a:t>ID :2752</a:t>
            </a:r>
          </a:p>
          <a:p>
            <a: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en-US" sz="1600" dirty="0"/>
              <a:t>Email: </a:t>
            </a:r>
            <a:r>
              <a:rPr lang="en-US" sz="1600" dirty="0">
                <a:hlinkClick r:id="rId2"/>
              </a:rPr>
              <a:t>nahawand_2752@limu.edu.ly</a:t>
            </a:r>
            <a:r>
              <a:rPr lang="en-US" sz="1600" dirty="0"/>
              <a:t> </a:t>
            </a:r>
            <a:endParaRPr lang="ar-SA" sz="1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399" y="340244"/>
            <a:ext cx="1084263" cy="108426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8" y="352944"/>
            <a:ext cx="1071563" cy="1071563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1822236D-5419-B545-A23C-A4B44A16344E}"/>
              </a:ext>
            </a:extLst>
          </p:cNvPr>
          <p:cNvSpPr txBox="1"/>
          <p:nvPr/>
        </p:nvSpPr>
        <p:spPr>
          <a:xfrm>
            <a:off x="4052684" y="242394"/>
            <a:ext cx="373865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latin typeface="Bernard MT Condensed" panose="02050806060905020404" pitchFamily="18" charset="0"/>
                <a:cs typeface="+mj-cs"/>
              </a:rPr>
              <a:t>Libyan International Medical University </a:t>
            </a:r>
          </a:p>
          <a:p>
            <a:pPr algn="ctr"/>
            <a:r>
              <a:rPr lang="en-US" dirty="0" smtClean="0">
                <a:latin typeface="Bernard MT Condensed" panose="02050806060905020404" pitchFamily="18" charset="0"/>
                <a:cs typeface="+mj-cs"/>
              </a:rPr>
              <a:t>Faculty of </a:t>
            </a:r>
            <a:r>
              <a:rPr lang="en-US" dirty="0">
                <a:latin typeface="Bernard MT Condensed" panose="02050806060905020404" pitchFamily="18" charset="0"/>
                <a:cs typeface="+mj-cs"/>
              </a:rPr>
              <a:t>Business Administration 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86E7AF2-8C3D-9344-9303-AC0C8B2F0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4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Content:</a:t>
            </a:r>
            <a:endParaRPr lang="ar-SA" dirty="0"/>
          </a:p>
        </p:txBody>
      </p:sp>
      <p:sp>
        <p:nvSpPr>
          <p:cNvPr id="15" name="شكل حر 14"/>
          <p:cNvSpPr/>
          <p:nvPr/>
        </p:nvSpPr>
        <p:spPr>
          <a:xfrm>
            <a:off x="1143000" y="2380224"/>
            <a:ext cx="2204884" cy="1941053"/>
          </a:xfrm>
          <a:custGeom>
            <a:avLst/>
            <a:gdLst>
              <a:gd name="connsiteX0" fmla="*/ 100267 w 1920240"/>
              <a:gd name="connsiteY0" fmla="*/ 541429 h 1922908"/>
              <a:gd name="connsiteX1" fmla="*/ 1819973 w 1920240"/>
              <a:gd name="connsiteY1" fmla="*/ 541429 h 1922908"/>
              <a:gd name="connsiteX2" fmla="*/ 1844789 w 1920240"/>
              <a:gd name="connsiteY2" fmla="*/ 587213 h 1922908"/>
              <a:gd name="connsiteX3" fmla="*/ 1920240 w 1920240"/>
              <a:gd name="connsiteY3" fmla="*/ 961454 h 1922908"/>
              <a:gd name="connsiteX4" fmla="*/ 960120 w 1920240"/>
              <a:gd name="connsiteY4" fmla="*/ 1922908 h 1922908"/>
              <a:gd name="connsiteX5" fmla="*/ 0 w 1920240"/>
              <a:gd name="connsiteY5" fmla="*/ 961454 h 1922908"/>
              <a:gd name="connsiteX6" fmla="*/ 75451 w 1920240"/>
              <a:gd name="connsiteY6" fmla="*/ 587213 h 1922908"/>
              <a:gd name="connsiteX7" fmla="*/ 960120 w 1920240"/>
              <a:gd name="connsiteY7" fmla="*/ 0 h 1922908"/>
              <a:gd name="connsiteX8" fmla="*/ 1756267 w 1920240"/>
              <a:gd name="connsiteY8" fmla="*/ 423896 h 1922908"/>
              <a:gd name="connsiteX9" fmla="*/ 1795192 w 1920240"/>
              <a:gd name="connsiteY9" fmla="*/ 495710 h 1922908"/>
              <a:gd name="connsiteX10" fmla="*/ 125048 w 1920240"/>
              <a:gd name="connsiteY10" fmla="*/ 495710 h 1922908"/>
              <a:gd name="connsiteX11" fmla="*/ 163973 w 1920240"/>
              <a:gd name="connsiteY11" fmla="*/ 423896 h 1922908"/>
              <a:gd name="connsiteX12" fmla="*/ 960120 w 1920240"/>
              <a:gd name="connsiteY12" fmla="*/ 0 h 1922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0240" h="1922908">
                <a:moveTo>
                  <a:pt x="100267" y="541429"/>
                </a:moveTo>
                <a:lnTo>
                  <a:pt x="1819973" y="541429"/>
                </a:lnTo>
                <a:lnTo>
                  <a:pt x="1844789" y="587213"/>
                </a:lnTo>
                <a:cubicBezTo>
                  <a:pt x="1893374" y="702240"/>
                  <a:pt x="1920240" y="828705"/>
                  <a:pt x="1920240" y="961454"/>
                </a:cubicBezTo>
                <a:cubicBezTo>
                  <a:pt x="1920240" y="1492450"/>
                  <a:pt x="1490380" y="1922908"/>
                  <a:pt x="960120" y="1922908"/>
                </a:cubicBezTo>
                <a:cubicBezTo>
                  <a:pt x="429860" y="1922908"/>
                  <a:pt x="0" y="1492450"/>
                  <a:pt x="0" y="961454"/>
                </a:cubicBezTo>
                <a:cubicBezTo>
                  <a:pt x="0" y="828705"/>
                  <a:pt x="26866" y="702240"/>
                  <a:pt x="75451" y="587213"/>
                </a:cubicBezTo>
                <a:close/>
                <a:moveTo>
                  <a:pt x="960120" y="0"/>
                </a:moveTo>
                <a:cubicBezTo>
                  <a:pt x="1291533" y="0"/>
                  <a:pt x="1583726" y="168148"/>
                  <a:pt x="1756267" y="423896"/>
                </a:cubicBezTo>
                <a:lnTo>
                  <a:pt x="1795192" y="495710"/>
                </a:lnTo>
                <a:lnTo>
                  <a:pt x="125048" y="495710"/>
                </a:lnTo>
                <a:lnTo>
                  <a:pt x="163973" y="423896"/>
                </a:lnTo>
                <a:cubicBezTo>
                  <a:pt x="336514" y="168148"/>
                  <a:pt x="628708" y="0"/>
                  <a:pt x="960120" y="0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" name="شكل حر 15"/>
          <p:cNvSpPr/>
          <p:nvPr/>
        </p:nvSpPr>
        <p:spPr>
          <a:xfrm>
            <a:off x="3566160" y="2380223"/>
            <a:ext cx="2204884" cy="1941053"/>
          </a:xfrm>
          <a:custGeom>
            <a:avLst/>
            <a:gdLst>
              <a:gd name="connsiteX0" fmla="*/ 100267 w 1920240"/>
              <a:gd name="connsiteY0" fmla="*/ 541429 h 1922908"/>
              <a:gd name="connsiteX1" fmla="*/ 1819973 w 1920240"/>
              <a:gd name="connsiteY1" fmla="*/ 541429 h 1922908"/>
              <a:gd name="connsiteX2" fmla="*/ 1844789 w 1920240"/>
              <a:gd name="connsiteY2" fmla="*/ 587213 h 1922908"/>
              <a:gd name="connsiteX3" fmla="*/ 1920240 w 1920240"/>
              <a:gd name="connsiteY3" fmla="*/ 961454 h 1922908"/>
              <a:gd name="connsiteX4" fmla="*/ 960120 w 1920240"/>
              <a:gd name="connsiteY4" fmla="*/ 1922908 h 1922908"/>
              <a:gd name="connsiteX5" fmla="*/ 0 w 1920240"/>
              <a:gd name="connsiteY5" fmla="*/ 961454 h 1922908"/>
              <a:gd name="connsiteX6" fmla="*/ 75451 w 1920240"/>
              <a:gd name="connsiteY6" fmla="*/ 587213 h 1922908"/>
              <a:gd name="connsiteX7" fmla="*/ 960120 w 1920240"/>
              <a:gd name="connsiteY7" fmla="*/ 0 h 1922908"/>
              <a:gd name="connsiteX8" fmla="*/ 1756267 w 1920240"/>
              <a:gd name="connsiteY8" fmla="*/ 423896 h 1922908"/>
              <a:gd name="connsiteX9" fmla="*/ 1795192 w 1920240"/>
              <a:gd name="connsiteY9" fmla="*/ 495710 h 1922908"/>
              <a:gd name="connsiteX10" fmla="*/ 125048 w 1920240"/>
              <a:gd name="connsiteY10" fmla="*/ 495710 h 1922908"/>
              <a:gd name="connsiteX11" fmla="*/ 163973 w 1920240"/>
              <a:gd name="connsiteY11" fmla="*/ 423896 h 1922908"/>
              <a:gd name="connsiteX12" fmla="*/ 960120 w 1920240"/>
              <a:gd name="connsiteY12" fmla="*/ 0 h 1922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0240" h="1922908">
                <a:moveTo>
                  <a:pt x="100267" y="541429"/>
                </a:moveTo>
                <a:lnTo>
                  <a:pt x="1819973" y="541429"/>
                </a:lnTo>
                <a:lnTo>
                  <a:pt x="1844789" y="587213"/>
                </a:lnTo>
                <a:cubicBezTo>
                  <a:pt x="1893374" y="702240"/>
                  <a:pt x="1920240" y="828705"/>
                  <a:pt x="1920240" y="961454"/>
                </a:cubicBezTo>
                <a:cubicBezTo>
                  <a:pt x="1920240" y="1492450"/>
                  <a:pt x="1490380" y="1922908"/>
                  <a:pt x="960120" y="1922908"/>
                </a:cubicBezTo>
                <a:cubicBezTo>
                  <a:pt x="429860" y="1922908"/>
                  <a:pt x="0" y="1492450"/>
                  <a:pt x="0" y="961454"/>
                </a:cubicBezTo>
                <a:cubicBezTo>
                  <a:pt x="0" y="828705"/>
                  <a:pt x="26866" y="702240"/>
                  <a:pt x="75451" y="587213"/>
                </a:cubicBezTo>
                <a:close/>
                <a:moveTo>
                  <a:pt x="960120" y="0"/>
                </a:moveTo>
                <a:cubicBezTo>
                  <a:pt x="1291533" y="0"/>
                  <a:pt x="1583726" y="168148"/>
                  <a:pt x="1756267" y="423896"/>
                </a:cubicBezTo>
                <a:lnTo>
                  <a:pt x="1795192" y="495710"/>
                </a:lnTo>
                <a:lnTo>
                  <a:pt x="125048" y="495710"/>
                </a:lnTo>
                <a:lnTo>
                  <a:pt x="163973" y="423896"/>
                </a:lnTo>
                <a:cubicBezTo>
                  <a:pt x="336514" y="168148"/>
                  <a:pt x="628708" y="0"/>
                  <a:pt x="960120" y="0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حر 16"/>
          <p:cNvSpPr/>
          <p:nvPr/>
        </p:nvSpPr>
        <p:spPr>
          <a:xfrm>
            <a:off x="5989320" y="2380222"/>
            <a:ext cx="2204884" cy="1941053"/>
          </a:xfrm>
          <a:custGeom>
            <a:avLst/>
            <a:gdLst>
              <a:gd name="connsiteX0" fmla="*/ 100267 w 1920240"/>
              <a:gd name="connsiteY0" fmla="*/ 541429 h 1922908"/>
              <a:gd name="connsiteX1" fmla="*/ 1819973 w 1920240"/>
              <a:gd name="connsiteY1" fmla="*/ 541429 h 1922908"/>
              <a:gd name="connsiteX2" fmla="*/ 1844789 w 1920240"/>
              <a:gd name="connsiteY2" fmla="*/ 587213 h 1922908"/>
              <a:gd name="connsiteX3" fmla="*/ 1920240 w 1920240"/>
              <a:gd name="connsiteY3" fmla="*/ 961454 h 1922908"/>
              <a:gd name="connsiteX4" fmla="*/ 960120 w 1920240"/>
              <a:gd name="connsiteY4" fmla="*/ 1922908 h 1922908"/>
              <a:gd name="connsiteX5" fmla="*/ 0 w 1920240"/>
              <a:gd name="connsiteY5" fmla="*/ 961454 h 1922908"/>
              <a:gd name="connsiteX6" fmla="*/ 75451 w 1920240"/>
              <a:gd name="connsiteY6" fmla="*/ 587213 h 1922908"/>
              <a:gd name="connsiteX7" fmla="*/ 960120 w 1920240"/>
              <a:gd name="connsiteY7" fmla="*/ 0 h 1922908"/>
              <a:gd name="connsiteX8" fmla="*/ 1756267 w 1920240"/>
              <a:gd name="connsiteY8" fmla="*/ 423896 h 1922908"/>
              <a:gd name="connsiteX9" fmla="*/ 1795192 w 1920240"/>
              <a:gd name="connsiteY9" fmla="*/ 495710 h 1922908"/>
              <a:gd name="connsiteX10" fmla="*/ 125048 w 1920240"/>
              <a:gd name="connsiteY10" fmla="*/ 495710 h 1922908"/>
              <a:gd name="connsiteX11" fmla="*/ 163973 w 1920240"/>
              <a:gd name="connsiteY11" fmla="*/ 423896 h 1922908"/>
              <a:gd name="connsiteX12" fmla="*/ 960120 w 1920240"/>
              <a:gd name="connsiteY12" fmla="*/ 0 h 1922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0240" h="1922908">
                <a:moveTo>
                  <a:pt x="100267" y="541429"/>
                </a:moveTo>
                <a:lnTo>
                  <a:pt x="1819973" y="541429"/>
                </a:lnTo>
                <a:lnTo>
                  <a:pt x="1844789" y="587213"/>
                </a:lnTo>
                <a:cubicBezTo>
                  <a:pt x="1893374" y="702240"/>
                  <a:pt x="1920240" y="828705"/>
                  <a:pt x="1920240" y="961454"/>
                </a:cubicBezTo>
                <a:cubicBezTo>
                  <a:pt x="1920240" y="1492450"/>
                  <a:pt x="1490380" y="1922908"/>
                  <a:pt x="960120" y="1922908"/>
                </a:cubicBezTo>
                <a:cubicBezTo>
                  <a:pt x="429860" y="1922908"/>
                  <a:pt x="0" y="1492450"/>
                  <a:pt x="0" y="961454"/>
                </a:cubicBezTo>
                <a:cubicBezTo>
                  <a:pt x="0" y="828705"/>
                  <a:pt x="26866" y="702240"/>
                  <a:pt x="75451" y="587213"/>
                </a:cubicBezTo>
                <a:close/>
                <a:moveTo>
                  <a:pt x="960120" y="0"/>
                </a:moveTo>
                <a:cubicBezTo>
                  <a:pt x="1291533" y="0"/>
                  <a:pt x="1583726" y="168148"/>
                  <a:pt x="1756267" y="423896"/>
                </a:cubicBezTo>
                <a:lnTo>
                  <a:pt x="1795192" y="495710"/>
                </a:lnTo>
                <a:lnTo>
                  <a:pt x="125048" y="495710"/>
                </a:lnTo>
                <a:lnTo>
                  <a:pt x="163973" y="423896"/>
                </a:lnTo>
                <a:cubicBezTo>
                  <a:pt x="336514" y="168148"/>
                  <a:pt x="628708" y="0"/>
                  <a:pt x="960120" y="0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8" name="شكل حر 17"/>
          <p:cNvSpPr/>
          <p:nvPr/>
        </p:nvSpPr>
        <p:spPr>
          <a:xfrm>
            <a:off x="8412480" y="2380221"/>
            <a:ext cx="2204884" cy="1941053"/>
          </a:xfrm>
          <a:custGeom>
            <a:avLst/>
            <a:gdLst>
              <a:gd name="connsiteX0" fmla="*/ 100267 w 1920240"/>
              <a:gd name="connsiteY0" fmla="*/ 541429 h 1922908"/>
              <a:gd name="connsiteX1" fmla="*/ 1819973 w 1920240"/>
              <a:gd name="connsiteY1" fmla="*/ 541429 h 1922908"/>
              <a:gd name="connsiteX2" fmla="*/ 1844789 w 1920240"/>
              <a:gd name="connsiteY2" fmla="*/ 587213 h 1922908"/>
              <a:gd name="connsiteX3" fmla="*/ 1920240 w 1920240"/>
              <a:gd name="connsiteY3" fmla="*/ 961454 h 1922908"/>
              <a:gd name="connsiteX4" fmla="*/ 960120 w 1920240"/>
              <a:gd name="connsiteY4" fmla="*/ 1922908 h 1922908"/>
              <a:gd name="connsiteX5" fmla="*/ 0 w 1920240"/>
              <a:gd name="connsiteY5" fmla="*/ 961454 h 1922908"/>
              <a:gd name="connsiteX6" fmla="*/ 75451 w 1920240"/>
              <a:gd name="connsiteY6" fmla="*/ 587213 h 1922908"/>
              <a:gd name="connsiteX7" fmla="*/ 960120 w 1920240"/>
              <a:gd name="connsiteY7" fmla="*/ 0 h 1922908"/>
              <a:gd name="connsiteX8" fmla="*/ 1756267 w 1920240"/>
              <a:gd name="connsiteY8" fmla="*/ 423896 h 1922908"/>
              <a:gd name="connsiteX9" fmla="*/ 1795192 w 1920240"/>
              <a:gd name="connsiteY9" fmla="*/ 495710 h 1922908"/>
              <a:gd name="connsiteX10" fmla="*/ 125048 w 1920240"/>
              <a:gd name="connsiteY10" fmla="*/ 495710 h 1922908"/>
              <a:gd name="connsiteX11" fmla="*/ 163973 w 1920240"/>
              <a:gd name="connsiteY11" fmla="*/ 423896 h 1922908"/>
              <a:gd name="connsiteX12" fmla="*/ 960120 w 1920240"/>
              <a:gd name="connsiteY12" fmla="*/ 0 h 1922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0240" h="1922908">
                <a:moveTo>
                  <a:pt x="100267" y="541429"/>
                </a:moveTo>
                <a:lnTo>
                  <a:pt x="1819973" y="541429"/>
                </a:lnTo>
                <a:lnTo>
                  <a:pt x="1844789" y="587213"/>
                </a:lnTo>
                <a:cubicBezTo>
                  <a:pt x="1893374" y="702240"/>
                  <a:pt x="1920240" y="828705"/>
                  <a:pt x="1920240" y="961454"/>
                </a:cubicBezTo>
                <a:cubicBezTo>
                  <a:pt x="1920240" y="1492450"/>
                  <a:pt x="1490380" y="1922908"/>
                  <a:pt x="960120" y="1922908"/>
                </a:cubicBezTo>
                <a:cubicBezTo>
                  <a:pt x="429860" y="1922908"/>
                  <a:pt x="0" y="1492450"/>
                  <a:pt x="0" y="961454"/>
                </a:cubicBezTo>
                <a:cubicBezTo>
                  <a:pt x="0" y="828705"/>
                  <a:pt x="26866" y="702240"/>
                  <a:pt x="75451" y="587213"/>
                </a:cubicBezTo>
                <a:close/>
                <a:moveTo>
                  <a:pt x="960120" y="0"/>
                </a:moveTo>
                <a:cubicBezTo>
                  <a:pt x="1291533" y="0"/>
                  <a:pt x="1583726" y="168148"/>
                  <a:pt x="1756267" y="423896"/>
                </a:cubicBezTo>
                <a:lnTo>
                  <a:pt x="1795192" y="495710"/>
                </a:lnTo>
                <a:lnTo>
                  <a:pt x="125048" y="495710"/>
                </a:lnTo>
                <a:lnTo>
                  <a:pt x="163973" y="423896"/>
                </a:lnTo>
                <a:cubicBezTo>
                  <a:pt x="336514" y="168148"/>
                  <a:pt x="628708" y="0"/>
                  <a:pt x="960120" y="0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1983190" y="2425773"/>
            <a:ext cx="52450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01</a:t>
            </a:r>
            <a:endParaRPr lang="ar-SA" sz="2400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4406350" y="2425773"/>
            <a:ext cx="52450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02</a:t>
            </a:r>
            <a:endParaRPr lang="ar-SA" sz="2400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6829510" y="2425773"/>
            <a:ext cx="52450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03</a:t>
            </a:r>
            <a:endParaRPr lang="ar-SA" sz="2400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9252670" y="2425773"/>
            <a:ext cx="52450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04</a:t>
            </a:r>
            <a:endParaRPr lang="ar-SA" sz="2400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1312607" y="3301702"/>
            <a:ext cx="18656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</a:t>
            </a:r>
            <a:endParaRPr lang="ar-SA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8840698" y="3301699"/>
            <a:ext cx="134844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Conclusion </a:t>
            </a:r>
            <a:endParaRPr lang="ar-SA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3474802" y="3209367"/>
            <a:ext cx="2387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Features Of Balanced Scorecard</a:t>
            </a:r>
            <a:endParaRPr lang="ar-SA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6036392" y="3209367"/>
            <a:ext cx="21107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7 Steps To Success</a:t>
            </a:r>
            <a:endParaRPr lang="ar-SA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D9720D4E-A8B2-C943-A8AE-D8AF4028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36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9800" y="2451100"/>
            <a:ext cx="4343400" cy="1356360"/>
          </a:xfrm>
        </p:spPr>
        <p:txBody>
          <a:bodyPr/>
          <a:lstStyle/>
          <a:p>
            <a:r>
              <a:rPr lang="en-US" dirty="0"/>
              <a:t>Introduction: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621020" y="1965960"/>
            <a:ext cx="5494655" cy="4038600"/>
          </a:xfrm>
        </p:spPr>
        <p:txBody>
          <a:bodyPr/>
          <a:lstStyle/>
          <a:p>
            <a:pPr marL="4572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 balanced scorecard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(BSC)</a:t>
            </a:r>
            <a:r>
              <a:rPr lang="en-US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 may be a strategic planning and management System, Organizations use (BSCs) to:  Adjust the day-to-day work that everybody is doing with technique. Prioritize projects, items, and administrations. Measure and screen advance towards strategic targets.</a:t>
            </a:r>
            <a:endParaRPr lang="ar-SA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D7CB444-879D-514C-8446-5EEA37AB1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80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0351" y="208458"/>
            <a:ext cx="9875520" cy="1356360"/>
          </a:xfrm>
        </p:spPr>
        <p:txBody>
          <a:bodyPr>
            <a:normAutofit/>
          </a:bodyPr>
          <a:lstStyle/>
          <a:p>
            <a:r>
              <a:rPr lang="en-US" sz="4000" dirty="0"/>
              <a:t>What are the features of balanced scorecard?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0351" y="1534487"/>
            <a:ext cx="9872871" cy="860882"/>
          </a:xfrm>
        </p:spPr>
        <p:txBody>
          <a:bodyPr/>
          <a:lstStyle/>
          <a:p>
            <a:pPr marL="4572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four measurements of performance that are considered in a balanced scorecard are: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143000" y="2862815"/>
            <a:ext cx="141897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Financial.</a:t>
            </a:r>
            <a:endParaRPr lang="ar-SA" sz="24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103666" y="2862815"/>
            <a:ext cx="156164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Customer.</a:t>
            </a:r>
            <a:endParaRPr lang="ar-SA" sz="24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207000" y="2862815"/>
            <a:ext cx="237116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Internal process.</a:t>
            </a:r>
            <a:endParaRPr lang="ar-SA" sz="24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012079" y="2862815"/>
            <a:ext cx="30011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Learning and growth.</a:t>
            </a:r>
            <a:endParaRPr lang="ar-SA" sz="24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614011" y="2448609"/>
            <a:ext cx="4667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01</a:t>
            </a:r>
            <a:endParaRPr lang="ar-SA" sz="20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646668" y="2462705"/>
            <a:ext cx="4667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02</a:t>
            </a:r>
            <a:endParaRPr lang="ar-SA" sz="20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159184" y="2462705"/>
            <a:ext cx="4667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03</a:t>
            </a:r>
            <a:endParaRPr lang="ar-SA" sz="20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281902" y="2462705"/>
            <a:ext cx="4667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04</a:t>
            </a:r>
            <a:endParaRPr lang="ar-SA" sz="20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D9D1BF77-1A19-E141-9410-E29FCF508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9600" l="4000" r="94000">
                        <a14:foregroundMark x1="64833" y1="44400" x2="58333" y2="57200"/>
                        <a14:foregroundMark x1="35167" y1="46000" x2="37000" y2="62400"/>
                        <a14:foregroundMark x1="15833" y1="46800" x2="15333" y2="76000"/>
                        <a14:foregroundMark x1="8167" y1="39200" x2="4000" y2="52800"/>
                        <a14:foregroundMark x1="4000" y1="52800" x2="6000" y2="66800"/>
                        <a14:foregroundMark x1="83167" y1="42800" x2="85667" y2="58800"/>
                        <a14:foregroundMark x1="85667" y1="58800" x2="87667" y2="59200"/>
                        <a14:foregroundMark x1="93667" y1="48800" x2="94000" y2="61600"/>
                        <a14:foregroundMark x1="91333" y1="88800" x2="77667" y2="84800"/>
                        <a14:foregroundMark x1="86000" y1="94800" x2="79333" y2="95600"/>
                        <a14:foregroundMark x1="79333" y1="95600" x2="75667" y2="80400"/>
                        <a14:foregroundMark x1="75667" y1="80400" x2="74833" y2="72400"/>
                        <a14:foregroundMark x1="66500" y1="89600" x2="58833" y2="83600"/>
                        <a14:foregroundMark x1="58833" y1="83600" x2="62167" y2="86000"/>
                        <a14:foregroundMark x1="38500" y1="76000" x2="37333" y2="99600"/>
                        <a14:foregroundMark x1="39333" y1="85600" x2="32500" y2="87600"/>
                        <a14:foregroundMark x1="32500" y1="87600" x2="41833" y2="94800"/>
                        <a14:foregroundMark x1="44000" y1="91600" x2="44667" y2="99600"/>
                        <a14:foregroundMark x1="31000" y1="82800" x2="34500" y2="96000"/>
                        <a14:foregroundMark x1="11667" y1="89600" x2="9667" y2="96800"/>
                        <a14:foregroundMark x1="8167" y1="98400" x2="12167" y2="86000"/>
                        <a14:foregroundMark x1="86500" y1="84000" x2="92667" y2="83200"/>
                        <a14:foregroundMark x1="92667" y1="83200" x2="93500" y2="87600"/>
                        <a14:foregroundMark x1="63333" y1="96800" x2="56500" y2="96800"/>
                        <a14:foregroundMark x1="56500" y1="96800" x2="54333" y2="91200"/>
                        <a14:foregroundMark x1="9667" y1="93200" x2="10333" y2="86400"/>
                        <a14:foregroundMark x1="10167" y1="82400" x2="8000" y2="96800"/>
                        <a14:foregroundMark x1="93500" y1="86800" x2="90333" y2="876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43139" y="3721398"/>
            <a:ext cx="7620000" cy="2735126"/>
          </a:xfrm>
          <a:prstGeom prst="rect">
            <a:avLst/>
          </a:prstGeom>
        </p:spPr>
      </p:pic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699A2501-C64E-5545-9A4E-29ECA36B6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68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82700" y="2800350"/>
            <a:ext cx="9626600" cy="12573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8240" y="2750820"/>
            <a:ext cx="9875520" cy="1356360"/>
          </a:xfrm>
        </p:spPr>
        <p:txBody>
          <a:bodyPr/>
          <a:lstStyle/>
          <a:p>
            <a:pPr algn="ctr"/>
            <a:r>
              <a:rPr lang="en-US" dirty="0"/>
              <a:t>What Are The 7 Steps To Success?</a:t>
            </a:r>
            <a:endParaRPr lang="ar-SA" dirty="0"/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90DF95F1-1335-064E-AE11-FFAE761A4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464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828800" y="2597090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1:</a:t>
            </a:r>
            <a:endParaRPr lang="ar-SA" sz="2000" dirty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828800" y="3219390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2:</a:t>
            </a:r>
            <a:endParaRPr lang="ar-SA" sz="2000" dirty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828800" y="3816290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3:</a:t>
            </a:r>
            <a:endParaRPr lang="ar-SA" sz="2000" dirty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731611" y="2597090"/>
            <a:ext cx="155042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Assessment.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731611" y="3216245"/>
            <a:ext cx="116570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Strategy.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716279" y="3816290"/>
            <a:ext cx="220284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Strategy Mapping.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77825" y="1008559"/>
            <a:ext cx="5608330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The 7 Steps To Success: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71A7AD6C-BE1E-0A40-8313-83DB1C1C6B4E}"/>
              </a:ext>
            </a:extLst>
          </p:cNvPr>
          <p:cNvSpPr txBox="1"/>
          <p:nvPr/>
        </p:nvSpPr>
        <p:spPr>
          <a:xfrm>
            <a:off x="5994789" y="2482800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4:</a:t>
            </a:r>
            <a:endParaRPr lang="ar-SA" sz="2000" dirty="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1BB111D0-B7FF-4F41-84F7-E0CDECE3839A}"/>
              </a:ext>
            </a:extLst>
          </p:cNvPr>
          <p:cNvSpPr txBox="1"/>
          <p:nvPr/>
        </p:nvSpPr>
        <p:spPr>
          <a:xfrm>
            <a:off x="5994791" y="3226266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5:</a:t>
            </a:r>
            <a:endParaRPr lang="ar-SA" sz="2000" dirty="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11A7A207-62F1-A64C-9A55-8E17E2050AD7}"/>
              </a:ext>
            </a:extLst>
          </p:cNvPr>
          <p:cNvSpPr txBox="1"/>
          <p:nvPr/>
        </p:nvSpPr>
        <p:spPr>
          <a:xfrm>
            <a:off x="5994791" y="3912066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6:</a:t>
            </a:r>
            <a:endParaRPr lang="ar-SA" sz="2000" dirty="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E428953C-3C00-F24E-B80A-C4AEAA376897}"/>
              </a:ext>
            </a:extLst>
          </p:cNvPr>
          <p:cNvSpPr txBox="1"/>
          <p:nvPr/>
        </p:nvSpPr>
        <p:spPr>
          <a:xfrm>
            <a:off x="5994790" y="4597866"/>
            <a:ext cx="96372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7:</a:t>
            </a:r>
            <a:endParaRPr lang="ar-SA" sz="2000" dirty="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F07EF23E-3BA6-864F-A803-8AC14957C2F5}"/>
              </a:ext>
            </a:extLst>
          </p:cNvPr>
          <p:cNvSpPr txBox="1"/>
          <p:nvPr/>
        </p:nvSpPr>
        <p:spPr>
          <a:xfrm>
            <a:off x="6958515" y="2540466"/>
            <a:ext cx="280237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Performance Measures.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F4F03BE4-147C-3C49-B581-E56794E43ED6}"/>
              </a:ext>
            </a:extLst>
          </p:cNvPr>
          <p:cNvSpPr txBox="1"/>
          <p:nvPr/>
        </p:nvSpPr>
        <p:spPr>
          <a:xfrm>
            <a:off x="6958515" y="3226266"/>
            <a:ext cx="233589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Strategic Initiatives.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B31C5B22-BDBF-4A4C-B3E4-175DDAA765F1}"/>
              </a:ext>
            </a:extLst>
          </p:cNvPr>
          <p:cNvSpPr txBox="1"/>
          <p:nvPr/>
        </p:nvSpPr>
        <p:spPr>
          <a:xfrm>
            <a:off x="6958515" y="3911610"/>
            <a:ext cx="26228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Performance Analysis.</a:t>
            </a:r>
            <a:endParaRPr lang="ar-SA" sz="2000" dirty="0"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97BAC5BA-070A-4C44-9A34-7E53A5DF4150}"/>
              </a:ext>
            </a:extLst>
          </p:cNvPr>
          <p:cNvSpPr txBox="1"/>
          <p:nvPr/>
        </p:nvSpPr>
        <p:spPr>
          <a:xfrm>
            <a:off x="6958515" y="4596954"/>
            <a:ext cx="13949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Evaluation.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1EA34646-AD46-524C-810D-46159FD4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641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2500" y="2476500"/>
            <a:ext cx="4330700" cy="1356360"/>
          </a:xfrm>
        </p:spPr>
        <p:txBody>
          <a:bodyPr/>
          <a:lstStyle/>
          <a:p>
            <a:r>
              <a:rPr lang="en-US" dirty="0"/>
              <a:t>Conclusion: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283199" y="1826260"/>
            <a:ext cx="5375275" cy="4038600"/>
          </a:xfrm>
        </p:spPr>
        <p:txBody>
          <a:bodyPr/>
          <a:lstStyle/>
          <a:p>
            <a:pPr marL="4572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useful because the balanced scorecard gives a effective system for building and communicating technique. The business model is pictured in a methodology outline which makes a difference directors to think almost cause-and-effect connections between the distinctive vital destinations.</a:t>
            </a:r>
            <a:endParaRPr lang="ar-SA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C4278A19-4FF5-B149-8C21-139F4D80E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344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1800" i="1" dirty="0">
                <a:solidFill>
                  <a:schemeClr val="tx1"/>
                </a:solidFill>
                <a:cs typeface="Akhbar MT" pitchFamily="2" charset="-78"/>
              </a:rPr>
              <a:t>Balancedscorecard. (2020, February 5). Nine Steps to Success. Balanced Scorecard Institute. </a:t>
            </a:r>
            <a:r>
              <a:rPr lang="en-US" sz="1800" i="1" dirty="0">
                <a:solidFill>
                  <a:schemeClr val="tx1"/>
                </a:solidFill>
                <a:cs typeface="Akhbar MT" pitchFamily="2" charset="-78"/>
                <a:hlinkClick r:id="rId2"/>
              </a:rPr>
              <a:t>https://balancedscorecard.org/about/nine-steps/</a:t>
            </a:r>
            <a:r>
              <a:rPr lang="en-US" sz="1800" i="1" dirty="0">
                <a:solidFill>
                  <a:schemeClr val="tx1"/>
                </a:solidFill>
                <a:cs typeface="Akhbar MT" pitchFamily="2" charset="-78"/>
              </a:rPr>
              <a:t>.</a:t>
            </a:r>
          </a:p>
          <a:p>
            <a:pPr algn="l" rtl="0"/>
            <a:r>
              <a:rPr lang="en-US" sz="1800" i="1" dirty="0">
                <a:solidFill>
                  <a:schemeClr val="tx1"/>
                </a:solidFill>
                <a:cs typeface="Akhbar MT" pitchFamily="2" charset="-78"/>
              </a:rPr>
              <a:t>Graybeal, P., Franklin, M., &amp; Cooper, D. (2018, July 24). Describe the Balanced Scorecard and Explain How It Is Used. Principles of Accounting Volume 2 Managerial Accounting. </a:t>
            </a:r>
            <a:r>
              <a:rPr lang="en-US" sz="1800" i="1" dirty="0">
                <a:solidFill>
                  <a:schemeClr val="tx1"/>
                </a:solidFill>
                <a:cs typeface="Akhbar MT" pitchFamily="2" charset="-78"/>
                <a:hlinkClick r:id="rId3"/>
              </a:rPr>
              <a:t>https://opentextbc.ca/principlesofaccountingv2openstax/chapter/describe-the-balanced-scorecard-and-explain-how-it-is-used/</a:t>
            </a:r>
            <a:r>
              <a:rPr lang="en-US" sz="1800" i="1" dirty="0">
                <a:solidFill>
                  <a:schemeClr val="tx1"/>
                </a:solidFill>
                <a:cs typeface="Akhbar MT" pitchFamily="2" charset="-78"/>
              </a:rPr>
              <a:t>.</a:t>
            </a:r>
          </a:p>
          <a:p>
            <a:pPr algn="l" rtl="0"/>
            <a:endParaRPr lang="en-US" sz="1800" i="1" dirty="0">
              <a:solidFill>
                <a:schemeClr val="tx1"/>
              </a:solidFill>
              <a:cs typeface="Akhbar MT" pitchFamily="2" charset="-78"/>
            </a:endParaRPr>
          </a:p>
          <a:p>
            <a:pPr algn="l" rtl="0"/>
            <a:endParaRPr lang="en-US" sz="1800" i="1" dirty="0">
              <a:solidFill>
                <a:schemeClr val="tx1"/>
              </a:solidFill>
              <a:cs typeface="Akhbar MT" pitchFamily="2" charset="-78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212AE0E7-ED70-9B4F-836C-D6400942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29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D74D9120-F907-0145-9DDC-AB1295ABC065}"/>
              </a:ext>
            </a:extLst>
          </p:cNvPr>
          <p:cNvSpPr txBox="1"/>
          <p:nvPr/>
        </p:nvSpPr>
        <p:spPr>
          <a:xfrm>
            <a:off x="4157663" y="2967335"/>
            <a:ext cx="2997937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Bernard MT Condensed" panose="02050806060905020404" pitchFamily="18" charset="0"/>
              </a:rPr>
              <a:t>Thank You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FFDE2B01-D2F6-3F49-BAC9-17913689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34435"/>
      </p:ext>
    </p:extLst>
  </p:cSld>
  <p:clrMapOvr>
    <a:masterClrMapping/>
  </p:clrMapOvr>
</p:sld>
</file>

<file path=ppt/theme/theme1.xml><?xml version="1.0" encoding="utf-8"?>
<a:theme xmlns:a="http://schemas.openxmlformats.org/drawingml/2006/main" name="الأساس">
  <a:themeElements>
    <a:clrScheme name="أحمر برتقالي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لأساس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TM03457444[[fn=الأساس]]</Template>
  <TotalTime>492</TotalTime>
  <Words>363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Akhbar MT</vt:lpstr>
      <vt:lpstr>Arial</vt:lpstr>
      <vt:lpstr>Bernard MT Condensed</vt:lpstr>
      <vt:lpstr>Calibri</vt:lpstr>
      <vt:lpstr>Corbel</vt:lpstr>
      <vt:lpstr>Lato Light</vt:lpstr>
      <vt:lpstr>Tw Cen MT</vt:lpstr>
      <vt:lpstr>الأساس</vt:lpstr>
      <vt:lpstr>Outline the Features of the Balance Scorecard Approach</vt:lpstr>
      <vt:lpstr>Table Of Content:</vt:lpstr>
      <vt:lpstr>Introduction:</vt:lpstr>
      <vt:lpstr>What are the features of balanced scorecard?</vt:lpstr>
      <vt:lpstr>What Are The 7 Steps To Success?</vt:lpstr>
      <vt:lpstr>PowerPoint Presentation</vt:lpstr>
      <vt:lpstr>Conclusion:</vt:lpstr>
      <vt:lpstr>Reference: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DQA</dc:creator>
  <cp:lastModifiedBy>user</cp:lastModifiedBy>
  <cp:revision>18</cp:revision>
  <dcterms:created xsi:type="dcterms:W3CDTF">2021-06-01T17:32:40Z</dcterms:created>
  <dcterms:modified xsi:type="dcterms:W3CDTF">2021-07-07T10:51:14Z</dcterms:modified>
</cp:coreProperties>
</file>