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8" r:id="rId4"/>
    <p:sldId id="259" r:id="rId5"/>
    <p:sldId id="260" r:id="rId6"/>
    <p:sldId id="271" r:id="rId7"/>
    <p:sldId id="269" r:id="rId8"/>
    <p:sldId id="270" r:id="rId9"/>
    <p:sldId id="261" r:id="rId10"/>
    <p:sldId id="262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12" autoAdjust="0"/>
    <p:restoredTop sz="94746"/>
  </p:normalViewPr>
  <p:slideViewPr>
    <p:cSldViewPr snapToGrid="0" snapToObjects="1">
      <p:cViewPr varScale="1">
        <p:scale>
          <a:sx n="73" d="100"/>
          <a:sy n="73" d="100"/>
        </p:scale>
        <p:origin x="84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7F2DC1-5564-5445-A849-B0FB6C4591ED}" type="doc">
      <dgm:prSet loTypeId="urn:microsoft.com/office/officeart/2005/8/layout/process4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E91CEA12-FB5A-0D4A-A05C-6E4E60DDA423}">
      <dgm:prSet phldrT="[نص]" custT="1"/>
      <dgm:spPr/>
      <dgm:t>
        <a:bodyPr/>
        <a:lstStyle/>
        <a:p>
          <a:pPr rtl="1"/>
          <a:r>
            <a:rPr lang="en-US" sz="1800" dirty="0">
              <a:latin typeface="Cooper Black" panose="0208090404030B020404" pitchFamily="18" charset="0"/>
            </a:rPr>
            <a:t>1. Introduction</a:t>
          </a:r>
          <a:endParaRPr lang="ar-SA" sz="1800" dirty="0">
            <a:latin typeface="Cooper Black" panose="0208090404030B020404" pitchFamily="18" charset="0"/>
          </a:endParaRPr>
        </a:p>
      </dgm:t>
    </dgm:pt>
    <dgm:pt modelId="{2C03F9A9-67C1-9D48-B6E9-5E61858DAD88}" type="parTrans" cxnId="{1097B14B-2176-5E49-BC2F-2A693E3F14ED}">
      <dgm:prSet/>
      <dgm:spPr/>
      <dgm:t>
        <a:bodyPr/>
        <a:lstStyle/>
        <a:p>
          <a:pPr rtl="1"/>
          <a:endParaRPr lang="ar-SA"/>
        </a:p>
      </dgm:t>
    </dgm:pt>
    <dgm:pt modelId="{3F15885E-7169-8343-9C0E-274535CE4293}" type="sibTrans" cxnId="{1097B14B-2176-5E49-BC2F-2A693E3F14ED}">
      <dgm:prSet/>
      <dgm:spPr/>
      <dgm:t>
        <a:bodyPr/>
        <a:lstStyle/>
        <a:p>
          <a:pPr rtl="1"/>
          <a:endParaRPr lang="ar-SA"/>
        </a:p>
      </dgm:t>
    </dgm:pt>
    <dgm:pt modelId="{64BB5C01-4CD2-E743-AE78-BD43021F836F}">
      <dgm:prSet phldrT="[نص]"/>
      <dgm:spPr/>
      <dgm:t>
        <a:bodyPr/>
        <a:lstStyle/>
        <a:p>
          <a:pPr rtl="1"/>
          <a:r>
            <a:rPr lang="en-US" dirty="0">
              <a:latin typeface="Cooper Black" panose="0208090404030B020404" pitchFamily="18" charset="0"/>
            </a:rPr>
            <a:t>4.Differences</a:t>
          </a:r>
          <a:endParaRPr lang="ar-SA" dirty="0">
            <a:latin typeface="Cooper Black" panose="0208090404030B020404" pitchFamily="18" charset="0"/>
          </a:endParaRPr>
        </a:p>
      </dgm:t>
    </dgm:pt>
    <dgm:pt modelId="{F676ACD1-1428-4A48-ADA0-F7DF7E1E93CD}" type="parTrans" cxnId="{4A5AC0A9-4421-8D48-88C8-141F8592837E}">
      <dgm:prSet/>
      <dgm:spPr/>
      <dgm:t>
        <a:bodyPr/>
        <a:lstStyle/>
        <a:p>
          <a:pPr rtl="1"/>
          <a:endParaRPr lang="ar-SA"/>
        </a:p>
      </dgm:t>
    </dgm:pt>
    <dgm:pt modelId="{3905CC6B-E910-5E48-AA68-DA27F279CC5F}" type="sibTrans" cxnId="{4A5AC0A9-4421-8D48-88C8-141F8592837E}">
      <dgm:prSet/>
      <dgm:spPr/>
      <dgm:t>
        <a:bodyPr/>
        <a:lstStyle/>
        <a:p>
          <a:pPr rtl="1"/>
          <a:endParaRPr lang="ar-SA"/>
        </a:p>
      </dgm:t>
    </dgm:pt>
    <dgm:pt modelId="{CDD57293-F7F0-CC46-AD9E-9AC858E895D0}">
      <dgm:prSet phldrT="[نص]"/>
      <dgm:spPr/>
      <dgm:t>
        <a:bodyPr/>
        <a:lstStyle/>
        <a:p>
          <a:pPr rtl="0"/>
          <a:r>
            <a:rPr lang="en-US" dirty="0">
              <a:latin typeface="Cooper Black" panose="0208090404030B020404" pitchFamily="18" charset="0"/>
            </a:rPr>
            <a:t>5.Conclousion</a:t>
          </a:r>
          <a:endParaRPr lang="ar-SA" dirty="0">
            <a:latin typeface="Cooper Black" panose="0208090404030B020404" pitchFamily="18" charset="0"/>
          </a:endParaRPr>
        </a:p>
      </dgm:t>
    </dgm:pt>
    <dgm:pt modelId="{C1244C4D-14D1-D748-8908-A6D2DD5B0614}" type="parTrans" cxnId="{6E33A547-626A-2C4C-81DA-7D41DA04032C}">
      <dgm:prSet/>
      <dgm:spPr/>
      <dgm:t>
        <a:bodyPr/>
        <a:lstStyle/>
        <a:p>
          <a:pPr rtl="1"/>
          <a:endParaRPr lang="ar-SA"/>
        </a:p>
      </dgm:t>
    </dgm:pt>
    <dgm:pt modelId="{D166E159-CF16-B642-8008-9476F657371F}" type="sibTrans" cxnId="{6E33A547-626A-2C4C-81DA-7D41DA04032C}">
      <dgm:prSet/>
      <dgm:spPr/>
      <dgm:t>
        <a:bodyPr/>
        <a:lstStyle/>
        <a:p>
          <a:pPr rtl="1"/>
          <a:endParaRPr lang="ar-SA"/>
        </a:p>
      </dgm:t>
    </dgm:pt>
    <dgm:pt modelId="{6438019C-825F-F84C-B70D-FBCF04C4DE27}">
      <dgm:prSet custT="1"/>
      <dgm:spPr/>
      <dgm:t>
        <a:bodyPr/>
        <a:lstStyle/>
        <a:p>
          <a:pPr rtl="0"/>
          <a:r>
            <a:rPr lang="en-US" sz="2000" dirty="0">
              <a:latin typeface="Cooper Black" panose="0208090404030B020404" pitchFamily="18" charset="0"/>
            </a:rPr>
            <a:t>2.Definitions</a:t>
          </a:r>
          <a:endParaRPr lang="ar-SA" sz="2000" dirty="0">
            <a:latin typeface="Cooper Black" panose="0208090404030B020404" pitchFamily="18" charset="0"/>
          </a:endParaRPr>
        </a:p>
      </dgm:t>
    </dgm:pt>
    <dgm:pt modelId="{F863CA10-DA0C-2043-9B1C-87A0DEA037F1}" type="parTrans" cxnId="{D182A2A3-FFB5-1446-BC0A-B50AFC484463}">
      <dgm:prSet/>
      <dgm:spPr/>
      <dgm:t>
        <a:bodyPr/>
        <a:lstStyle/>
        <a:p>
          <a:pPr rtl="1"/>
          <a:endParaRPr lang="ar-SA"/>
        </a:p>
      </dgm:t>
    </dgm:pt>
    <dgm:pt modelId="{C9F9ADCA-331C-454B-AC96-7268AADB0B37}" type="sibTrans" cxnId="{D182A2A3-FFB5-1446-BC0A-B50AFC484463}">
      <dgm:prSet/>
      <dgm:spPr/>
      <dgm:t>
        <a:bodyPr/>
        <a:lstStyle/>
        <a:p>
          <a:pPr rtl="1"/>
          <a:endParaRPr lang="ar-SA"/>
        </a:p>
      </dgm:t>
    </dgm:pt>
    <dgm:pt modelId="{9CE42F6B-8350-7641-B04B-8CD91AAFEA34}">
      <dgm:prSet/>
      <dgm:spPr/>
      <dgm:t>
        <a:bodyPr/>
        <a:lstStyle/>
        <a:p>
          <a:pPr rtl="0"/>
          <a:r>
            <a:rPr lang="en-US" dirty="0">
              <a:latin typeface="Cooper Black" panose="0208090404030B020404" pitchFamily="18" charset="0"/>
            </a:rPr>
            <a:t>3.Advantage And Disadvantage</a:t>
          </a:r>
          <a:endParaRPr lang="ar-SA" dirty="0">
            <a:latin typeface="Cooper Black" panose="0208090404030B020404" pitchFamily="18" charset="0"/>
          </a:endParaRPr>
        </a:p>
      </dgm:t>
    </dgm:pt>
    <dgm:pt modelId="{C36DDDEE-E564-E143-B69D-2E8D94E7EBF2}" type="parTrans" cxnId="{47F522D2-B522-6842-B374-573BFBB1DA50}">
      <dgm:prSet/>
      <dgm:spPr/>
      <dgm:t>
        <a:bodyPr/>
        <a:lstStyle/>
        <a:p>
          <a:pPr rtl="1"/>
          <a:endParaRPr lang="ar-SA"/>
        </a:p>
      </dgm:t>
    </dgm:pt>
    <dgm:pt modelId="{A1C74DAF-2DA0-204C-A18C-1D55E0223C4B}" type="sibTrans" cxnId="{47F522D2-B522-6842-B374-573BFBB1DA50}">
      <dgm:prSet/>
      <dgm:spPr/>
      <dgm:t>
        <a:bodyPr/>
        <a:lstStyle/>
        <a:p>
          <a:pPr rtl="1"/>
          <a:endParaRPr lang="ar-SA"/>
        </a:p>
      </dgm:t>
    </dgm:pt>
    <dgm:pt modelId="{7F983572-1A6F-EB4C-9A8D-6AD33F071FF8}">
      <dgm:prSet/>
      <dgm:spPr/>
      <dgm:t>
        <a:bodyPr/>
        <a:lstStyle/>
        <a:p>
          <a:pPr rtl="0"/>
          <a:r>
            <a:rPr lang="en-US" dirty="0">
              <a:latin typeface="Cooper Black" panose="0208090404030B020404" pitchFamily="18" charset="0"/>
            </a:rPr>
            <a:t>6.REFERENCES</a:t>
          </a:r>
          <a:endParaRPr lang="ar-SA" dirty="0">
            <a:latin typeface="Cooper Black" panose="0208090404030B020404" pitchFamily="18" charset="0"/>
          </a:endParaRPr>
        </a:p>
      </dgm:t>
    </dgm:pt>
    <dgm:pt modelId="{FCAE1A51-7BB0-1D41-A89F-5082BB813E9A}" type="parTrans" cxnId="{93B94DD7-266C-0342-A444-AA581C791279}">
      <dgm:prSet/>
      <dgm:spPr/>
      <dgm:t>
        <a:bodyPr/>
        <a:lstStyle/>
        <a:p>
          <a:pPr rtl="1"/>
          <a:endParaRPr lang="ar-SA"/>
        </a:p>
      </dgm:t>
    </dgm:pt>
    <dgm:pt modelId="{FC6CF870-074E-254B-8B39-F2FACEF3B26D}" type="sibTrans" cxnId="{93B94DD7-266C-0342-A444-AA581C791279}">
      <dgm:prSet/>
      <dgm:spPr/>
      <dgm:t>
        <a:bodyPr/>
        <a:lstStyle/>
        <a:p>
          <a:pPr rtl="1"/>
          <a:endParaRPr lang="ar-SA"/>
        </a:p>
      </dgm:t>
    </dgm:pt>
    <dgm:pt modelId="{E6120908-C9E9-3541-9830-78FC39379A08}" type="pres">
      <dgm:prSet presAssocID="{867F2DC1-5564-5445-A849-B0FB6C4591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140697-8C64-9347-A2E1-513E55D10EEF}" type="pres">
      <dgm:prSet presAssocID="{7F983572-1A6F-EB4C-9A8D-6AD33F071FF8}" presName="boxAndChildren" presStyleCnt="0"/>
      <dgm:spPr/>
    </dgm:pt>
    <dgm:pt modelId="{10917AD3-A34C-4849-8200-0C76E078BCD1}" type="pres">
      <dgm:prSet presAssocID="{7F983572-1A6F-EB4C-9A8D-6AD33F071FF8}" presName="parentTextBox" presStyleLbl="node1" presStyleIdx="0" presStyleCnt="6"/>
      <dgm:spPr/>
      <dgm:t>
        <a:bodyPr/>
        <a:lstStyle/>
        <a:p>
          <a:endParaRPr lang="en-US"/>
        </a:p>
      </dgm:t>
    </dgm:pt>
    <dgm:pt modelId="{6D9A0785-24E3-BA4D-ADFD-21C5BF80BC81}" type="pres">
      <dgm:prSet presAssocID="{D166E159-CF16-B642-8008-9476F657371F}" presName="sp" presStyleCnt="0"/>
      <dgm:spPr/>
    </dgm:pt>
    <dgm:pt modelId="{CEDD1125-8CA5-DF41-8FE0-3772D9CDA283}" type="pres">
      <dgm:prSet presAssocID="{CDD57293-F7F0-CC46-AD9E-9AC858E895D0}" presName="arrowAndChildren" presStyleCnt="0"/>
      <dgm:spPr/>
    </dgm:pt>
    <dgm:pt modelId="{E3981871-ECC0-144C-9C9C-0B6111490F48}" type="pres">
      <dgm:prSet presAssocID="{CDD57293-F7F0-CC46-AD9E-9AC858E895D0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880D8252-7DD7-1F49-AB34-B81FC37DB081}" type="pres">
      <dgm:prSet presAssocID="{3905CC6B-E910-5E48-AA68-DA27F279CC5F}" presName="sp" presStyleCnt="0"/>
      <dgm:spPr/>
    </dgm:pt>
    <dgm:pt modelId="{FAD42231-2463-BD49-86B0-C34804FC6C00}" type="pres">
      <dgm:prSet presAssocID="{64BB5C01-4CD2-E743-AE78-BD43021F836F}" presName="arrowAndChildren" presStyleCnt="0"/>
      <dgm:spPr/>
    </dgm:pt>
    <dgm:pt modelId="{F5B2859E-3A1A-3E47-B63D-5615C7FF4A0D}" type="pres">
      <dgm:prSet presAssocID="{64BB5C01-4CD2-E743-AE78-BD43021F836F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EB4613E6-9B2A-744A-AF10-F8B79E907461}" type="pres">
      <dgm:prSet presAssocID="{A1C74DAF-2DA0-204C-A18C-1D55E0223C4B}" presName="sp" presStyleCnt="0"/>
      <dgm:spPr/>
    </dgm:pt>
    <dgm:pt modelId="{1B9AEF12-B233-DA49-9D73-D9A630B25E75}" type="pres">
      <dgm:prSet presAssocID="{9CE42F6B-8350-7641-B04B-8CD91AAFEA34}" presName="arrowAndChildren" presStyleCnt="0"/>
      <dgm:spPr/>
    </dgm:pt>
    <dgm:pt modelId="{551C2E9B-A24D-D24C-84E8-C781C32C53B5}" type="pres">
      <dgm:prSet presAssocID="{9CE42F6B-8350-7641-B04B-8CD91AAFEA34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F23DA55E-CA88-E14C-B7F2-F20843A4BBEF}" type="pres">
      <dgm:prSet presAssocID="{C9F9ADCA-331C-454B-AC96-7268AADB0B37}" presName="sp" presStyleCnt="0"/>
      <dgm:spPr/>
    </dgm:pt>
    <dgm:pt modelId="{6E36D68B-0920-F949-BD4D-CE52899A0677}" type="pres">
      <dgm:prSet presAssocID="{6438019C-825F-F84C-B70D-FBCF04C4DE27}" presName="arrowAndChildren" presStyleCnt="0"/>
      <dgm:spPr/>
    </dgm:pt>
    <dgm:pt modelId="{BE37C2D1-59A7-AA47-88A5-68129615254F}" type="pres">
      <dgm:prSet presAssocID="{6438019C-825F-F84C-B70D-FBCF04C4DE27}" presName="parentTextArrow" presStyleLbl="node1" presStyleIdx="4" presStyleCnt="6"/>
      <dgm:spPr/>
      <dgm:t>
        <a:bodyPr/>
        <a:lstStyle/>
        <a:p>
          <a:endParaRPr lang="en-US"/>
        </a:p>
      </dgm:t>
    </dgm:pt>
    <dgm:pt modelId="{D554398E-AEDB-6449-862E-97BA8DDABC01}" type="pres">
      <dgm:prSet presAssocID="{3F15885E-7169-8343-9C0E-274535CE4293}" presName="sp" presStyleCnt="0"/>
      <dgm:spPr/>
    </dgm:pt>
    <dgm:pt modelId="{D0200CDF-2861-ED45-81DB-2F2997BF3DE2}" type="pres">
      <dgm:prSet presAssocID="{E91CEA12-FB5A-0D4A-A05C-6E4E60DDA423}" presName="arrowAndChildren" presStyleCnt="0"/>
      <dgm:spPr/>
    </dgm:pt>
    <dgm:pt modelId="{AC11DBA8-DD46-DC4C-AC7A-A266A9B4CD41}" type="pres">
      <dgm:prSet presAssocID="{E91CEA12-FB5A-0D4A-A05C-6E4E60DDA423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EBA0C17D-2CC0-2A45-8D38-6FA0C3FF3D53}" type="presOf" srcId="{6438019C-825F-F84C-B70D-FBCF04C4DE27}" destId="{BE37C2D1-59A7-AA47-88A5-68129615254F}" srcOrd="0" destOrd="0" presId="urn:microsoft.com/office/officeart/2005/8/layout/process4"/>
    <dgm:cxn modelId="{6E33A547-626A-2C4C-81DA-7D41DA04032C}" srcId="{867F2DC1-5564-5445-A849-B0FB6C4591ED}" destId="{CDD57293-F7F0-CC46-AD9E-9AC858E895D0}" srcOrd="4" destOrd="0" parTransId="{C1244C4D-14D1-D748-8908-A6D2DD5B0614}" sibTransId="{D166E159-CF16-B642-8008-9476F657371F}"/>
    <dgm:cxn modelId="{93B94DD7-266C-0342-A444-AA581C791279}" srcId="{867F2DC1-5564-5445-A849-B0FB6C4591ED}" destId="{7F983572-1A6F-EB4C-9A8D-6AD33F071FF8}" srcOrd="5" destOrd="0" parTransId="{FCAE1A51-7BB0-1D41-A89F-5082BB813E9A}" sibTransId="{FC6CF870-074E-254B-8B39-F2FACEF3B26D}"/>
    <dgm:cxn modelId="{31060B95-98EC-0F4B-870E-B0B6C041FF4B}" type="presOf" srcId="{7F983572-1A6F-EB4C-9A8D-6AD33F071FF8}" destId="{10917AD3-A34C-4849-8200-0C76E078BCD1}" srcOrd="0" destOrd="0" presId="urn:microsoft.com/office/officeart/2005/8/layout/process4"/>
    <dgm:cxn modelId="{D182A2A3-FFB5-1446-BC0A-B50AFC484463}" srcId="{867F2DC1-5564-5445-A849-B0FB6C4591ED}" destId="{6438019C-825F-F84C-B70D-FBCF04C4DE27}" srcOrd="1" destOrd="0" parTransId="{F863CA10-DA0C-2043-9B1C-87A0DEA037F1}" sibTransId="{C9F9ADCA-331C-454B-AC96-7268AADB0B37}"/>
    <dgm:cxn modelId="{1097B14B-2176-5E49-BC2F-2A693E3F14ED}" srcId="{867F2DC1-5564-5445-A849-B0FB6C4591ED}" destId="{E91CEA12-FB5A-0D4A-A05C-6E4E60DDA423}" srcOrd="0" destOrd="0" parTransId="{2C03F9A9-67C1-9D48-B6E9-5E61858DAD88}" sibTransId="{3F15885E-7169-8343-9C0E-274535CE4293}"/>
    <dgm:cxn modelId="{BD207407-9D52-2C45-9533-786EBA689F07}" type="presOf" srcId="{CDD57293-F7F0-CC46-AD9E-9AC858E895D0}" destId="{E3981871-ECC0-144C-9C9C-0B6111490F48}" srcOrd="0" destOrd="0" presId="urn:microsoft.com/office/officeart/2005/8/layout/process4"/>
    <dgm:cxn modelId="{4A5AC0A9-4421-8D48-88C8-141F8592837E}" srcId="{867F2DC1-5564-5445-A849-B0FB6C4591ED}" destId="{64BB5C01-4CD2-E743-AE78-BD43021F836F}" srcOrd="3" destOrd="0" parTransId="{F676ACD1-1428-4A48-ADA0-F7DF7E1E93CD}" sibTransId="{3905CC6B-E910-5E48-AA68-DA27F279CC5F}"/>
    <dgm:cxn modelId="{031FE6AE-8FFC-EE4E-A990-76F02492F260}" type="presOf" srcId="{E91CEA12-FB5A-0D4A-A05C-6E4E60DDA423}" destId="{AC11DBA8-DD46-DC4C-AC7A-A266A9B4CD41}" srcOrd="0" destOrd="0" presId="urn:microsoft.com/office/officeart/2005/8/layout/process4"/>
    <dgm:cxn modelId="{B0D5FC67-2FA4-4D48-9981-790BC1F27348}" type="presOf" srcId="{867F2DC1-5564-5445-A849-B0FB6C4591ED}" destId="{E6120908-C9E9-3541-9830-78FC39379A08}" srcOrd="0" destOrd="0" presId="urn:microsoft.com/office/officeart/2005/8/layout/process4"/>
    <dgm:cxn modelId="{BA5B5CDF-9F10-2545-BDF9-B2D4B46B77E5}" type="presOf" srcId="{9CE42F6B-8350-7641-B04B-8CD91AAFEA34}" destId="{551C2E9B-A24D-D24C-84E8-C781C32C53B5}" srcOrd="0" destOrd="0" presId="urn:microsoft.com/office/officeart/2005/8/layout/process4"/>
    <dgm:cxn modelId="{EE23F333-6E0F-A147-91AE-DDCF45C40D38}" type="presOf" srcId="{64BB5C01-4CD2-E743-AE78-BD43021F836F}" destId="{F5B2859E-3A1A-3E47-B63D-5615C7FF4A0D}" srcOrd="0" destOrd="0" presId="urn:microsoft.com/office/officeart/2005/8/layout/process4"/>
    <dgm:cxn modelId="{47F522D2-B522-6842-B374-573BFBB1DA50}" srcId="{867F2DC1-5564-5445-A849-B0FB6C4591ED}" destId="{9CE42F6B-8350-7641-B04B-8CD91AAFEA34}" srcOrd="2" destOrd="0" parTransId="{C36DDDEE-E564-E143-B69D-2E8D94E7EBF2}" sibTransId="{A1C74DAF-2DA0-204C-A18C-1D55E0223C4B}"/>
    <dgm:cxn modelId="{D24CB658-0EF0-ED46-91D0-EFD70B5D8436}" type="presParOf" srcId="{E6120908-C9E9-3541-9830-78FC39379A08}" destId="{54140697-8C64-9347-A2E1-513E55D10EEF}" srcOrd="0" destOrd="0" presId="urn:microsoft.com/office/officeart/2005/8/layout/process4"/>
    <dgm:cxn modelId="{333DF239-E0F0-A946-9A68-0FA38F114630}" type="presParOf" srcId="{54140697-8C64-9347-A2E1-513E55D10EEF}" destId="{10917AD3-A34C-4849-8200-0C76E078BCD1}" srcOrd="0" destOrd="0" presId="urn:microsoft.com/office/officeart/2005/8/layout/process4"/>
    <dgm:cxn modelId="{58BF17B3-C538-DE41-B6E5-ABD11B1EBA59}" type="presParOf" srcId="{E6120908-C9E9-3541-9830-78FC39379A08}" destId="{6D9A0785-24E3-BA4D-ADFD-21C5BF80BC81}" srcOrd="1" destOrd="0" presId="urn:microsoft.com/office/officeart/2005/8/layout/process4"/>
    <dgm:cxn modelId="{E8B9CD79-78AE-B649-8EA5-A5202EA4C950}" type="presParOf" srcId="{E6120908-C9E9-3541-9830-78FC39379A08}" destId="{CEDD1125-8CA5-DF41-8FE0-3772D9CDA283}" srcOrd="2" destOrd="0" presId="urn:microsoft.com/office/officeart/2005/8/layout/process4"/>
    <dgm:cxn modelId="{066F8DC5-12CF-0941-A570-F66081B979EE}" type="presParOf" srcId="{CEDD1125-8CA5-DF41-8FE0-3772D9CDA283}" destId="{E3981871-ECC0-144C-9C9C-0B6111490F48}" srcOrd="0" destOrd="0" presId="urn:microsoft.com/office/officeart/2005/8/layout/process4"/>
    <dgm:cxn modelId="{C4E65AC5-0DD5-F946-886B-86E754805EB1}" type="presParOf" srcId="{E6120908-C9E9-3541-9830-78FC39379A08}" destId="{880D8252-7DD7-1F49-AB34-B81FC37DB081}" srcOrd="3" destOrd="0" presId="urn:microsoft.com/office/officeart/2005/8/layout/process4"/>
    <dgm:cxn modelId="{C4F7FBA2-5FE5-CC4D-A21C-DE9D0E22A5D0}" type="presParOf" srcId="{E6120908-C9E9-3541-9830-78FC39379A08}" destId="{FAD42231-2463-BD49-86B0-C34804FC6C00}" srcOrd="4" destOrd="0" presId="urn:microsoft.com/office/officeart/2005/8/layout/process4"/>
    <dgm:cxn modelId="{53E295FD-8BA3-5C4A-AE24-3DD0417FE479}" type="presParOf" srcId="{FAD42231-2463-BD49-86B0-C34804FC6C00}" destId="{F5B2859E-3A1A-3E47-B63D-5615C7FF4A0D}" srcOrd="0" destOrd="0" presId="urn:microsoft.com/office/officeart/2005/8/layout/process4"/>
    <dgm:cxn modelId="{8577B987-314B-4F41-B10D-F2182B7AEE64}" type="presParOf" srcId="{E6120908-C9E9-3541-9830-78FC39379A08}" destId="{EB4613E6-9B2A-744A-AF10-F8B79E907461}" srcOrd="5" destOrd="0" presId="urn:microsoft.com/office/officeart/2005/8/layout/process4"/>
    <dgm:cxn modelId="{01643030-F812-AE4D-B48A-3FF8C77B9B8C}" type="presParOf" srcId="{E6120908-C9E9-3541-9830-78FC39379A08}" destId="{1B9AEF12-B233-DA49-9D73-D9A630B25E75}" srcOrd="6" destOrd="0" presId="urn:microsoft.com/office/officeart/2005/8/layout/process4"/>
    <dgm:cxn modelId="{6F019EF7-C5A0-8C43-A7F6-1BDB1925A604}" type="presParOf" srcId="{1B9AEF12-B233-DA49-9D73-D9A630B25E75}" destId="{551C2E9B-A24D-D24C-84E8-C781C32C53B5}" srcOrd="0" destOrd="0" presId="urn:microsoft.com/office/officeart/2005/8/layout/process4"/>
    <dgm:cxn modelId="{2FDD63FD-46B5-1748-853B-4AE43F6447A9}" type="presParOf" srcId="{E6120908-C9E9-3541-9830-78FC39379A08}" destId="{F23DA55E-CA88-E14C-B7F2-F20843A4BBEF}" srcOrd="7" destOrd="0" presId="urn:microsoft.com/office/officeart/2005/8/layout/process4"/>
    <dgm:cxn modelId="{3FF78FD2-AFEF-F346-9D71-040663A88230}" type="presParOf" srcId="{E6120908-C9E9-3541-9830-78FC39379A08}" destId="{6E36D68B-0920-F949-BD4D-CE52899A0677}" srcOrd="8" destOrd="0" presId="urn:microsoft.com/office/officeart/2005/8/layout/process4"/>
    <dgm:cxn modelId="{96156B49-2E39-E743-A50B-F66E607FF649}" type="presParOf" srcId="{6E36D68B-0920-F949-BD4D-CE52899A0677}" destId="{BE37C2D1-59A7-AA47-88A5-68129615254F}" srcOrd="0" destOrd="0" presId="urn:microsoft.com/office/officeart/2005/8/layout/process4"/>
    <dgm:cxn modelId="{811D1A8F-2F07-6E40-9BB7-3111994A6411}" type="presParOf" srcId="{E6120908-C9E9-3541-9830-78FC39379A08}" destId="{D554398E-AEDB-6449-862E-97BA8DDABC01}" srcOrd="9" destOrd="0" presId="urn:microsoft.com/office/officeart/2005/8/layout/process4"/>
    <dgm:cxn modelId="{1DCAE875-544C-4E4F-83B8-BFCD7AE5998B}" type="presParOf" srcId="{E6120908-C9E9-3541-9830-78FC39379A08}" destId="{D0200CDF-2861-ED45-81DB-2F2997BF3DE2}" srcOrd="10" destOrd="0" presId="urn:microsoft.com/office/officeart/2005/8/layout/process4"/>
    <dgm:cxn modelId="{1603981A-E889-484A-8EF1-543EFE878194}" type="presParOf" srcId="{D0200CDF-2861-ED45-81DB-2F2997BF3DE2}" destId="{AC11DBA8-DD46-DC4C-AC7A-A266A9B4CD4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17AD3-A34C-4849-8200-0C76E078BCD1}">
      <dsp:nvSpPr>
        <dsp:cNvPr id="0" name=""/>
        <dsp:cNvSpPr/>
      </dsp:nvSpPr>
      <dsp:spPr>
        <a:xfrm>
          <a:off x="0" y="3946723"/>
          <a:ext cx="5673280" cy="51800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Cooper Black" panose="0208090404030B020404" pitchFamily="18" charset="0"/>
            </a:rPr>
            <a:t>6.REFERENCES</a:t>
          </a:r>
          <a:endParaRPr lang="ar-SA" sz="1800" kern="1200" dirty="0">
            <a:latin typeface="Cooper Black" panose="0208090404030B020404" pitchFamily="18" charset="0"/>
          </a:endParaRPr>
        </a:p>
      </dsp:txBody>
      <dsp:txXfrm>
        <a:off x="0" y="3946723"/>
        <a:ext cx="5673280" cy="518005"/>
      </dsp:txXfrm>
    </dsp:sp>
    <dsp:sp modelId="{E3981871-ECC0-144C-9C9C-0B6111490F48}">
      <dsp:nvSpPr>
        <dsp:cNvPr id="0" name=""/>
        <dsp:cNvSpPr/>
      </dsp:nvSpPr>
      <dsp:spPr>
        <a:xfrm rot="10800000">
          <a:off x="0" y="3157801"/>
          <a:ext cx="5673280" cy="796692"/>
        </a:xfrm>
        <a:prstGeom prst="upArrowCallout">
          <a:avLst/>
        </a:prstGeom>
        <a:solidFill>
          <a:schemeClr val="accent4">
            <a:hueOff val="-102850"/>
            <a:satOff val="-985"/>
            <a:lumOff val="133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Cooper Black" panose="0208090404030B020404" pitchFamily="18" charset="0"/>
            </a:rPr>
            <a:t>5.Conclousion</a:t>
          </a:r>
          <a:endParaRPr lang="ar-SA" sz="1800" kern="1200" dirty="0">
            <a:latin typeface="Cooper Black" panose="0208090404030B020404" pitchFamily="18" charset="0"/>
          </a:endParaRPr>
        </a:p>
      </dsp:txBody>
      <dsp:txXfrm rot="10800000">
        <a:off x="0" y="3157801"/>
        <a:ext cx="5673280" cy="517667"/>
      </dsp:txXfrm>
    </dsp:sp>
    <dsp:sp modelId="{F5B2859E-3A1A-3E47-B63D-5615C7FF4A0D}">
      <dsp:nvSpPr>
        <dsp:cNvPr id="0" name=""/>
        <dsp:cNvSpPr/>
      </dsp:nvSpPr>
      <dsp:spPr>
        <a:xfrm rot="10800000">
          <a:off x="0" y="2368879"/>
          <a:ext cx="5673280" cy="796692"/>
        </a:xfrm>
        <a:prstGeom prst="upArrowCallout">
          <a:avLst/>
        </a:prstGeom>
        <a:solidFill>
          <a:schemeClr val="accent4">
            <a:hueOff val="-205701"/>
            <a:satOff val="-1970"/>
            <a:lumOff val="266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Cooper Black" panose="0208090404030B020404" pitchFamily="18" charset="0"/>
            </a:rPr>
            <a:t>4.Differences</a:t>
          </a:r>
          <a:endParaRPr lang="ar-SA" sz="1800" kern="1200" dirty="0">
            <a:latin typeface="Cooper Black" panose="0208090404030B020404" pitchFamily="18" charset="0"/>
          </a:endParaRPr>
        </a:p>
      </dsp:txBody>
      <dsp:txXfrm rot="10800000">
        <a:off x="0" y="2368879"/>
        <a:ext cx="5673280" cy="517667"/>
      </dsp:txXfrm>
    </dsp:sp>
    <dsp:sp modelId="{551C2E9B-A24D-D24C-84E8-C781C32C53B5}">
      <dsp:nvSpPr>
        <dsp:cNvPr id="0" name=""/>
        <dsp:cNvSpPr/>
      </dsp:nvSpPr>
      <dsp:spPr>
        <a:xfrm rot="10800000">
          <a:off x="0" y="1579957"/>
          <a:ext cx="5673280" cy="796692"/>
        </a:xfrm>
        <a:prstGeom prst="upArrowCallout">
          <a:avLst/>
        </a:prstGeom>
        <a:solidFill>
          <a:schemeClr val="accent4">
            <a:hueOff val="-308551"/>
            <a:satOff val="-2955"/>
            <a:lumOff val="400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Cooper Black" panose="0208090404030B020404" pitchFamily="18" charset="0"/>
            </a:rPr>
            <a:t>3.Advantage And Disadvantage</a:t>
          </a:r>
          <a:endParaRPr lang="ar-SA" sz="1800" kern="1200" dirty="0">
            <a:latin typeface="Cooper Black" panose="0208090404030B020404" pitchFamily="18" charset="0"/>
          </a:endParaRPr>
        </a:p>
      </dsp:txBody>
      <dsp:txXfrm rot="10800000">
        <a:off x="0" y="1579957"/>
        <a:ext cx="5673280" cy="517667"/>
      </dsp:txXfrm>
    </dsp:sp>
    <dsp:sp modelId="{BE37C2D1-59A7-AA47-88A5-68129615254F}">
      <dsp:nvSpPr>
        <dsp:cNvPr id="0" name=""/>
        <dsp:cNvSpPr/>
      </dsp:nvSpPr>
      <dsp:spPr>
        <a:xfrm rot="10800000">
          <a:off x="0" y="791035"/>
          <a:ext cx="5673280" cy="796692"/>
        </a:xfrm>
        <a:prstGeom prst="upArrowCallout">
          <a:avLst/>
        </a:prstGeom>
        <a:solidFill>
          <a:schemeClr val="accent4">
            <a:hueOff val="-411401"/>
            <a:satOff val="-3940"/>
            <a:lumOff val="533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Cooper Black" panose="0208090404030B020404" pitchFamily="18" charset="0"/>
            </a:rPr>
            <a:t>2.Definitions</a:t>
          </a:r>
          <a:endParaRPr lang="ar-SA" sz="2000" kern="1200" dirty="0">
            <a:latin typeface="Cooper Black" panose="0208090404030B020404" pitchFamily="18" charset="0"/>
          </a:endParaRPr>
        </a:p>
      </dsp:txBody>
      <dsp:txXfrm rot="10800000">
        <a:off x="0" y="791035"/>
        <a:ext cx="5673280" cy="517667"/>
      </dsp:txXfrm>
    </dsp:sp>
    <dsp:sp modelId="{AC11DBA8-DD46-DC4C-AC7A-A266A9B4CD41}">
      <dsp:nvSpPr>
        <dsp:cNvPr id="0" name=""/>
        <dsp:cNvSpPr/>
      </dsp:nvSpPr>
      <dsp:spPr>
        <a:xfrm rot="10800000">
          <a:off x="0" y="2112"/>
          <a:ext cx="5673280" cy="796692"/>
        </a:xfrm>
        <a:prstGeom prst="upArrowCallout">
          <a:avLst/>
        </a:prstGeom>
        <a:solidFill>
          <a:schemeClr val="accent4">
            <a:hueOff val="-514252"/>
            <a:satOff val="-4925"/>
            <a:lumOff val="666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Cooper Black" panose="0208090404030B020404" pitchFamily="18" charset="0"/>
            </a:rPr>
            <a:t>1. Introduction</a:t>
          </a:r>
          <a:endParaRPr lang="ar-SA" sz="1800" kern="1200" dirty="0">
            <a:latin typeface="Cooper Black" panose="0208090404030B020404" pitchFamily="18" charset="0"/>
          </a:endParaRPr>
        </a:p>
      </dsp:txBody>
      <dsp:txXfrm rot="10800000">
        <a:off x="0" y="2112"/>
        <a:ext cx="5673280" cy="5176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CF8F293-D8B0-604A-9A4F-A854D70F7E24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82736B-062E-F24D-BD0B-DB480DF11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95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r">
              <a:defRPr sz="48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r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2F9CDF5-F0DD-794E-9C68-F349ACD0CD0F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997A-1292-1F4C-A0D3-B82C9FB20921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3FB2-1A44-0647-ABC0-1D8DCDA04ECB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7675-A1D4-2144-8C5B-9B093EC8885D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644BF-FDB9-E543-AB28-0A38C3E1F325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782E-8E90-B240-94AE-B11582F4B27A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FECB-4573-4B4E-8827-82D724E4ACFA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E27E-FE79-8046-8377-25F898C6C33A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7AD8-32C5-CA46-9164-1215059DAB9A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65D7-D058-9843-ADAF-31820160CD4E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5DCC-58E2-D34B-AE2F-3E50FF6D069A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EF44D-9C26-ED47-B8A5-39150F20C096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9188-5787-8947-B647-3D9455E12E0A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2898-642B-2F40-BE4A-7B3E83BC1BD2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C78AD-773A-4146-B254-4997F0508E85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CCB9-F1CA-E04B-B56E-5066F0B76CEC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F534-4D51-7041-BE72-BF623FF43F80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DF9A6-E5DB-5343-BFAA-698008A02A82}" type="datetime1">
              <a:rPr lang="ar-LY" smtClean="0"/>
              <a:t>28/11/1442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nahawand_2752@limu.edu.ly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3D67B01-B952-C043-A48F-798ADE5A73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9981" y="-1368076"/>
            <a:ext cx="5452037" cy="2736150"/>
          </a:xfrm>
        </p:spPr>
        <p:txBody>
          <a:bodyPr>
            <a:normAutofit/>
          </a:bodyPr>
          <a:lstStyle/>
          <a:p>
            <a:pPr algn="ctr"/>
            <a:r>
              <a:rPr lang="en-US" sz="2000" b="1" cap="none" dirty="0">
                <a:solidFill>
                  <a:schemeClr val="accent5"/>
                </a:solidFill>
                <a:latin typeface="Bernard MT Condensed" panose="02050806060905020404" pitchFamily="18" charset="0"/>
              </a:rPr>
              <a:t>Libyan International Medical University</a:t>
            </a:r>
            <a:br>
              <a:rPr lang="en-US" sz="2000" b="1" cap="none" dirty="0">
                <a:solidFill>
                  <a:schemeClr val="accent5"/>
                </a:solidFill>
                <a:latin typeface="Bernard MT Condensed" panose="02050806060905020404" pitchFamily="18" charset="0"/>
              </a:rPr>
            </a:br>
            <a:r>
              <a:rPr lang="en-US" sz="2000" b="1" cap="none" dirty="0">
                <a:solidFill>
                  <a:schemeClr val="accent5"/>
                </a:solidFill>
                <a:latin typeface="Bernard MT Condensed" panose="02050806060905020404" pitchFamily="18" charset="0"/>
              </a:rPr>
              <a:t> Faculty Of Business Administration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D17A95B7-B26F-2C42-94EF-4DE3693695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76451" y="2687639"/>
            <a:ext cx="8239125" cy="1655762"/>
          </a:xfrm>
        </p:spPr>
        <p:txBody>
          <a:bodyPr>
            <a:normAutofit/>
          </a:bodyPr>
          <a:lstStyle/>
          <a:p>
            <a: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</a:pPr>
            <a:r>
              <a:rPr lang="en-US" sz="2400" cap="none" dirty="0">
                <a:solidFill>
                  <a:srgbClr val="7030A0"/>
                </a:solidFill>
                <a:latin typeface="Cooper Black" panose="0208090404030B020404" pitchFamily="18" charset="0"/>
              </a:rPr>
              <a:t>Differentiate </a:t>
            </a:r>
            <a:r>
              <a:rPr lang="en-US" sz="2400" cap="none" dirty="0" smtClean="0">
                <a:solidFill>
                  <a:srgbClr val="7030A0"/>
                </a:solidFill>
                <a:latin typeface="Cooper Black" panose="0208090404030B020404" pitchFamily="18" charset="0"/>
              </a:rPr>
              <a:t>between </a:t>
            </a:r>
            <a:r>
              <a:rPr lang="en-US" sz="2400" cap="none">
                <a:solidFill>
                  <a:srgbClr val="7030A0"/>
                </a:solidFill>
                <a:latin typeface="Cooper Black" panose="0208090404030B020404" pitchFamily="18" charset="0"/>
              </a:rPr>
              <a:t>Centralized </a:t>
            </a:r>
            <a:r>
              <a:rPr lang="en-US" sz="2400" cap="none" smtClean="0">
                <a:solidFill>
                  <a:srgbClr val="7030A0"/>
                </a:solidFill>
                <a:latin typeface="Cooper Black" panose="0208090404030B020404" pitchFamily="18" charset="0"/>
              </a:rPr>
              <a:t>and </a:t>
            </a:r>
            <a:r>
              <a:rPr lang="en-US" sz="2400" cap="none" dirty="0">
                <a:solidFill>
                  <a:srgbClr val="7030A0"/>
                </a:solidFill>
                <a:latin typeface="Cooper Black" panose="0208090404030B020404" pitchFamily="18" charset="0"/>
              </a:rPr>
              <a:t>Decentralized Structures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4399010-F9F9-8D46-883F-13A867F60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6" y="9079"/>
            <a:ext cx="1876424" cy="1789090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E058A84C-73A6-514F-AD0B-726D42373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2076451" cy="1605109"/>
          </a:xfrm>
          <a:prstGeom prst="rect">
            <a:avLst/>
          </a:prstGeom>
        </p:spPr>
      </p:pic>
      <p:sp>
        <p:nvSpPr>
          <p:cNvPr id="15" name="شكل حر 14">
            <a:extLst>
              <a:ext uri="{FF2B5EF4-FFF2-40B4-BE49-F238E27FC236}">
                <a16:creationId xmlns:a16="http://schemas.microsoft.com/office/drawing/2014/main" id="{F5040BBE-5A50-5A4E-BAB8-61E85B7320B0}"/>
              </a:ext>
            </a:extLst>
          </p:cNvPr>
          <p:cNvSpPr/>
          <p:nvPr/>
        </p:nvSpPr>
        <p:spPr>
          <a:xfrm>
            <a:off x="1524000" y="2219303"/>
            <a:ext cx="9377362" cy="2124098"/>
          </a:xfrm>
          <a:custGeom>
            <a:avLst/>
            <a:gdLst>
              <a:gd name="connsiteX0" fmla="*/ 813140 w 9377362"/>
              <a:gd name="connsiteY0" fmla="*/ 528654 h 2124098"/>
              <a:gd name="connsiteX1" fmla="*/ 813140 w 9377362"/>
              <a:gd name="connsiteY1" fmla="*/ 1595442 h 2124098"/>
              <a:gd name="connsiteX2" fmla="*/ 8564219 w 9377362"/>
              <a:gd name="connsiteY2" fmla="*/ 1595442 h 2124098"/>
              <a:gd name="connsiteX3" fmla="*/ 8564219 w 9377362"/>
              <a:gd name="connsiteY3" fmla="*/ 528654 h 2124098"/>
              <a:gd name="connsiteX4" fmla="*/ 4688681 w 9377362"/>
              <a:gd name="connsiteY4" fmla="*/ 0 h 2124098"/>
              <a:gd name="connsiteX5" fmla="*/ 9377362 w 9377362"/>
              <a:gd name="connsiteY5" fmla="*/ 1062049 h 2124098"/>
              <a:gd name="connsiteX6" fmla="*/ 4688681 w 9377362"/>
              <a:gd name="connsiteY6" fmla="*/ 2124098 h 2124098"/>
              <a:gd name="connsiteX7" fmla="*/ 0 w 9377362"/>
              <a:gd name="connsiteY7" fmla="*/ 1062049 h 2124098"/>
              <a:gd name="connsiteX8" fmla="*/ 4688681 w 9377362"/>
              <a:gd name="connsiteY8" fmla="*/ 0 h 212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77362" h="2124098">
                <a:moveTo>
                  <a:pt x="813140" y="528654"/>
                </a:moveTo>
                <a:lnTo>
                  <a:pt x="813140" y="1595442"/>
                </a:lnTo>
                <a:lnTo>
                  <a:pt x="8564219" y="1595442"/>
                </a:lnTo>
                <a:lnTo>
                  <a:pt x="8564219" y="528654"/>
                </a:lnTo>
                <a:close/>
                <a:moveTo>
                  <a:pt x="4688681" y="0"/>
                </a:moveTo>
                <a:cubicBezTo>
                  <a:pt x="7278168" y="0"/>
                  <a:pt x="9377362" y="475496"/>
                  <a:pt x="9377362" y="1062049"/>
                </a:cubicBezTo>
                <a:cubicBezTo>
                  <a:pt x="9377362" y="1648602"/>
                  <a:pt x="7278168" y="2124098"/>
                  <a:pt x="4688681" y="2124098"/>
                </a:cubicBezTo>
                <a:cubicBezTo>
                  <a:pt x="2099194" y="2124098"/>
                  <a:pt x="0" y="1648602"/>
                  <a:pt x="0" y="1062049"/>
                </a:cubicBezTo>
                <a:cubicBezTo>
                  <a:pt x="0" y="475496"/>
                  <a:pt x="2099194" y="0"/>
                  <a:pt x="468868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 anchor="ctr">
            <a:noAutofit/>
          </a:bodyPr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D5289907-9553-E243-BD98-C0B73BE9A07A}"/>
              </a:ext>
            </a:extLst>
          </p:cNvPr>
          <p:cNvSpPr txBox="1"/>
          <p:nvPr/>
        </p:nvSpPr>
        <p:spPr>
          <a:xfrm>
            <a:off x="3896681" y="5934670"/>
            <a:ext cx="363291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>
                <a:latin typeface="+mj-lt"/>
                <a:cs typeface="+mj-cs"/>
              </a:rPr>
              <a:t>Student </a:t>
            </a:r>
            <a:r>
              <a:rPr lang="en-US" dirty="0" err="1">
                <a:latin typeface="+mj-lt"/>
                <a:cs typeface="+mj-cs"/>
              </a:rPr>
              <a:t>name:nahawand</a:t>
            </a:r>
            <a:r>
              <a:rPr lang="en-US" dirty="0">
                <a:latin typeface="+mj-lt"/>
                <a:cs typeface="+mj-cs"/>
              </a:rPr>
              <a:t> </a:t>
            </a:r>
            <a:r>
              <a:rPr lang="en-US" dirty="0" err="1">
                <a:latin typeface="+mj-lt"/>
                <a:cs typeface="+mj-cs"/>
              </a:rPr>
              <a:t>elhammali</a:t>
            </a:r>
            <a:endParaRPr lang="en-US" dirty="0">
              <a:latin typeface="+mj-lt"/>
              <a:cs typeface="+mj-cs"/>
            </a:endParaRPr>
          </a:p>
          <a:p>
            <a:pPr algn="ctr"/>
            <a:r>
              <a:rPr lang="en-US" dirty="0">
                <a:latin typeface="+mj-lt"/>
                <a:cs typeface="+mj-cs"/>
              </a:rPr>
              <a:t>Student ID :2752</a:t>
            </a:r>
          </a:p>
          <a:p>
            <a:pPr algn="ctr"/>
            <a:r>
              <a:rPr lang="en-US" dirty="0">
                <a:latin typeface="+mj-lt"/>
                <a:cs typeface="+mj-cs"/>
              </a:rPr>
              <a:t>Email: </a:t>
            </a:r>
            <a:r>
              <a:rPr lang="en-US" dirty="0">
                <a:latin typeface="+mj-lt"/>
                <a:cs typeface="+mj-cs"/>
                <a:hlinkClick r:id="rId4"/>
              </a:rPr>
              <a:t>nahawand_2752@limu.edu.ly</a:t>
            </a:r>
            <a:r>
              <a:rPr lang="en-US" dirty="0">
                <a:latin typeface="+mj-lt"/>
                <a:cs typeface="+mj-cs"/>
              </a:rPr>
              <a:t> </a:t>
            </a: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09146199-9000-4D4D-81E6-7774ECC5A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335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01DA0BC2-1733-3248-A8CC-D1E3FEBC9B6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67" b="99167" l="3333" r="96778">
                        <a14:foregroundMark x1="92778" y1="73333" x2="72000" y2="56833"/>
                        <a14:foregroundMark x1="87444" y1="54167" x2="76000" y2="53500"/>
                        <a14:foregroundMark x1="76000" y1="53500" x2="71889" y2="50667"/>
                        <a14:foregroundMark x1="89333" y1="82333" x2="90000" y2="63500"/>
                        <a14:foregroundMark x1="95222" y1="81833" x2="95333" y2="74333"/>
                        <a14:foregroundMark x1="95333" y1="74333" x2="93889" y2="66167"/>
                        <a14:foregroundMark x1="93889" y1="66167" x2="87889" y2="52833"/>
                        <a14:foregroundMark x1="87889" y1="52833" x2="83333" y2="50167"/>
                        <a14:foregroundMark x1="83333" y1="50167" x2="83333" y2="50167"/>
                        <a14:foregroundMark x1="68667" y1="57333" x2="63333" y2="59500"/>
                        <a14:foregroundMark x1="63333" y1="59500" x2="58889" y2="64833"/>
                        <a14:foregroundMark x1="59778" y1="54500" x2="56556" y2="68000"/>
                        <a14:foregroundMark x1="56556" y1="68000" x2="59556" y2="75667"/>
                        <a14:foregroundMark x1="59556" y1="75667" x2="65222" y2="80500"/>
                        <a14:foregroundMark x1="85778" y1="84167" x2="85778" y2="67667"/>
                        <a14:foregroundMark x1="80000" y1="65833" x2="65333" y2="64667"/>
                        <a14:foregroundMark x1="70556" y1="79167" x2="70556" y2="72167"/>
                        <a14:foregroundMark x1="70556" y1="72167" x2="71111" y2="69333"/>
                        <a14:foregroundMark x1="93556" y1="95000" x2="89111" y2="99167"/>
                        <a14:foregroundMark x1="89111" y1="99167" x2="87000" y2="98333"/>
                        <a14:foregroundMark x1="95000" y1="65833" x2="97778" y2="72000"/>
                        <a14:foregroundMark x1="97778" y1="72000" x2="96778" y2="79333"/>
                        <a14:foregroundMark x1="96778" y1="79333" x2="96111" y2="80000"/>
                        <a14:foregroundMark x1="78889" y1="27333" x2="78889" y2="35667"/>
                        <a14:foregroundMark x1="78889" y1="35667" x2="78333" y2="38000"/>
                        <a14:foregroundMark x1="70444" y1="15833" x2="70778" y2="23000"/>
                        <a14:foregroundMark x1="70778" y1="23000" x2="70778" y2="23000"/>
                        <a14:foregroundMark x1="62667" y1="26667" x2="63778" y2="36500"/>
                        <a14:foregroundMark x1="85556" y1="15667" x2="85222" y2="21000"/>
                        <a14:foregroundMark x1="92000" y1="30333" x2="92000" y2="39000"/>
                        <a14:foregroundMark x1="92000" y1="39000" x2="91444" y2="40000"/>
                        <a14:foregroundMark x1="85556" y1="19833" x2="85000" y2="24333"/>
                        <a14:foregroundMark x1="75778" y1="35500" x2="77111" y2="41500"/>
                        <a14:foregroundMark x1="60000" y1="35500" x2="60000" y2="35500"/>
                        <a14:foregroundMark x1="63889" y1="34167" x2="65000" y2="40000"/>
                        <a14:foregroundMark x1="70000" y1="22167" x2="70444" y2="25000"/>
                        <a14:foregroundMark x1="18333" y1="9833" x2="18333" y2="9833"/>
                        <a14:foregroundMark x1="18333" y1="9833" x2="18333" y2="9833"/>
                        <a14:foregroundMark x1="21333" y1="15000" x2="21889" y2="37167"/>
                        <a14:foregroundMark x1="53000" y1="45500" x2="51556" y2="49000"/>
                        <a14:foregroundMark x1="53000" y1="45000" x2="48444" y2="43167"/>
                        <a14:foregroundMark x1="48444" y1="43167" x2="48778" y2="41333"/>
                        <a14:foregroundMark x1="49667" y1="57333" x2="48556" y2="58333"/>
                        <a14:foregroundMark x1="8333" y1="61000" x2="31333" y2="64167"/>
                        <a14:foregroundMark x1="33667" y1="53167" x2="35222" y2="66667"/>
                        <a14:foregroundMark x1="15556" y1="53500" x2="10000" y2="66333"/>
                        <a14:foregroundMark x1="10000" y1="66333" x2="9667" y2="89167"/>
                        <a14:foregroundMark x1="9667" y1="89167" x2="7556" y2="92500"/>
                        <a14:foregroundMark x1="38111" y1="67667" x2="16667" y2="71500"/>
                        <a14:foregroundMark x1="10444" y1="64833" x2="5889" y2="66667"/>
                        <a14:foregroundMark x1="5889" y1="66667" x2="3111" y2="72833"/>
                        <a14:foregroundMark x1="3111" y1="72833" x2="5000" y2="87167"/>
                        <a14:foregroundMark x1="5000" y1="87167" x2="3333" y2="97500"/>
                        <a14:foregroundMark x1="16667" y1="56000" x2="11556" y2="59167"/>
                        <a14:foregroundMark x1="11556" y1="59167" x2="12778" y2="51833"/>
                        <a14:foregroundMark x1="12778" y1="51833" x2="18000" y2="50833"/>
                        <a14:foregroundMark x1="18000" y1="50833" x2="25556" y2="59000"/>
                        <a14:foregroundMark x1="25556" y1="59000" x2="25556" y2="59000"/>
                        <a14:foregroundMark x1="34889" y1="73833" x2="39667" y2="70167"/>
                        <a14:foregroundMark x1="39667" y1="70167" x2="42333" y2="64167"/>
                        <a14:foregroundMark x1="42333" y1="64167" x2="37000" y2="50167"/>
                        <a14:foregroundMark x1="37000" y1="50167" x2="32333" y2="47333"/>
                        <a14:foregroundMark x1="32333" y1="47333" x2="26556" y2="498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38250" y="2887682"/>
            <a:ext cx="9091613" cy="3970318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D9525DB6-9830-9149-B137-062E52390159}"/>
              </a:ext>
            </a:extLst>
          </p:cNvPr>
          <p:cNvSpPr txBox="1"/>
          <p:nvPr/>
        </p:nvSpPr>
        <p:spPr>
          <a:xfrm>
            <a:off x="1238250" y="685800"/>
            <a:ext cx="9091613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Arial Rounded MT Bold" panose="020F0704030504030204" pitchFamily="34" charset="0"/>
              </a:rPr>
              <a:t>The distinction between centralization and decentralization in an organization is that </a:t>
            </a:r>
            <a:r>
              <a:rPr lang="en-US" sz="2400" b="1" dirty="0">
                <a:latin typeface="Arial Rounded MT Bold" panose="020F0704030504030204" pitchFamily="34" charset="0"/>
              </a:rPr>
              <a:t>centralization</a:t>
            </a:r>
            <a:r>
              <a:rPr lang="en-US" sz="2400" dirty="0">
                <a:latin typeface="Arial Rounded MT Bold" panose="020F0704030504030204" pitchFamily="34" charset="0"/>
              </a:rPr>
              <a:t> implies giving top management entire planning and decision-making authority. It indicates that all authority and power is concentrated at the top. The delegation of power by middle or lower management in an organization is known as </a:t>
            </a:r>
            <a:r>
              <a:rPr lang="en-US" sz="2400" b="1" dirty="0">
                <a:latin typeface="Arial Rounded MT Bold" panose="020F0704030504030204" pitchFamily="34" charset="0"/>
              </a:rPr>
              <a:t>decentralization</a:t>
            </a:r>
            <a:r>
              <a:rPr lang="en-US" sz="2400" dirty="0">
                <a:latin typeface="Arial Rounded MT Bold" panose="020F0704030504030204" pitchFamily="34" charset="0"/>
              </a:rPr>
              <a:t>.</a:t>
            </a:r>
          </a:p>
          <a:p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60B075B6-378A-0D4D-9D4B-1F44F7A6E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212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B532BFF-FC29-CE46-88BA-777393ED5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cap="none" dirty="0">
                <a:solidFill>
                  <a:srgbClr val="7030A0"/>
                </a:solidFill>
                <a:latin typeface="Bernard MT Condensed" panose="02050806060905020404" pitchFamily="18" charset="0"/>
              </a:rPr>
              <a:t>Conclusion: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4B178AA-3CDB-1748-9D21-85032B1C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2" y="2097088"/>
            <a:ext cx="9905999" cy="354171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Decentralization refers to the transfer of power and authority from the top level to lower-level administration. The systematic and continuous concentration of authority at key points is known as centralization. Decentralization, on the other hand, is the methodical delegation of authority within an institution.</a:t>
            </a: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AC39B080-7FDD-814D-9C2B-EAFB6D5E1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49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A5DC79E-7D21-5146-A2F2-8E47C8DEE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cap="none" dirty="0">
                <a:solidFill>
                  <a:srgbClr val="7030A0"/>
                </a:solidFill>
                <a:latin typeface="Bernard MT Condensed" panose="02050806060905020404" pitchFamily="18" charset="0"/>
              </a:rPr>
              <a:t>References</a:t>
            </a:r>
            <a:r>
              <a:rPr lang="en-US" dirty="0">
                <a:solidFill>
                  <a:srgbClr val="7030A0"/>
                </a:solidFill>
                <a:latin typeface="Bernard MT Condensed" panose="02050806060905020404" pitchFamily="18" charset="0"/>
              </a:rPr>
              <a:t>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DFCA2FC3-1545-584E-B396-5554A426C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1800" i="1" dirty="0" err="1">
                <a:latin typeface="+mj-lt"/>
              </a:rPr>
              <a:t>SlideShare.net</a:t>
            </a:r>
            <a:r>
              <a:rPr lang="en-US" sz="1800" dirty="0">
                <a:latin typeface="+mj-lt"/>
              </a:rPr>
              <a:t>. </a:t>
            </a:r>
            <a:r>
              <a:rPr lang="en-US" sz="1800" dirty="0" err="1">
                <a:latin typeface="+mj-lt"/>
              </a:rPr>
              <a:t>www.slideshare.net</a:t>
            </a:r>
            <a:r>
              <a:rPr lang="en-US" sz="1800" dirty="0">
                <a:latin typeface="+mj-lt"/>
              </a:rPr>
              <a:t>. (n.d.). https://</a:t>
            </a:r>
            <a:r>
              <a:rPr lang="en-US" sz="1800" dirty="0" err="1">
                <a:latin typeface="+mj-lt"/>
              </a:rPr>
              <a:t>www.slideshare.net</a:t>
            </a:r>
            <a:r>
              <a:rPr lang="en-US" sz="1800" dirty="0">
                <a:latin typeface="+mj-lt"/>
              </a:rPr>
              <a:t>/. </a:t>
            </a:r>
          </a:p>
          <a:p>
            <a:pPr algn="l" rtl="0"/>
            <a:r>
              <a:rPr lang="en-US" sz="1800" i="1" dirty="0">
                <a:latin typeface="+mj-lt"/>
              </a:rPr>
              <a:t>Difference Between Centralization and Decentralization (With Table)</a:t>
            </a:r>
            <a:r>
              <a:rPr lang="en-US" sz="1800" dirty="0">
                <a:latin typeface="+mj-lt"/>
              </a:rPr>
              <a:t>. Ask Any Difference. (n.d.). https://</a:t>
            </a:r>
            <a:r>
              <a:rPr lang="en-US" sz="1800" dirty="0" err="1">
                <a:latin typeface="+mj-lt"/>
              </a:rPr>
              <a:t>askanydifference.com</a:t>
            </a:r>
            <a:r>
              <a:rPr lang="en-US" sz="1800" dirty="0">
                <a:latin typeface="+mj-lt"/>
              </a:rPr>
              <a:t>/difference-between-centralization-and-decentralization/. </a:t>
            </a:r>
          </a:p>
          <a:p>
            <a:pPr algn="l" rtl="0"/>
            <a:r>
              <a:rPr lang="en-US" sz="1800" dirty="0"/>
              <a:t>BBC. (2002, July 8). </a:t>
            </a:r>
            <a:r>
              <a:rPr lang="en-US" sz="1800" i="1" dirty="0"/>
              <a:t>UK</a:t>
            </a:r>
            <a:r>
              <a:rPr lang="en-US" sz="1800" dirty="0"/>
              <a:t>. BBC News. http://</a:t>
            </a:r>
            <a:r>
              <a:rPr lang="en-US" sz="1800" dirty="0" err="1"/>
              <a:t>news.bbc.co.uk</a:t>
            </a:r>
            <a:r>
              <a:rPr lang="en-US" sz="1800" dirty="0"/>
              <a:t>/2/hi/</a:t>
            </a:r>
            <a:r>
              <a:rPr lang="en-US" sz="1800" dirty="0" err="1"/>
              <a:t>uk</a:t>
            </a:r>
            <a:r>
              <a:rPr lang="en-US" sz="1800" dirty="0"/>
              <a:t>/</a:t>
            </a:r>
            <a:r>
              <a:rPr lang="en-US" sz="1800" dirty="0" err="1"/>
              <a:t>default.stm</a:t>
            </a:r>
            <a:r>
              <a:rPr lang="en-US" sz="1800" dirty="0"/>
              <a:t>. </a:t>
            </a:r>
          </a:p>
          <a:p>
            <a:pPr algn="l" rtl="0"/>
            <a:endParaRPr lang="en-US" sz="1800" dirty="0">
              <a:latin typeface="+mj-lt"/>
            </a:endParaRPr>
          </a:p>
          <a:p>
            <a: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  <a:p>
            <a: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7C0C5976-E740-3942-8067-D67228A24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197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08AA900-1739-BC4D-ACD0-C4E7F7C9C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667" y="2489982"/>
            <a:ext cx="10008000" cy="1506244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88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oper Black" panose="0208090404030B020404" pitchFamily="18" charset="0"/>
              </a:rPr>
              <a:t>Thanks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089E9885-5A37-B643-9EE4-D86666028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664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5129A58-640C-C34B-B422-C2BC61323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32842"/>
            <a:ext cx="9905998" cy="1478570"/>
          </a:xfrm>
        </p:spPr>
        <p:txBody>
          <a:bodyPr/>
          <a:lstStyle/>
          <a:p>
            <a:pPr algn="l"/>
            <a:r>
              <a:rPr lang="en-US" cap="none" dirty="0">
                <a:solidFill>
                  <a:srgbClr val="7030A0"/>
                </a:solidFill>
                <a:latin typeface="Bernard MT Condensed" panose="02050806060905020404" pitchFamily="18" charset="0"/>
              </a:rPr>
              <a:t>Table Of Contact:</a:t>
            </a:r>
          </a:p>
        </p:txBody>
      </p:sp>
      <p:graphicFrame>
        <p:nvGraphicFramePr>
          <p:cNvPr id="3" name="رسم تخطيطي 2">
            <a:extLst>
              <a:ext uri="{FF2B5EF4-FFF2-40B4-BE49-F238E27FC236}">
                <a16:creationId xmlns:a16="http://schemas.microsoft.com/office/drawing/2014/main" id="{275F6A16-A116-204E-B8F3-1F23901D92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1859974"/>
              </p:ext>
            </p:extLst>
          </p:nvPr>
        </p:nvGraphicFramePr>
        <p:xfrm>
          <a:off x="3259359" y="1779305"/>
          <a:ext cx="5673281" cy="4466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5B02D9D6-7D59-414B-9C30-C3DB820C2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46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9B59CA1-E227-B44E-95AC-1D93FC656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cap="none" dirty="0">
                <a:solidFill>
                  <a:srgbClr val="7030A0"/>
                </a:solidFill>
                <a:latin typeface="Bernard MT Condensed" panose="02050806060905020404" pitchFamily="18" charset="0"/>
              </a:rPr>
              <a:t>Introduction:</a:t>
            </a:r>
          </a:p>
        </p:txBody>
      </p:sp>
      <p:sp>
        <p:nvSpPr>
          <p:cNvPr id="7" name="عنصر نائب للمحتوى 6">
            <a:extLst>
              <a:ext uri="{FF2B5EF4-FFF2-40B4-BE49-F238E27FC236}">
                <a16:creationId xmlns:a16="http://schemas.microsoft.com/office/drawing/2014/main" id="{2FA1BC30-DAAE-D24D-B8AB-2BA2E339A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Centralized organizational structures rely on one individual to make decisions and provide direction for the company.</a:t>
            </a:r>
          </a:p>
          <a:p>
            <a:pPr algn="l" rtl="0"/>
            <a:r>
              <a:rPr lang="en-US" dirty="0"/>
              <a:t>At various stages of the business, decentralized companies rely on a team atmosphere.</a:t>
            </a: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F613FDA0-80CA-844D-A591-FFBDB10E8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50" b="89801" l="9930" r="95524">
                        <a14:foregroundMark x1="95524" y1="75871" x2="84336" y2="77363"/>
                        <a14:foregroundMark x1="84336" y1="77363" x2="84336" y2="77363"/>
                        <a14:foregroundMark x1="78322" y1="41045" x2="73287" y2="65423"/>
                        <a14:foregroundMark x1="62238" y1="69154" x2="58741" y2="68657"/>
                        <a14:foregroundMark x1="92448" y1="72388" x2="86573" y2="74378"/>
                        <a14:backgroundMark x1="56364" y1="30348" x2="52168" y2="39303"/>
                        <a14:backgroundMark x1="52168" y1="39303" x2="48811" y2="42289"/>
                        <a14:backgroundMark x1="42414" y1="53438" x2="35385" y2="55224"/>
                        <a14:backgroundMark x1="43244" y1="53227" x2="42588" y2="53394"/>
                        <a14:backgroundMark x1="49091" y1="51741" x2="43290" y2="53216"/>
                        <a14:backgroundMark x1="35385" y1="55224" x2="37622" y2="61443"/>
                        <a14:backgroundMark x1="31748" y1="59204" x2="35245" y2="79104"/>
                        <a14:backgroundMark x1="35245" y1="79104" x2="30070" y2="76617"/>
                        <a14:backgroundMark x1="30070" y1="76617" x2="30210" y2="66667"/>
                        <a14:backgroundMark x1="25896" y1="81573" x2="25315" y2="83582"/>
                        <a14:backgroundMark x1="30210" y1="66667" x2="28831" y2="71433"/>
                        <a14:backgroundMark x1="23943" y1="79746" x2="22378" y2="75373"/>
                        <a14:backgroundMark x1="25315" y1="83582" x2="24573" y2="81508"/>
                        <a14:backgroundMark x1="25170" y1="54402" x2="26154" y2="47015"/>
                        <a14:backgroundMark x1="22378" y1="75373" x2="24225" y2="61505"/>
                        <a14:backgroundMark x1="26154" y1="47015" x2="21678" y2="55970"/>
                        <a14:backgroundMark x1="21678" y1="55970" x2="17203" y2="60945"/>
                        <a14:backgroundMark x1="17203" y1="60945" x2="12308" y2="57214"/>
                        <a14:backgroundMark x1="12308" y1="57214" x2="12308" y2="56965"/>
                        <a14:backgroundMark x1="26432" y1="46919" x2="4615" y2="93781"/>
                        <a14:backgroundMark x1="40979" y1="15672" x2="32734" y2="33383"/>
                        <a14:backgroundMark x1="4615" y1="93781" x2="4615" y2="93781"/>
                        <a14:backgroundMark x1="34825" y1="30100" x2="20839" y2="99005"/>
                        <a14:backgroundMark x1="20839" y1="99005" x2="20839" y2="99005"/>
                        <a14:backgroundMark x1="31608" y1="25373" x2="22098" y2="27612"/>
                        <a14:backgroundMark x1="37762" y1="33831" x2="26573" y2="35323"/>
                        <a14:backgroundMark x1="26573" y1="35323" x2="22098" y2="38308"/>
                        <a14:backgroundMark x1="38462" y1="31841" x2="45455" y2="49005"/>
                        <a14:backgroundMark x1="46014" y1="25622" x2="40000" y2="28109"/>
                        <a14:backgroundMark x1="40000" y1="28109" x2="30769" y2="44776"/>
                        <a14:backgroundMark x1="30769" y1="44776" x2="29371" y2="54478"/>
                        <a14:backgroundMark x1="29371" y1="54478" x2="41958" y2="45274"/>
                        <a14:backgroundMark x1="41958" y1="45274" x2="47133" y2="45274"/>
                        <a14:backgroundMark x1="47133" y1="45274" x2="52587" y2="45274"/>
                        <a14:backgroundMark x1="52587" y1="45274" x2="51748" y2="44030"/>
                        <a14:backgroundMark x1="29091" y1="32338" x2="28951" y2="50000"/>
                        <a14:backgroundMark x1="28951" y1="50000" x2="27413" y2="59453"/>
                        <a14:backgroundMark x1="27413" y1="59453" x2="26713" y2="60697"/>
                        <a14:backgroundMark x1="61119" y1="31592" x2="33566" y2="49751"/>
                        <a14:backgroundMark x1="33287" y1="42537" x2="48392" y2="45522"/>
                        <a14:backgroundMark x1="48392" y1="45522" x2="48671" y2="46020"/>
                        <a14:backgroundMark x1="40000" y1="47512" x2="42098" y2="57214"/>
                        <a14:backgroundMark x1="41538" y1="38557" x2="20000" y2="61940"/>
                        <a14:backgroundMark x1="28951" y1="18159" x2="28671" y2="22886"/>
                        <a14:backgroundMark x1="28252" y1="27363" x2="27972" y2="32090"/>
                        <a14:backgroundMark x1="38741" y1="17662" x2="19860" y2="41542"/>
                        <a14:backgroundMark x1="19860" y1="41542" x2="23077" y2="22886"/>
                        <a14:backgroundMark x1="23077" y1="22886" x2="37762" y2="1990"/>
                        <a14:backgroundMark x1="37762" y1="1990" x2="47972" y2="6716"/>
                        <a14:backgroundMark x1="47972" y1="6716" x2="48392" y2="30846"/>
                        <a14:backgroundMark x1="48392" y1="30846" x2="43077" y2="50000"/>
                        <a14:backgroundMark x1="43077" y1="50000" x2="38042" y2="55721"/>
                        <a14:backgroundMark x1="38042" y1="55721" x2="27273" y2="5746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84537" y="2633662"/>
            <a:ext cx="9080500" cy="5105400"/>
          </a:xfrm>
          <a:prstGeom prst="rect">
            <a:avLst/>
          </a:prstGeom>
        </p:spPr>
      </p:pic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3202D49D-5221-4C41-9DE2-EC7684DCF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29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>
            <a:extLst>
              <a:ext uri="{FF2B5EF4-FFF2-40B4-BE49-F238E27FC236}">
                <a16:creationId xmlns:a16="http://schemas.microsoft.com/office/drawing/2014/main" id="{AE1947D9-1CEE-8D49-B848-CE1FA92AB2ED}"/>
              </a:ext>
            </a:extLst>
          </p:cNvPr>
          <p:cNvSpPr txBox="1"/>
          <p:nvPr/>
        </p:nvSpPr>
        <p:spPr>
          <a:xfrm>
            <a:off x="2078245" y="2736502"/>
            <a:ext cx="8035510" cy="138499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800" dirty="0">
                <a:solidFill>
                  <a:srgbClr val="7030A0"/>
                </a:solidFill>
                <a:latin typeface="Bernard MT Condensed" panose="02050806060905020404" pitchFamily="18" charset="0"/>
              </a:rPr>
              <a:t>2.</a:t>
            </a:r>
            <a:r>
              <a:rPr lang="en-US" sz="2800" dirty="0">
                <a:latin typeface="Cooper Black" panose="0208090404030B020404" pitchFamily="18" charset="0"/>
              </a:rPr>
              <a:t> </a:t>
            </a:r>
            <a:r>
              <a:rPr lang="en-US" sz="2800" dirty="0">
                <a:solidFill>
                  <a:srgbClr val="7030A0"/>
                </a:solidFill>
                <a:latin typeface="Cooper Black" panose="0208090404030B020404" pitchFamily="18" charset="0"/>
              </a:rPr>
              <a:t>Definition Centralized And Decentralized Structures </a:t>
            </a:r>
            <a:endParaRPr lang="ar-SA" sz="2800" dirty="0">
              <a:solidFill>
                <a:srgbClr val="7030A0"/>
              </a:solidFill>
            </a:endParaRPr>
          </a:p>
          <a:p>
            <a:pPr algn="ctr"/>
            <a:endParaRPr lang="en-US" sz="2800" dirty="0">
              <a:solidFill>
                <a:srgbClr val="7030A0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F5469E0B-F2B6-7F45-B253-B3CFB621A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124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BD100282-51B8-7045-93BA-7858776D9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1388" y="763588"/>
            <a:ext cx="9905999" cy="3541714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b="1" dirty="0">
                <a:solidFill>
                  <a:schemeClr val="accent5"/>
                </a:solidFill>
                <a:latin typeface="Arial Rounded MT Bold" panose="020F0704030504030204" pitchFamily="34" charset="0"/>
              </a:rPr>
              <a:t>Centralized</a:t>
            </a:r>
            <a:r>
              <a:rPr lang="en-US" dirty="0">
                <a:solidFill>
                  <a:schemeClr val="accent5"/>
                </a:solidFill>
                <a:latin typeface="Arial Rounded MT Bold" panose="020F0704030504030204" pitchFamily="34" charset="0"/>
              </a:rPr>
              <a:t> </a:t>
            </a:r>
            <a:r>
              <a:rPr lang="en-US" b="1" dirty="0">
                <a:solidFill>
                  <a:schemeClr val="accent5"/>
                </a:solidFill>
                <a:latin typeface="Arial Rounded MT Bold" panose="020F0704030504030204" pitchFamily="34" charset="0"/>
              </a:rPr>
              <a:t>Structures Definition:</a:t>
            </a:r>
          </a:p>
          <a:p>
            <a:pPr marL="0" indent="0" algn="l" rtl="0">
              <a:buNone/>
            </a:pPr>
            <a:r>
              <a:rPr lang="en-US" sz="2200" b="1" dirty="0">
                <a:latin typeface="Arial Rounded MT Bold" panose="020F0704030504030204" pitchFamily="34" charset="0"/>
                <a:cs typeface="+mj-cs"/>
              </a:rPr>
              <a:t>Centralized</a:t>
            </a:r>
            <a:r>
              <a:rPr lang="en-US" sz="2000" dirty="0">
                <a:latin typeface="Arial Rounded MT Bold" panose="020F0704030504030204" pitchFamily="34" charset="0"/>
              </a:rPr>
              <a:t> </a:t>
            </a:r>
            <a:r>
              <a:rPr lang="en-US" dirty="0">
                <a:latin typeface="Arial Rounded MT Bold" panose="020F0704030504030204" pitchFamily="34" charset="0"/>
              </a:rPr>
              <a:t>structures</a:t>
            </a:r>
            <a:r>
              <a:rPr lang="ar-SA" dirty="0">
                <a:latin typeface="Arial Rounded MT Bold" panose="020F0704030504030204" pitchFamily="34" charset="0"/>
              </a:rPr>
              <a:t> </a:t>
            </a:r>
            <a:r>
              <a:rPr lang="ar-SA" b="1" dirty="0">
                <a:latin typeface="Arial Rounded MT Bold" panose="020F0704030504030204" pitchFamily="34" charset="0"/>
              </a:rPr>
              <a:t>:</a:t>
            </a:r>
            <a:r>
              <a:rPr lang="ar-SA" dirty="0">
                <a:latin typeface="Arial Rounded MT Bold" panose="020F0704030504030204" pitchFamily="34" charset="0"/>
              </a:rPr>
              <a:t> </a:t>
            </a:r>
            <a:r>
              <a:rPr lang="en-US" dirty="0">
                <a:latin typeface="Arial Rounded MT Bold" panose="020F0704030504030204" pitchFamily="34" charset="0"/>
              </a:rPr>
              <a:t> where a Business decisions are made at the top of the company or in a central office and then distributed down the chain of command in a centralized organization.</a:t>
            </a:r>
          </a:p>
          <a:p>
            <a:pPr algn="l" rtl="0"/>
            <a:r>
              <a:rPr lang="en-US" b="1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Decentralized Structures Definition:</a:t>
            </a:r>
          </a:p>
          <a:p>
            <a:pPr marL="0" indent="0" algn="l" rtl="0">
              <a:buNone/>
            </a:pPr>
            <a:r>
              <a:rPr lang="en-US" sz="2200" b="1" dirty="0">
                <a:latin typeface="Arial Rounded MT Bold" panose="020F0704030504030204" pitchFamily="34" charset="0"/>
              </a:rPr>
              <a:t>decentralized</a:t>
            </a:r>
            <a:r>
              <a:rPr lang="en-US" b="1" dirty="0">
                <a:latin typeface="Arial Rounded MT Bold" panose="020F0704030504030204" pitchFamily="34" charset="0"/>
              </a:rPr>
              <a:t> </a:t>
            </a:r>
            <a:r>
              <a:rPr lang="en-US" dirty="0">
                <a:latin typeface="Arial Rounded MT Bold" panose="020F0704030504030204" pitchFamily="34" charset="0"/>
              </a:rPr>
              <a:t>structures</a:t>
            </a:r>
            <a:r>
              <a:rPr lang="en-US" b="1" dirty="0">
                <a:latin typeface="Arial Rounded MT Bold" panose="020F0704030504030204" pitchFamily="34" charset="0"/>
              </a:rPr>
              <a:t> : </a:t>
            </a:r>
            <a:r>
              <a:rPr lang="en-US" dirty="0">
                <a:latin typeface="Arial Rounded MT Bold" panose="020F0704030504030204" pitchFamily="34" charset="0"/>
              </a:rPr>
              <a:t>is one in which a business empowers managers and subordinates further down the chain to make choices.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954DC157-64A5-8943-9993-DDE7EAED2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291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E25DB8D0-D9E1-A142-B47D-B0EBC018F1F4}"/>
              </a:ext>
            </a:extLst>
          </p:cNvPr>
          <p:cNvSpPr txBox="1"/>
          <p:nvPr/>
        </p:nvSpPr>
        <p:spPr>
          <a:xfrm>
            <a:off x="1985963" y="2967335"/>
            <a:ext cx="7386638" cy="83099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solidFill>
                  <a:srgbClr val="7030A0"/>
                </a:solidFill>
                <a:latin typeface="Cooper Black" panose="0208090404030B020404" pitchFamily="18" charset="0"/>
              </a:rPr>
              <a:t>3.Advantages And Disadvantages Of</a:t>
            </a:r>
            <a:r>
              <a:rPr lang="en-US" sz="2400" dirty="0">
                <a:solidFill>
                  <a:srgbClr val="7030A0"/>
                </a:solidFill>
              </a:rPr>
              <a:t> </a:t>
            </a:r>
            <a:r>
              <a:rPr lang="en-US" sz="2400" dirty="0">
                <a:solidFill>
                  <a:srgbClr val="7030A0"/>
                </a:solidFill>
                <a:latin typeface="Cooper Black" panose="0208090404030B020404" pitchFamily="18" charset="0"/>
              </a:rPr>
              <a:t>Centralized And Decentralized Structures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5BBF2FE2-63D4-5446-9FF0-3489F4096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04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0AA56C1-50D7-984C-A7B2-F53C5DFCD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149350"/>
            <a:ext cx="9905999" cy="3541714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000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Advantages  Of A Centralized Management Structure: 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>
                <a:latin typeface="Arial Rounded MT Bold" panose="020F0704030504030204" pitchFamily="34" charset="0"/>
              </a:rPr>
              <a:t>uniformity throughout the company. </a:t>
            </a:r>
          </a:p>
          <a:p>
            <a:pPr algn="l" rtl="0"/>
            <a:r>
              <a:rPr lang="en-US" sz="2000" dirty="0">
                <a:latin typeface="Arial Rounded MT Bold" panose="020F0704030504030204" pitchFamily="34" charset="0"/>
              </a:rPr>
              <a:t>The company is headed in the right direction. </a:t>
            </a:r>
          </a:p>
          <a:p>
            <a:pPr algn="l" rtl="0"/>
            <a:r>
              <a:rPr lang="en-US" sz="2000" dirty="0">
                <a:latin typeface="Arial Rounded MT Bold" panose="020F0704030504030204" pitchFamily="34" charset="0"/>
              </a:rPr>
              <a:t>Operational and decision-making processes are closely monitored and supervised. </a:t>
            </a:r>
          </a:p>
          <a:p>
            <a:pPr algn="l" rtl="0"/>
            <a:r>
              <a:rPr lang="en-US" sz="2000" dirty="0">
                <a:latin typeface="Arial Rounded MT Bold" panose="020F0704030504030204" pitchFamily="34" charset="0"/>
              </a:rPr>
              <a:t>There is a clear chain of command and accountability. 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000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Disadvantages Of A Centralized Management Structure: </a:t>
            </a:r>
          </a:p>
          <a:p>
            <a:pPr algn="l" rtl="0"/>
            <a:r>
              <a:rPr lang="en-US" sz="2000" dirty="0">
                <a:latin typeface="Arial Rounded MT Bold" panose="020F0704030504030204" pitchFamily="34" charset="0"/>
              </a:rPr>
              <a:t>It has the potential to demotivate employees. </a:t>
            </a:r>
          </a:p>
          <a:p>
            <a:pPr algn="l" rtl="0"/>
            <a:r>
              <a:rPr lang="en-US" sz="2000" dirty="0">
                <a:latin typeface="Arial Rounded MT Bold" panose="020F0704030504030204" pitchFamily="34" charset="0"/>
              </a:rPr>
              <a:t>It's possible that a standardized method won't work in all company settings.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C46C2663-4390-5B45-A996-ADF0E52D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967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>
            <a:extLst>
              <a:ext uri="{FF2B5EF4-FFF2-40B4-BE49-F238E27FC236}">
                <a16:creationId xmlns:a16="http://schemas.microsoft.com/office/drawing/2014/main" id="{48755D2C-E4FA-694E-8652-CDA21EB0FFE7}"/>
              </a:ext>
            </a:extLst>
          </p:cNvPr>
          <p:cNvSpPr/>
          <p:nvPr/>
        </p:nvSpPr>
        <p:spPr>
          <a:xfrm>
            <a:off x="1147762" y="815191"/>
            <a:ext cx="936783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000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Advantages Of A Decentralized Management Structure: </a:t>
            </a:r>
          </a:p>
          <a:p>
            <a:endParaRPr lang="en-US" sz="2000" dirty="0">
              <a:solidFill>
                <a:schemeClr val="accent4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latin typeface="Arial Rounded MT Bold" panose="020F0704030504030204" pitchFamily="34" charset="0"/>
              </a:rPr>
              <a:t>employee motivation has improved.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>
              <a:latin typeface="Arial Rounded MT Bold" panose="020F070403050403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>
                <a:latin typeface="Arial Rounded MT Bold" panose="020F0704030504030204" pitchFamily="34" charset="0"/>
              </a:rPr>
              <a:t>allowing lower-level managers to make decisions that best suit their local area and consumers, and giving staff more responsibility.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>
              <a:latin typeface="Arial Rounded MT Bold" panose="020F0704030504030204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2000" dirty="0">
                <a:solidFill>
                  <a:schemeClr val="accent4"/>
                </a:solidFill>
                <a:latin typeface="Arial Rounded MT Bold" panose="020F0704030504030204" pitchFamily="34" charset="0"/>
              </a:rPr>
              <a:t>Disadvantages Of A Decentralized Management Structure: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>
              <a:latin typeface="Arial Rounded MT Bold" panose="020F070403050403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>
                <a:latin typeface="Arial Rounded MT Bold" panose="020F0704030504030204" pitchFamily="34" charset="0"/>
              </a:rPr>
              <a:t>When there is a lack of uniformity across the organization, managers may make terrible decisions.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>
              <a:latin typeface="Arial Rounded MT Bold" panose="020F070403050403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>
                <a:latin typeface="Arial Rounded MT Bold" panose="020F0704030504030204" pitchFamily="34" charset="0"/>
              </a:rPr>
              <a:t>may have a detrimental impact on sales and overall business success, for example, because of poor decisions made by managers farther down the chain.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5BAC9322-F9B8-5C4A-A478-5E54C4899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895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>
            <a:extLst>
              <a:ext uri="{FF2B5EF4-FFF2-40B4-BE49-F238E27FC236}">
                <a16:creationId xmlns:a16="http://schemas.microsoft.com/office/drawing/2014/main" id="{EF602B93-B07D-374F-AE97-6DE018454257}"/>
              </a:ext>
            </a:extLst>
          </p:cNvPr>
          <p:cNvSpPr txBox="1"/>
          <p:nvPr/>
        </p:nvSpPr>
        <p:spPr>
          <a:xfrm>
            <a:off x="2595775" y="3013501"/>
            <a:ext cx="6791113" cy="83099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solidFill>
                  <a:srgbClr val="7030A0"/>
                </a:solidFill>
                <a:latin typeface="Cooper Black" panose="0208090404030B020404" pitchFamily="18" charset="0"/>
              </a:rPr>
              <a:t>4. Differences Between Centralized And Decentralized Structures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8A3161BB-5246-914B-8A7B-5754ACAA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1723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ارة">
  <a:themeElements>
    <a:clrScheme name="بنفسجي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{DE36D5EE-F826-214E-95AB-86F1328D3011}tf10001070</Template>
  <TotalTime>4204</TotalTime>
  <Words>479</Words>
  <Application>Microsoft Office PowerPoint</Application>
  <PresentationFormat>Widescreen</PresentationFormat>
  <Paragraphs>63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Arial Rounded MT Bold</vt:lpstr>
      <vt:lpstr>Bernard MT Condensed</vt:lpstr>
      <vt:lpstr>Calibri</vt:lpstr>
      <vt:lpstr>Cooper Black</vt:lpstr>
      <vt:lpstr>Times New Roman</vt:lpstr>
      <vt:lpstr>Trebuchet MS</vt:lpstr>
      <vt:lpstr>Tw Cen MT</vt:lpstr>
      <vt:lpstr>Wingdings</vt:lpstr>
      <vt:lpstr>دارة</vt:lpstr>
      <vt:lpstr>Libyan International Medical University  Faculty Of Business Administration</vt:lpstr>
      <vt:lpstr>Table Of Contact:</vt:lpstr>
      <vt:lpstr>Introduction: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Conclusion:</vt:lpstr>
      <vt:lpstr>References: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nona.hammali@gmail.com</dc:creator>
  <cp:lastModifiedBy>user</cp:lastModifiedBy>
  <cp:revision>29</cp:revision>
  <dcterms:created xsi:type="dcterms:W3CDTF">2021-05-23T19:55:02Z</dcterms:created>
  <dcterms:modified xsi:type="dcterms:W3CDTF">2021-07-07T10:33:08Z</dcterms:modified>
</cp:coreProperties>
</file>