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0"/>
  </p:normalViewPr>
  <p:slideViewPr>
    <p:cSldViewPr snapToGrid="0" snapToObjects="1">
      <p:cViewPr varScale="1">
        <p:scale>
          <a:sx n="35" d="100"/>
          <a:sy n="35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bg>
      <p:bgPr>
        <a:solidFill>
          <a:srgbClr val="0034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471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>
                <a:solidFill>
                  <a:srgbClr val="FFFFFF"/>
                </a:solidFill>
              </a:defRPr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>
                <a:solidFill>
                  <a:srgbClr val="FFFFFF"/>
                </a:solidFill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104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617931575_1991x1322.jpg"/>
          <p:cNvSpPr>
            <a:spLocks noGrp="1"/>
          </p:cNvSpPr>
          <p:nvPr>
            <p:ph type="pic" sz="quarter" idx="21"/>
          </p:nvPr>
        </p:nvSpPr>
        <p:spPr>
          <a:xfrm>
            <a:off x="15436504" y="1270000"/>
            <a:ext cx="8167167" cy="5422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740627569_2880x1920.jpg"/>
          <p:cNvSpPr>
            <a:spLocks noGrp="1"/>
          </p:cNvSpPr>
          <p:nvPr>
            <p:ph type="pic" sz="quarter" idx="22"/>
          </p:nvPr>
        </p:nvSpPr>
        <p:spPr>
          <a:xfrm>
            <a:off x="15461772" y="7085972"/>
            <a:ext cx="8148414" cy="54322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996267730_2880x1920.jpg"/>
          <p:cNvSpPr>
            <a:spLocks noGrp="1"/>
          </p:cNvSpPr>
          <p:nvPr>
            <p:ph type="pic" idx="23"/>
          </p:nvPr>
        </p:nvSpPr>
        <p:spPr>
          <a:xfrm>
            <a:off x="-124635" y="1270000"/>
            <a:ext cx="16859219" cy="112394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996267730_2880x1920.jpg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740627569_2880x1920.jpg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>
                <a:solidFill>
                  <a:srgbClr val="FFFFFF"/>
                </a:solidFill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136959463_1989x1321.jpg"/>
          <p:cNvSpPr>
            <a:spLocks noGrp="1"/>
          </p:cNvSpPr>
          <p:nvPr>
            <p:ph type="pic" idx="21"/>
          </p:nvPr>
        </p:nvSpPr>
        <p:spPr>
          <a:xfrm>
            <a:off x="9226574" y="1270000"/>
            <a:ext cx="16840152" cy="111844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7900"/>
            <a:ext cx="9779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617931575_1991x1322.jpg"/>
          <p:cNvSpPr>
            <a:spLocks noGrp="1"/>
          </p:cNvSpPr>
          <p:nvPr>
            <p:ph type="pic" idx="22"/>
          </p:nvPr>
        </p:nvSpPr>
        <p:spPr>
          <a:xfrm>
            <a:off x="8432800" y="1263848"/>
            <a:ext cx="16850011" cy="1118820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bg>
      <p:bgPr>
        <a:solidFill>
          <a:srgbClr val="0034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7900"/>
            <a:ext cx="21971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7900"/>
            <a:ext cx="21971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hf sldNum="0" hdr="0" ftr="0" dt="0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mohamed_2754@limu.edu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Mohamed A.A Eldeep…"/>
          <p:cNvSpPr txBox="1"/>
          <p:nvPr/>
        </p:nvSpPr>
        <p:spPr>
          <a:xfrm>
            <a:off x="478818" y="8677895"/>
            <a:ext cx="20597096" cy="481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8933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dirty="0"/>
              <a:t>Mohamed A.A </a:t>
            </a:r>
            <a:r>
              <a:rPr dirty="0" err="1"/>
              <a:t>Eldeep</a:t>
            </a:r>
            <a:endParaRPr sz="1200" dirty="0">
              <a:latin typeface="Times Roman"/>
              <a:ea typeface="Times Roman"/>
              <a:cs typeface="Times Roman"/>
              <a:sym typeface="Times Roman"/>
            </a:endParaRPr>
          </a:p>
          <a:p>
            <a:pPr defTabSz="457200">
              <a:defRPr sz="8933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dirty="0"/>
              <a:t>Student Number : 2754 </a:t>
            </a:r>
            <a:endParaRPr sz="1200" dirty="0">
              <a:latin typeface="Times Roman"/>
              <a:ea typeface="Times Roman"/>
              <a:cs typeface="Times Roman"/>
              <a:sym typeface="Times Roman"/>
            </a:endParaRPr>
          </a:p>
          <a:p>
            <a:pPr defTabSz="457200">
              <a:defRPr sz="8933" u="sng">
                <a:solidFill>
                  <a:srgbClr val="0000EE"/>
                </a:solidFill>
                <a:uFill>
                  <a:solidFill>
                    <a:srgbClr val="0000EE"/>
                  </a:solidFill>
                </a:uFill>
                <a:latin typeface="Graphik"/>
                <a:ea typeface="Graphik"/>
                <a:cs typeface="Graphik"/>
                <a:sym typeface="Graphik"/>
              </a:defRPr>
            </a:pPr>
            <a:r>
              <a:rPr u="none" dirty="0">
                <a:solidFill>
                  <a:srgbClr val="000000"/>
                </a:solidFill>
              </a:rPr>
              <a:t>EMAIL : </a:t>
            </a:r>
            <a:r>
              <a:rPr dirty="0">
                <a:hlinkClick r:id="rId2"/>
              </a:rPr>
              <a:t>mohamed_2754@limu.edu.ly</a:t>
            </a:r>
            <a:endParaRPr sz="1200" u="none" dirty="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</p:txBody>
      </p:sp>
      <p:sp>
        <p:nvSpPr>
          <p:cNvPr id="152" name="Libyan International medical University…"/>
          <p:cNvSpPr txBox="1"/>
          <p:nvPr/>
        </p:nvSpPr>
        <p:spPr>
          <a:xfrm>
            <a:off x="7976299" y="850806"/>
            <a:ext cx="11133055" cy="1080412"/>
          </a:xfrm>
          <a:prstGeom prst="rect">
            <a:avLst/>
          </a:prstGeom>
          <a:solidFill>
            <a:schemeClr val="accent4">
              <a:hueOff val="-476017"/>
              <a:lumOff val="-10042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dirty="0"/>
              <a:t>Libyan International </a:t>
            </a:r>
            <a:r>
              <a:rPr lang="en-US" dirty="0"/>
              <a:t>M</a:t>
            </a:r>
            <a:r>
              <a:rPr dirty="0" smtClean="0"/>
              <a:t>edical </a:t>
            </a:r>
            <a:r>
              <a:rPr dirty="0"/>
              <a:t>University </a:t>
            </a:r>
          </a:p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en-US" dirty="0" smtClean="0"/>
              <a:t>F</a:t>
            </a:r>
            <a:r>
              <a:rPr dirty="0" smtClean="0"/>
              <a:t>aculty </a:t>
            </a:r>
            <a:r>
              <a:rPr dirty="0"/>
              <a:t>of </a:t>
            </a:r>
            <a:r>
              <a:rPr lang="en-US" dirty="0" smtClean="0"/>
              <a:t>B</a:t>
            </a:r>
            <a:r>
              <a:rPr dirty="0" smtClean="0"/>
              <a:t>usiness </a:t>
            </a:r>
            <a:r>
              <a:rPr lang="en-US" dirty="0" smtClean="0"/>
              <a:t>A</a:t>
            </a:r>
            <a:r>
              <a:rPr dirty="0" smtClean="0"/>
              <a:t>dministration</a:t>
            </a:r>
            <a:endParaRPr dirty="0"/>
          </a:p>
        </p:txBody>
      </p:sp>
      <p:pic>
        <p:nvPicPr>
          <p:cNvPr id="153" name="download.png" descr="downloa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75913" y="12253"/>
            <a:ext cx="3329819" cy="332981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6991" y="33045"/>
            <a:ext cx="5625290" cy="3375174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How to analyze and use marketing information"/>
          <p:cNvSpPr txBox="1"/>
          <p:nvPr/>
        </p:nvSpPr>
        <p:spPr>
          <a:xfrm>
            <a:off x="4367742" y="5768009"/>
            <a:ext cx="15648516" cy="995144"/>
          </a:xfrm>
          <a:prstGeom prst="rect">
            <a:avLst/>
          </a:prstGeom>
          <a:solidFill>
            <a:schemeClr val="accent4">
              <a:hueOff val="-476017"/>
              <a:lumOff val="-10042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58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dirty="0"/>
              <a:t>How to </a:t>
            </a:r>
            <a:r>
              <a:rPr lang="en-US" dirty="0" smtClean="0"/>
              <a:t>A</a:t>
            </a:r>
            <a:r>
              <a:rPr dirty="0" smtClean="0"/>
              <a:t>nalyze </a:t>
            </a:r>
            <a:r>
              <a:rPr dirty="0"/>
              <a:t>and </a:t>
            </a:r>
            <a:r>
              <a:rPr lang="en-US" dirty="0"/>
              <a:t>U</a:t>
            </a:r>
            <a:r>
              <a:rPr dirty="0" smtClean="0"/>
              <a:t>se </a:t>
            </a:r>
            <a:r>
              <a:rPr lang="en-US" dirty="0"/>
              <a:t>M</a:t>
            </a:r>
            <a:r>
              <a:rPr dirty="0" smtClean="0"/>
              <a:t>arketing </a:t>
            </a:r>
            <a:r>
              <a:rPr lang="en-US" dirty="0"/>
              <a:t>I</a:t>
            </a:r>
            <a:r>
              <a:rPr dirty="0" smtClean="0"/>
              <a:t>nformation</a:t>
            </a:r>
            <a:endParaRPr dirty="0"/>
          </a:p>
        </p:txBody>
      </p:sp>
      <p:sp>
        <p:nvSpPr>
          <p:cNvPr id="156" name="1"/>
          <p:cNvSpPr txBox="1"/>
          <p:nvPr/>
        </p:nvSpPr>
        <p:spPr>
          <a:xfrm>
            <a:off x="23562527" y="12617327"/>
            <a:ext cx="10265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able of content"/>
          <p:cNvSpPr txBox="1"/>
          <p:nvPr/>
        </p:nvSpPr>
        <p:spPr>
          <a:xfrm>
            <a:off x="6216913" y="873426"/>
            <a:ext cx="11950174" cy="1068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6400" b="1">
                <a:solidFill>
                  <a:srgbClr val="F8F7F9"/>
                </a:solidFill>
              </a:defRPr>
            </a:lvl1pPr>
          </a:lstStyle>
          <a:p>
            <a:r>
              <a:t>Table of content</a:t>
            </a:r>
          </a:p>
        </p:txBody>
      </p:sp>
      <p:sp>
        <p:nvSpPr>
          <p:cNvPr id="159" name=". Definition of marketing research…"/>
          <p:cNvSpPr txBox="1"/>
          <p:nvPr/>
        </p:nvSpPr>
        <p:spPr>
          <a:xfrm>
            <a:off x="2985865" y="4667249"/>
            <a:ext cx="13919049" cy="438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 algn="l" defTabSz="457200">
              <a:lnSpc>
                <a:spcPct val="107916"/>
              </a:lnSpc>
              <a:spcBef>
                <a:spcPts val="600"/>
              </a:spcBef>
              <a:defRPr sz="4000" u="sng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. Definition of marketing research </a:t>
            </a:r>
          </a:p>
          <a:p>
            <a:pPr lvl="1" algn="l" defTabSz="457200">
              <a:lnSpc>
                <a:spcPct val="107916"/>
              </a:lnSpc>
              <a:spcBef>
                <a:spcPts val="600"/>
              </a:spcBef>
              <a:defRPr sz="4000" u="sng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. Marketing research steps</a:t>
            </a:r>
          </a:p>
          <a:p>
            <a:pPr lvl="1" algn="l" defTabSz="457200">
              <a:lnSpc>
                <a:spcPct val="107916"/>
              </a:lnSpc>
              <a:spcBef>
                <a:spcPts val="600"/>
              </a:spcBef>
              <a:defRPr sz="4000" u="sng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. Marketing information system MIS</a:t>
            </a:r>
          </a:p>
          <a:p>
            <a:pPr lvl="1" algn="l" defTabSz="457200">
              <a:lnSpc>
                <a:spcPct val="107916"/>
              </a:lnSpc>
              <a:spcBef>
                <a:spcPts val="600"/>
              </a:spcBef>
              <a:defRPr sz="4000" u="sng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. How companies use and analyze marketing information</a:t>
            </a:r>
          </a:p>
          <a:p>
            <a:pPr lvl="1" algn="l" defTabSz="457200">
              <a:lnSpc>
                <a:spcPct val="107916"/>
              </a:lnSpc>
              <a:spcBef>
                <a:spcPts val="600"/>
              </a:spcBef>
              <a:defRPr sz="4000" u="sng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. Conclusion</a:t>
            </a:r>
          </a:p>
          <a:p>
            <a:pPr lvl="1" algn="l" defTabSz="457200">
              <a:lnSpc>
                <a:spcPct val="107916"/>
              </a:lnSpc>
              <a:spcBef>
                <a:spcPts val="600"/>
              </a:spcBef>
              <a:defRPr sz="4000" u="sng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. References</a:t>
            </a:r>
          </a:p>
        </p:txBody>
      </p:sp>
      <p:sp>
        <p:nvSpPr>
          <p:cNvPr id="160" name="2"/>
          <p:cNvSpPr txBox="1"/>
          <p:nvPr/>
        </p:nvSpPr>
        <p:spPr>
          <a:xfrm>
            <a:off x="23448272" y="12717392"/>
            <a:ext cx="283770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2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Definition of marketing"/>
          <p:cNvSpPr txBox="1">
            <a:spLocks noGrp="1"/>
          </p:cNvSpPr>
          <p:nvPr>
            <p:ph type="title"/>
          </p:nvPr>
        </p:nvSpPr>
        <p:spPr>
          <a:xfrm>
            <a:off x="1206498" y="-868969"/>
            <a:ext cx="21971004" cy="4648201"/>
          </a:xfrm>
          <a:prstGeom prst="rect">
            <a:avLst/>
          </a:prstGeom>
        </p:spPr>
        <p:txBody>
          <a:bodyPr/>
          <a:lstStyle/>
          <a:p>
            <a:r>
              <a:t>Definition of marketing</a:t>
            </a:r>
          </a:p>
        </p:txBody>
      </p:sp>
      <p:sp>
        <p:nvSpPr>
          <p:cNvPr id="163" name=". consists of collecting information relevant to a specific marketing problem faced by the company…"/>
          <p:cNvSpPr txBox="1"/>
          <p:nvPr/>
        </p:nvSpPr>
        <p:spPr>
          <a:xfrm>
            <a:off x="622926" y="4770437"/>
            <a:ext cx="23138148" cy="4175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59079" algn="l" defTabSz="457200">
              <a:defRPr sz="57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. consists of collecting information relevant to a specific marketing problem faced by the company </a:t>
            </a:r>
          </a:p>
          <a:p>
            <a:pPr marL="259079" algn="l" defTabSz="457200">
              <a:defRPr sz="5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 defTabSz="457200">
              <a:lnSpc>
                <a:spcPct val="107916"/>
              </a:lnSpc>
              <a:spcBef>
                <a:spcPts val="600"/>
              </a:spcBef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</a:t>
            </a:r>
            <a:r>
              <a:rPr>
                <a:solidFill>
                  <a:srgbClr val="FFFFFF"/>
                </a:solidFill>
              </a:rPr>
              <a:t>. MIS helps users analyze the information to develop customer insights, make marketing decisions and manage customer relationships</a:t>
            </a:r>
          </a:p>
        </p:txBody>
      </p:sp>
      <p:sp>
        <p:nvSpPr>
          <p:cNvPr id="164" name="3"/>
          <p:cNvSpPr txBox="1"/>
          <p:nvPr/>
        </p:nvSpPr>
        <p:spPr>
          <a:xfrm>
            <a:off x="23670060" y="12725909"/>
            <a:ext cx="283770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3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Marketing research steps"/>
          <p:cNvSpPr txBox="1">
            <a:spLocks noGrp="1"/>
          </p:cNvSpPr>
          <p:nvPr>
            <p:ph type="title"/>
          </p:nvPr>
        </p:nvSpPr>
        <p:spPr>
          <a:xfrm>
            <a:off x="1147312" y="864463"/>
            <a:ext cx="16106655" cy="2040848"/>
          </a:xfrm>
          <a:prstGeom prst="rect">
            <a:avLst/>
          </a:prstGeom>
        </p:spPr>
        <p:txBody>
          <a:bodyPr/>
          <a:lstStyle>
            <a:lvl1pPr defTabSz="2340805">
              <a:defRPr sz="11136" spc="-222"/>
            </a:lvl1pPr>
          </a:lstStyle>
          <a:p>
            <a:r>
              <a:t>Marketing research steps</a:t>
            </a:r>
          </a:p>
        </p:txBody>
      </p:sp>
      <p:sp>
        <p:nvSpPr>
          <p:cNvPr id="167" name="First step: defining the problem and setting the research objectives…"/>
          <p:cNvSpPr txBox="1"/>
          <p:nvPr/>
        </p:nvSpPr>
        <p:spPr>
          <a:xfrm>
            <a:off x="5427005" y="4117910"/>
            <a:ext cx="13529990" cy="680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59079" algn="l" defTabSz="457200">
              <a:defRPr sz="37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First </a:t>
            </a:r>
            <a:r>
              <a:rPr u="sng"/>
              <a:t>step:</a:t>
            </a:r>
            <a:r>
              <a:t> defining the problem and setting the research objectives</a:t>
            </a:r>
          </a:p>
          <a:p>
            <a:pPr marL="259079" algn="l" defTabSz="457200">
              <a:defRPr sz="37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marL="259079" algn="l" defTabSz="457200">
              <a:defRPr sz="37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u="sng"/>
              <a:t>Second step</a:t>
            </a:r>
            <a:r>
              <a:t>: developing a research plan for collecting data from primary and secondary sources</a:t>
            </a:r>
          </a:p>
          <a:p>
            <a:pPr marL="259079" algn="l" defTabSz="457200">
              <a:defRPr sz="37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marL="259079" algn="l" defTabSz="457200">
              <a:defRPr sz="37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u="sng"/>
              <a:t>Third step:</a:t>
            </a:r>
            <a:r>
              <a:t> Implementing the marketing research plan by gathering, processing and analyzing the information</a:t>
            </a:r>
          </a:p>
          <a:p>
            <a:pPr marL="259079" algn="l" defTabSz="457200">
              <a:defRPr sz="37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marL="259079" algn="l" defTabSz="457200">
              <a:defRPr sz="37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u="sng"/>
              <a:t> Fourth step:</a:t>
            </a:r>
            <a:r>
              <a:t> interpreting and reporting the findings. </a:t>
            </a:r>
          </a:p>
          <a:p>
            <a:pPr marL="259079" algn="l" defTabSz="457200">
              <a:defRPr sz="37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8" name="4"/>
          <p:cNvSpPr txBox="1"/>
          <p:nvPr/>
        </p:nvSpPr>
        <p:spPr>
          <a:xfrm>
            <a:off x="23306092" y="12575212"/>
            <a:ext cx="283769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4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Marketing information system MIS consists of"/>
          <p:cNvSpPr txBox="1">
            <a:spLocks noGrp="1"/>
          </p:cNvSpPr>
          <p:nvPr>
            <p:ph type="title"/>
          </p:nvPr>
        </p:nvSpPr>
        <p:spPr>
          <a:xfrm>
            <a:off x="1206498" y="410658"/>
            <a:ext cx="21971004" cy="4648201"/>
          </a:xfrm>
          <a:prstGeom prst="rect">
            <a:avLst/>
          </a:prstGeom>
        </p:spPr>
        <p:txBody>
          <a:bodyPr/>
          <a:lstStyle/>
          <a:p>
            <a:r>
              <a:t>Marketing information system MIS consists of</a:t>
            </a:r>
          </a:p>
        </p:txBody>
      </p:sp>
      <p:sp>
        <p:nvSpPr>
          <p:cNvPr id="171" name="People and procedures for assessing information needs…"/>
          <p:cNvSpPr txBox="1"/>
          <p:nvPr/>
        </p:nvSpPr>
        <p:spPr>
          <a:xfrm>
            <a:off x="1069480" y="5305211"/>
            <a:ext cx="11459020" cy="5143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1022604" lvl="1" indent="-649224" algn="l" defTabSz="457200">
              <a:buSzPct val="123000"/>
              <a:buFont typeface="Symbol"/>
              <a:buChar char="·"/>
              <a:tabLst>
                <a:tab pos="914400" algn="l"/>
              </a:tabLst>
              <a:defRPr sz="4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People and procedures for assessing information needs</a:t>
            </a:r>
          </a:p>
          <a:p>
            <a:pPr marL="601980" indent="-228600" algn="l" defTabSz="457200">
              <a:tabLst>
                <a:tab pos="914400" algn="l"/>
              </a:tabLst>
              <a:defRPr sz="4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marL="1022604" lvl="1" indent="-649224" algn="l" defTabSz="457200">
              <a:buSzPct val="123000"/>
              <a:buFont typeface="Symbol"/>
              <a:buChar char="·"/>
              <a:tabLst>
                <a:tab pos="914400" algn="l"/>
              </a:tabLst>
              <a:defRPr sz="4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Developing the needed information</a:t>
            </a:r>
          </a:p>
          <a:p>
            <a:pPr marL="601980" indent="-228600" algn="l" defTabSz="457200">
              <a:tabLst>
                <a:tab pos="914400" algn="l"/>
              </a:tabLst>
              <a:defRPr sz="4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marL="1022604" lvl="1" indent="-649224" algn="l" defTabSz="457200">
              <a:buSzPct val="123000"/>
              <a:buFont typeface="Symbol"/>
              <a:buChar char="·"/>
              <a:tabLst>
                <a:tab pos="914400" algn="l"/>
              </a:tabLst>
              <a:defRPr sz="4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Helping decision maker use the information to generate and validate actionable customer and market insights </a:t>
            </a:r>
            <a:endParaRPr sz="1100"/>
          </a:p>
        </p:txBody>
      </p:sp>
      <p:pic>
        <p:nvPicPr>
          <p:cNvPr id="172" name="Unknown.jpeg" descr="Unknown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9685" y="7067843"/>
            <a:ext cx="8352231" cy="4780739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5"/>
          <p:cNvSpPr txBox="1"/>
          <p:nvPr/>
        </p:nvSpPr>
        <p:spPr>
          <a:xfrm>
            <a:off x="23708937" y="12859573"/>
            <a:ext cx="283770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5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How companies use and analyze marketing information"/>
          <p:cNvSpPr txBox="1">
            <a:spLocks noGrp="1"/>
          </p:cNvSpPr>
          <p:nvPr>
            <p:ph type="title"/>
          </p:nvPr>
        </p:nvSpPr>
        <p:spPr>
          <a:xfrm>
            <a:off x="1206498" y="-39582"/>
            <a:ext cx="21971004" cy="4648201"/>
          </a:xfrm>
          <a:prstGeom prst="rect">
            <a:avLst/>
          </a:prstGeom>
        </p:spPr>
        <p:txBody>
          <a:bodyPr/>
          <a:lstStyle/>
          <a:p>
            <a:r>
              <a:t>How companies use and analyze marketing information</a:t>
            </a:r>
          </a:p>
        </p:txBody>
      </p:sp>
      <p:sp>
        <p:nvSpPr>
          <p:cNvPr id="176" name="Information gathered in internal databases and through marketing intelligence and marketing research usually requires more analysis.…"/>
          <p:cNvSpPr txBox="1"/>
          <p:nvPr/>
        </p:nvSpPr>
        <p:spPr>
          <a:xfrm>
            <a:off x="1045882" y="4029639"/>
            <a:ext cx="22292234" cy="802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indent="228600" algn="l" defTabSz="457200">
              <a:buClr>
                <a:srgbClr val="FCF7FF"/>
              </a:buClr>
              <a:buSzPct val="123000"/>
              <a:buFont typeface="Helvetica"/>
              <a:buChar char="-"/>
              <a:defRPr sz="4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Information gathered in internal databases and through marketing intelligence and marketing research usually requires more analysis. </a:t>
            </a:r>
          </a:p>
          <a:p>
            <a:pPr indent="228600" algn="l" defTabSz="457200">
              <a:buClr>
                <a:srgbClr val="FCF7FF"/>
              </a:buClr>
              <a:buSzPct val="123000"/>
              <a:buFont typeface="Helvetica"/>
              <a:buChar char="-"/>
              <a:defRPr sz="4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indent="228600" algn="l" defTabSz="457200">
              <a:buClr>
                <a:srgbClr val="FCF7FF"/>
              </a:buClr>
              <a:buSzPct val="123000"/>
              <a:buFont typeface="Helvetica"/>
              <a:buChar char="-"/>
              <a:defRPr sz="4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To analyze individual customer data many companies have now acquired or developed special software analysis techniques called: </a:t>
            </a:r>
          </a:p>
          <a:p>
            <a:pPr indent="228600" algn="l" defTabSz="457200">
              <a:buClr>
                <a:srgbClr val="FCF7FF"/>
              </a:buClr>
              <a:buSzPct val="123000"/>
              <a:buFont typeface="Helvetica"/>
              <a:buChar char="-"/>
              <a:defRPr sz="4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indent="228600" algn="l" defTabSz="457200">
              <a:buClr>
                <a:schemeClr val="accent4">
                  <a:hueOff val="348544"/>
                  <a:lumOff val="7139"/>
                </a:schemeClr>
              </a:buClr>
              <a:buSzPct val="123000"/>
              <a:buFont typeface="Helvetica"/>
              <a:buChar char="-"/>
              <a:defRPr sz="4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CALLED CUSTOMER RELATIONSHIP MANAGEMENT (CRM) </a:t>
            </a:r>
            <a:r>
              <a:t>which integrate, analyze and apply the mountains of individuals customer data contained in their databases. </a:t>
            </a:r>
          </a:p>
          <a:p>
            <a:pPr marL="30479" indent="228600" algn="l" defTabSz="457200">
              <a:buClr>
                <a:srgbClr val="FCF7FF"/>
              </a:buClr>
              <a:buSzPct val="123000"/>
              <a:buFont typeface="Helvetica"/>
              <a:buChar char="-"/>
              <a:defRPr sz="4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indent="228600" algn="l" defTabSz="457200">
              <a:buClr>
                <a:srgbClr val="FCF7FF"/>
              </a:buClr>
              <a:buSzPct val="123000"/>
              <a:buFont typeface="Helvetica"/>
              <a:buChar char="-"/>
              <a:defRPr sz="4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Marketing information has no value until it is used to make better marketing decisions. à MIS must make the information available to managers and others who make marketing decisions or deal with customers</a:t>
            </a:r>
          </a:p>
        </p:txBody>
      </p:sp>
      <p:sp>
        <p:nvSpPr>
          <p:cNvPr id="177" name="6"/>
          <p:cNvSpPr txBox="1"/>
          <p:nvPr/>
        </p:nvSpPr>
        <p:spPr>
          <a:xfrm>
            <a:off x="23519362" y="12693696"/>
            <a:ext cx="283770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6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onclusion"/>
          <p:cNvSpPr txBox="1">
            <a:spLocks noGrp="1"/>
          </p:cNvSpPr>
          <p:nvPr>
            <p:ph type="title"/>
          </p:nvPr>
        </p:nvSpPr>
        <p:spPr>
          <a:xfrm>
            <a:off x="1206498" y="35880"/>
            <a:ext cx="21971004" cy="4648201"/>
          </a:xfrm>
          <a:prstGeom prst="rect">
            <a:avLst/>
          </a:prstGeom>
        </p:spPr>
        <p:txBody>
          <a:bodyPr/>
          <a:lstStyle/>
          <a:p>
            <a:r>
              <a:rPr dirty="0"/>
              <a:t>Conclusion</a:t>
            </a:r>
          </a:p>
        </p:txBody>
      </p:sp>
      <p:sp>
        <p:nvSpPr>
          <p:cNvPr id="180" name="Text"/>
          <p:cNvSpPr txBox="1"/>
          <p:nvPr/>
        </p:nvSpPr>
        <p:spPr>
          <a:xfrm>
            <a:off x="-22774553" y="7384143"/>
            <a:ext cx="507463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259079" algn="l" defTabSz="457200">
              <a:defRPr sz="3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 </a:t>
            </a:r>
          </a:p>
        </p:txBody>
      </p:sp>
      <p:sp>
        <p:nvSpPr>
          <p:cNvPr id="181" name="- The marketing process starts with a complete understanding of the marketplace and consumer needs and wants.…"/>
          <p:cNvSpPr txBox="1"/>
          <p:nvPr/>
        </p:nvSpPr>
        <p:spPr>
          <a:xfrm>
            <a:off x="1206497" y="5324054"/>
            <a:ext cx="21971005" cy="59195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59079" algn="l" defTabSz="457200">
              <a:defRPr sz="4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>
                <a:solidFill>
                  <a:schemeClr val="bg1">
                    <a:lumMod val="10000"/>
                    <a:lumOff val="90000"/>
                  </a:schemeClr>
                </a:solidFill>
              </a:rPr>
              <a:t>- The marketing process starts with a complete understanding of the marketplace and consumer needs and wants. </a:t>
            </a:r>
          </a:p>
          <a:p>
            <a:pPr marL="259079" algn="l" defTabSz="457200">
              <a:defRPr sz="4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>
                <a:solidFill>
                  <a:schemeClr val="bg1">
                    <a:lumMod val="10000"/>
                    <a:lumOff val="90000"/>
                  </a:schemeClr>
                </a:solidFill>
              </a:rPr>
              <a:t>- Thus, the company needs information to produce superior value and satisfaction for its customers. </a:t>
            </a:r>
          </a:p>
          <a:p>
            <a:pPr marL="259079" algn="l" defTabSz="457200">
              <a:defRPr sz="4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>
                <a:solidFill>
                  <a:schemeClr val="bg1">
                    <a:lumMod val="10000"/>
                    <a:lumOff val="90000"/>
                  </a:schemeClr>
                </a:solidFill>
              </a:rPr>
              <a:t>- Company also requires information on competitors, reseller and other actors and forces in the marketplace. </a:t>
            </a:r>
          </a:p>
          <a:p>
            <a:pPr marL="259079" algn="l" defTabSz="457200">
              <a:defRPr sz="4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>
                <a:solidFill>
                  <a:schemeClr val="bg1">
                    <a:lumMod val="10000"/>
                    <a:lumOff val="90000"/>
                  </a:schemeClr>
                </a:solidFill>
              </a:rPr>
              <a:t>- Marketers are viewing information not only as an input for making better decisions but also as an important strategic asset and marketing tool. </a:t>
            </a:r>
          </a:p>
          <a:p>
            <a:pPr marL="259079" algn="l" defTabSz="457200">
              <a:defRPr sz="4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 </a:t>
            </a:r>
            <a:endParaRPr sz="1100" dirty="0"/>
          </a:p>
        </p:txBody>
      </p:sp>
      <p:sp>
        <p:nvSpPr>
          <p:cNvPr id="182" name="7"/>
          <p:cNvSpPr txBox="1"/>
          <p:nvPr/>
        </p:nvSpPr>
        <p:spPr>
          <a:xfrm>
            <a:off x="23329788" y="12693696"/>
            <a:ext cx="283770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7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References"/>
          <p:cNvSpPr txBox="1">
            <a:spLocks noGrp="1"/>
          </p:cNvSpPr>
          <p:nvPr>
            <p:ph type="title"/>
          </p:nvPr>
        </p:nvSpPr>
        <p:spPr>
          <a:xfrm>
            <a:off x="1206498" y="78902"/>
            <a:ext cx="21971004" cy="4648201"/>
          </a:xfrm>
          <a:prstGeom prst="rect">
            <a:avLst/>
          </a:prstGeom>
        </p:spPr>
        <p:txBody>
          <a:bodyPr/>
          <a:lstStyle/>
          <a:p>
            <a:r>
              <a:t>References</a:t>
            </a:r>
          </a:p>
        </p:txBody>
      </p:sp>
      <p:sp>
        <p:nvSpPr>
          <p:cNvPr id="185" name="https://orgintonik.files.wordpress.com/2016/09/chapter-4-e28093-managing-marketing-information-to-gain-customer-insight.docx"/>
          <p:cNvSpPr txBox="1"/>
          <p:nvPr/>
        </p:nvSpPr>
        <p:spPr>
          <a:xfrm>
            <a:off x="1462299" y="5614070"/>
            <a:ext cx="17306964" cy="24878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100">
                <a:solidFill>
                  <a:srgbClr val="FFFFFF"/>
                </a:solidFill>
              </a:defRPr>
            </a:lvl1pPr>
          </a:lstStyle>
          <a:p>
            <a:endParaRPr lang="en-US" dirty="0"/>
          </a:p>
          <a:p>
            <a:endParaRPr lang="en-US" dirty="0"/>
          </a:p>
          <a:p>
            <a:r>
              <a:rPr lang="en-US" dirty="0"/>
              <a:t>Blog, F. (2019, November 14). </a:t>
            </a:r>
            <a:r>
              <a:rPr lang="en-US" i="1" dirty="0"/>
              <a:t>7 Types of Data Measurement Scales in Research</a:t>
            </a:r>
            <a:r>
              <a:rPr lang="en-US" dirty="0"/>
              <a:t>. </a:t>
            </a:r>
            <a:r>
              <a:rPr lang="en-US" dirty="0" err="1"/>
              <a:t>Formplus</a:t>
            </a:r>
            <a:r>
              <a:rPr lang="en-US" dirty="0"/>
              <a:t>. https://</a:t>
            </a:r>
            <a:r>
              <a:rPr lang="en-US" dirty="0" err="1"/>
              <a:t>www.formpl.us</a:t>
            </a:r>
            <a:r>
              <a:rPr lang="en-US" dirty="0"/>
              <a:t>/blog/measurement-scale-type. </a:t>
            </a:r>
          </a:p>
          <a:p>
            <a:endParaRPr dirty="0"/>
          </a:p>
        </p:txBody>
      </p:sp>
      <p:sp>
        <p:nvSpPr>
          <p:cNvPr id="186" name="8"/>
          <p:cNvSpPr txBox="1"/>
          <p:nvPr/>
        </p:nvSpPr>
        <p:spPr>
          <a:xfrm>
            <a:off x="23338305" y="12749605"/>
            <a:ext cx="283770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8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30_BasicColor">
  <a:themeElements>
    <a:clrScheme name="30_BasicColor">
      <a:dk1>
        <a:srgbClr val="5E5E5E"/>
      </a:dk1>
      <a:lt1>
        <a:srgbClr val="003462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30_BasicColor">
  <a:themeElements>
    <a:clrScheme name="30_BasicColor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405</Words>
  <Application>Microsoft Office PowerPoint</Application>
  <PresentationFormat>Custom</PresentationFormat>
  <Paragraphs>57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Graphik</vt:lpstr>
      <vt:lpstr>Helvetica</vt:lpstr>
      <vt:lpstr>Helvetica Neue</vt:lpstr>
      <vt:lpstr>Helvetica Neue Medium</vt:lpstr>
      <vt:lpstr>Symbol</vt:lpstr>
      <vt:lpstr>Times Roman</vt:lpstr>
      <vt:lpstr>30_BasicColor</vt:lpstr>
      <vt:lpstr>PowerPoint Presentation</vt:lpstr>
      <vt:lpstr>PowerPoint Presentation</vt:lpstr>
      <vt:lpstr>Definition of marketing</vt:lpstr>
      <vt:lpstr>Marketing research steps</vt:lpstr>
      <vt:lpstr>Marketing information system MIS consists of</vt:lpstr>
      <vt:lpstr>How companies use and analyze marketing information</vt:lpstr>
      <vt:lpstr>Conclusion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user</cp:lastModifiedBy>
  <cp:revision>4</cp:revision>
  <dcterms:modified xsi:type="dcterms:W3CDTF">2021-06-26T08:22:49Z</dcterms:modified>
</cp:coreProperties>
</file>