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8" r:id="rId6"/>
    <p:sldId id="264" r:id="rId7"/>
    <p:sldId id="265" r:id="rId8"/>
    <p:sldId id="266" r:id="rId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ohamed Sahli" initials="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375889"/>
              <a:satOff val="-9195"/>
              <a:lumOff val="-14901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7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39D60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hueOff val="708446"/>
              <a:satOff val="-4821"/>
              <a:lumOff val="-14251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-113918"/>
              <a:satOff val="19024"/>
              <a:lumOff val="19749"/>
              <a:alpha val="35000"/>
            </a:scheme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38AA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369196"/>
              <a:satOff val="13972"/>
              <a:lumOff val="-24493"/>
            </a:scheme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369194"/>
              <a:satOff val="6343"/>
              <a:lumOff val="-1396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6635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3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9753"/>
    <p:restoredTop sz="94696"/>
  </p:normalViewPr>
  <p:slideViewPr>
    <p:cSldViewPr snapToGrid="0" snapToObjects="1">
      <p:cViewPr varScale="1">
        <p:scale>
          <a:sx n="36" d="100"/>
          <a:sy n="36" d="100"/>
        </p:scale>
        <p:origin x="1068" y="54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26185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>
            <a:off x="952500" y="9245600"/>
            <a:ext cx="22498974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Line"/>
          <p:cNvSpPr/>
          <p:nvPr/>
        </p:nvSpPr>
        <p:spPr>
          <a:xfrm>
            <a:off x="952500" y="5765800"/>
            <a:ext cx="22500035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" name="Line"/>
          <p:cNvSpPr/>
          <p:nvPr/>
        </p:nvSpPr>
        <p:spPr>
          <a:xfrm flipV="1">
            <a:off x="14989317" y="6339647"/>
            <a:ext cx="1" cy="2310129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" name="Lorem Ipsum Dolor"/>
          <p:cNvSpPr txBox="1">
            <a:spLocks noGrp="1"/>
          </p:cNvSpPr>
          <p:nvPr>
            <p:ph type="body" sz="quarter" idx="21"/>
          </p:nvPr>
        </p:nvSpPr>
        <p:spPr>
          <a:xfrm>
            <a:off x="952500" y="4965700"/>
            <a:ext cx="13500100" cy="635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3200" i="1"/>
            </a:lvl1pPr>
          </a:lstStyle>
          <a:p>
            <a:r>
              <a:t>Lorem Ipsum Dolor</a:t>
            </a:r>
          </a:p>
        </p:txBody>
      </p:sp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952500" y="5829300"/>
            <a:ext cx="13500100" cy="3340100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532100" y="5829300"/>
            <a:ext cx="7950200" cy="334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32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32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32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32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990600" y="8420100"/>
            <a:ext cx="22390100" cy="812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1700"/>
              </a:spcBef>
              <a:buClrTx/>
              <a:buSzTx/>
              <a:buFontTx/>
              <a:buNone/>
              <a:defRPr sz="4200" i="1"/>
            </a:lvl1pPr>
          </a:lstStyle>
          <a:p>
            <a:r>
              <a:t>–Johnny Appleseed</a:t>
            </a:r>
          </a:p>
        </p:txBody>
      </p:sp>
      <p:sp>
        <p:nvSpPr>
          <p:cNvPr id="112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74900" y="6000750"/>
            <a:ext cx="19621500" cy="939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Font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Image"/>
          <p:cNvSpPr>
            <a:spLocks noGrp="1"/>
          </p:cNvSpPr>
          <p:nvPr>
            <p:ph type="pic" idx="21"/>
          </p:nvPr>
        </p:nvSpPr>
        <p:spPr>
          <a:xfrm>
            <a:off x="0" y="-2654300"/>
            <a:ext cx="24384000" cy="17153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"/>
          <p:cNvSpPr/>
          <p:nvPr/>
        </p:nvSpPr>
        <p:spPr>
          <a:xfrm flipV="1">
            <a:off x="14989317" y="9919062"/>
            <a:ext cx="1" cy="231013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Line"/>
          <p:cNvSpPr/>
          <p:nvPr/>
        </p:nvSpPr>
        <p:spPr>
          <a:xfrm>
            <a:off x="952500" y="12801600"/>
            <a:ext cx="22498974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" name="Line"/>
          <p:cNvSpPr/>
          <p:nvPr/>
        </p:nvSpPr>
        <p:spPr>
          <a:xfrm>
            <a:off x="952500" y="9321800"/>
            <a:ext cx="22500035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" name="Line"/>
          <p:cNvSpPr/>
          <p:nvPr/>
        </p:nvSpPr>
        <p:spPr>
          <a:xfrm flipV="1">
            <a:off x="14989317" y="9919062"/>
            <a:ext cx="1" cy="231013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" name="Lorem Ipsum Dolor"/>
          <p:cNvSpPr txBox="1">
            <a:spLocks noGrp="1"/>
          </p:cNvSpPr>
          <p:nvPr>
            <p:ph type="body" sz="quarter" idx="21"/>
          </p:nvPr>
        </p:nvSpPr>
        <p:spPr>
          <a:xfrm>
            <a:off x="952500" y="8610600"/>
            <a:ext cx="13500100" cy="635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3200" i="1"/>
            </a:lvl1pPr>
          </a:lstStyle>
          <a:p>
            <a:r>
              <a:t>Lorem Ipsum Dolor</a:t>
            </a:r>
          </a:p>
        </p:txBody>
      </p:sp>
      <p:sp>
        <p:nvSpPr>
          <p:cNvPr id="31" name="Image"/>
          <p:cNvSpPr>
            <a:spLocks noGrp="1"/>
          </p:cNvSpPr>
          <p:nvPr>
            <p:ph type="pic" idx="22"/>
          </p:nvPr>
        </p:nvSpPr>
        <p:spPr>
          <a:xfrm>
            <a:off x="952500" y="-1460500"/>
            <a:ext cx="22479000" cy="13893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xfrm>
            <a:off x="952500" y="9398000"/>
            <a:ext cx="13500100" cy="3340100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Title Text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532100" y="9398000"/>
            <a:ext cx="7950200" cy="334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32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32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32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32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952500" y="5194300"/>
            <a:ext cx="22479000" cy="3340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"/>
          <p:cNvSpPr/>
          <p:nvPr/>
        </p:nvSpPr>
        <p:spPr>
          <a:xfrm>
            <a:off x="952500" y="6858000"/>
            <a:ext cx="106432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0" name="Line"/>
          <p:cNvSpPr/>
          <p:nvPr/>
        </p:nvSpPr>
        <p:spPr>
          <a:xfrm>
            <a:off x="952500" y="3898900"/>
            <a:ext cx="10643093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1" name="Lorem Ipsum Dolor"/>
          <p:cNvSpPr txBox="1">
            <a:spLocks noGrp="1"/>
          </p:cNvSpPr>
          <p:nvPr>
            <p:ph type="body" sz="quarter" idx="21"/>
          </p:nvPr>
        </p:nvSpPr>
        <p:spPr>
          <a:xfrm>
            <a:off x="952500" y="3124200"/>
            <a:ext cx="10642600" cy="6350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3200" i="1"/>
            </a:lvl1pPr>
          </a:lstStyle>
          <a:p>
            <a:r>
              <a:t>Lorem Ipsum Dolor</a:t>
            </a:r>
          </a:p>
        </p:txBody>
      </p:sp>
      <p:sp>
        <p:nvSpPr>
          <p:cNvPr id="52" name="Image"/>
          <p:cNvSpPr>
            <a:spLocks noGrp="1"/>
          </p:cNvSpPr>
          <p:nvPr>
            <p:ph type="pic" idx="22"/>
          </p:nvPr>
        </p:nvSpPr>
        <p:spPr>
          <a:xfrm>
            <a:off x="12534900" y="-1651000"/>
            <a:ext cx="10799069" cy="158242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952500" y="3975100"/>
            <a:ext cx="10642600" cy="2806700"/>
          </a:xfrm>
          <a:prstGeom prst="rect">
            <a:avLst/>
          </a:prstGeom>
        </p:spPr>
        <p:txBody>
          <a:bodyPr/>
          <a:lstStyle>
            <a:lvl1pPr algn="l">
              <a:defRPr sz="7800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7086600"/>
            <a:ext cx="10642600" cy="56388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32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32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32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32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Line"/>
          <p:cNvSpPr/>
          <p:nvPr/>
        </p:nvSpPr>
        <p:spPr>
          <a:xfrm>
            <a:off x="952500" y="3048000"/>
            <a:ext cx="2249492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1" name="Line"/>
          <p:cNvSpPr/>
          <p:nvPr/>
        </p:nvSpPr>
        <p:spPr>
          <a:xfrm>
            <a:off x="952500" y="889000"/>
            <a:ext cx="2249492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Line"/>
          <p:cNvSpPr/>
          <p:nvPr/>
        </p:nvSpPr>
        <p:spPr>
          <a:xfrm>
            <a:off x="952500" y="3048000"/>
            <a:ext cx="2249492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2" name="Line"/>
          <p:cNvSpPr/>
          <p:nvPr/>
        </p:nvSpPr>
        <p:spPr>
          <a:xfrm>
            <a:off x="952500" y="889000"/>
            <a:ext cx="2249492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3" name="Image"/>
          <p:cNvSpPr>
            <a:spLocks noGrp="1"/>
          </p:cNvSpPr>
          <p:nvPr>
            <p:ph type="pic" idx="21"/>
          </p:nvPr>
        </p:nvSpPr>
        <p:spPr>
          <a:xfrm>
            <a:off x="12636500" y="-2413000"/>
            <a:ext cx="11024412" cy="16154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3797300"/>
            <a:ext cx="10909300" cy="8928100"/>
          </a:xfrm>
          <a:prstGeom prst="rect">
            <a:avLst/>
          </a:prstGeom>
        </p:spPr>
        <p:txBody>
          <a:bodyPr/>
          <a:lstStyle>
            <a:lvl1pPr marL="508000" indent="-508000">
              <a:spcBef>
                <a:spcPts val="2500"/>
              </a:spcBef>
              <a:buSzPct val="65000"/>
              <a:defRPr sz="4200"/>
            </a:lvl1pPr>
            <a:lvl2pPr marL="1016000" indent="-508000">
              <a:spcBef>
                <a:spcPts val="2500"/>
              </a:spcBef>
              <a:buSzPct val="65000"/>
              <a:defRPr sz="4200"/>
            </a:lvl2pPr>
            <a:lvl3pPr marL="1524000" indent="-508000">
              <a:spcBef>
                <a:spcPts val="2500"/>
              </a:spcBef>
              <a:buSzPct val="65000"/>
              <a:defRPr sz="4200"/>
            </a:lvl3pPr>
            <a:lvl4pPr marL="2032000" indent="-508000">
              <a:spcBef>
                <a:spcPts val="2500"/>
              </a:spcBef>
              <a:buSzPct val="65000"/>
              <a:defRPr sz="4200"/>
            </a:lvl4pPr>
            <a:lvl5pPr marL="2540000" indent="-508000">
              <a:spcBef>
                <a:spcPts val="2500"/>
              </a:spcBef>
              <a:buSzPct val="65000"/>
              <a:defRPr sz="4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778000"/>
            <a:ext cx="22479000" cy="101473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Image"/>
          <p:cNvSpPr>
            <a:spLocks noGrp="1"/>
          </p:cNvSpPr>
          <p:nvPr>
            <p:ph type="pic" sz="half" idx="21"/>
          </p:nvPr>
        </p:nvSpPr>
        <p:spPr>
          <a:xfrm>
            <a:off x="12232231" y="6024722"/>
            <a:ext cx="11497993" cy="8088517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2" name="Image"/>
          <p:cNvSpPr>
            <a:spLocks noGrp="1"/>
          </p:cNvSpPr>
          <p:nvPr>
            <p:ph type="pic" sz="half" idx="22"/>
          </p:nvPr>
        </p:nvSpPr>
        <p:spPr>
          <a:xfrm>
            <a:off x="12349986" y="635000"/>
            <a:ext cx="11226801" cy="68072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Image"/>
          <p:cNvSpPr>
            <a:spLocks noGrp="1"/>
          </p:cNvSpPr>
          <p:nvPr>
            <p:ph type="pic" idx="23"/>
          </p:nvPr>
        </p:nvSpPr>
        <p:spPr>
          <a:xfrm>
            <a:off x="730989" y="-2438400"/>
            <a:ext cx="11050413" cy="16192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952500" y="3060700"/>
            <a:ext cx="2249492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Line"/>
          <p:cNvSpPr/>
          <p:nvPr/>
        </p:nvSpPr>
        <p:spPr>
          <a:xfrm>
            <a:off x="952500" y="889000"/>
            <a:ext cx="2249492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952500" y="1143000"/>
            <a:ext cx="22479000" cy="166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3695700"/>
            <a:ext cx="22479000" cy="857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6100" y="13017500"/>
            <a:ext cx="419100" cy="508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solidFill>
                  <a:srgbClr val="4C4946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1pPr>
      <a:lvl2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2pPr>
      <a:lvl3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3pPr>
      <a:lvl4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4pPr>
      <a:lvl5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5pPr>
      <a:lvl6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6pPr>
      <a:lvl7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7pPr>
      <a:lvl8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8pPr>
      <a:lvl9pPr marL="0" marR="0" indent="0" algn="ctr" defTabSz="825500" rtl="0" latinLnBrk="0">
        <a:lnSpc>
          <a:spcPct val="9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9800" b="0" i="0" u="none" strike="noStrike" cap="none" spc="0" baseline="0">
          <a:solidFill>
            <a:srgbClr val="D93E2B"/>
          </a:solidFill>
          <a:uFillTx/>
          <a:latin typeface="+mn-lt"/>
          <a:ea typeface="+mn-ea"/>
          <a:cs typeface="+mn-cs"/>
          <a:sym typeface="Bodoni SvtyTwo ITC TT-Book"/>
        </a:defRPr>
      </a:lvl9pPr>
    </p:titleStyle>
    <p:bodyStyle>
      <a:lvl1pPr marL="6096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1pPr>
      <a:lvl2pPr marL="12192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2pPr>
      <a:lvl3pPr marL="18288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3pPr>
      <a:lvl4pPr marL="24384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4pPr>
      <a:lvl5pPr marL="30480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5pPr>
      <a:lvl6pPr marL="36576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6pPr>
      <a:lvl7pPr marL="42672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7pPr>
      <a:lvl8pPr marL="48768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8pPr>
      <a:lvl9pPr marL="5486400" marR="0" indent="-609600" algn="l" defTabSz="8255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sz="5000" b="0" i="0" u="none" strike="noStrike" cap="none" spc="0" baseline="0"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ohamed_2754@limu.edu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Different types of managers"/>
          <p:cNvSpPr txBox="1">
            <a:spLocks noGrp="1"/>
          </p:cNvSpPr>
          <p:nvPr>
            <p:ph type="subTitle" sz="quarter" idx="1"/>
          </p:nvPr>
        </p:nvSpPr>
        <p:spPr>
          <a:xfrm>
            <a:off x="13173074" y="6858000"/>
            <a:ext cx="10352565" cy="3023837"/>
          </a:xfrm>
          <a:prstGeom prst="rect">
            <a:avLst/>
          </a:prstGeom>
          <a:gradFill>
            <a:gsLst>
              <a:gs pos="0">
                <a:schemeClr val="accent1">
                  <a:hueOff val="369194"/>
                  <a:satOff val="6343"/>
                  <a:lumOff val="-13963"/>
                </a:schemeClr>
              </a:gs>
              <a:gs pos="100000">
                <a:schemeClr val="accent1">
                  <a:hueOff val="-113918"/>
                  <a:satOff val="19024"/>
                  <a:lumOff val="19749"/>
                </a:schemeClr>
              </a:gs>
            </a:gsLst>
            <a:lin ang="5400000"/>
          </a:gradFill>
          <a:ln>
            <a:solidFill>
              <a:srgbClr val="000000"/>
            </a:solidFill>
          </a:ln>
          <a:effectLst>
            <a:outerShdw blurRad="381000" dist="119618" rotWithShape="0">
              <a:srgbClr val="000000">
                <a:alpha val="75000"/>
              </a:srgbClr>
            </a:outerShdw>
            <a:reflection stA="47642" endPos="40000" dir="5400000" sy="-100000" algn="bl" rotWithShape="0"/>
          </a:effectLst>
        </p:spPr>
        <p:txBody>
          <a:bodyPr/>
          <a:lstStyle>
            <a:lvl1pPr algn="ctr">
              <a:defRPr sz="44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lvl1pPr>
          </a:lstStyle>
          <a:p>
            <a:r>
              <a:rPr lang="en-US" dirty="0"/>
              <a:t>Defining Strategy </a:t>
            </a:r>
            <a:endParaRPr dirty="0"/>
          </a:p>
        </p:txBody>
      </p:sp>
      <p:pic>
        <p:nvPicPr>
          <p:cNvPr id="138" name="07 Libyan International Medical University.png" descr="07 Libyan International Medical Universi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21418" y="-98953"/>
            <a:ext cx="4287824" cy="4287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download.png" descr="downlo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0754" y="123945"/>
            <a:ext cx="4670676" cy="4670676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Mohamed A.A Eldeep…"/>
          <p:cNvSpPr txBox="1"/>
          <p:nvPr/>
        </p:nvSpPr>
        <p:spPr>
          <a:xfrm>
            <a:off x="838429" y="8540137"/>
            <a:ext cx="13740941" cy="3195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503555">
              <a:defRPr sz="6700" spc="-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dirty="0"/>
              <a:t>Mohamed A.A </a:t>
            </a:r>
            <a:r>
              <a:rPr dirty="0" err="1"/>
              <a:t>Eldeep</a:t>
            </a:r>
            <a:endParaRPr spc="-67" dirty="0"/>
          </a:p>
          <a:p>
            <a:pPr defTabSz="503555">
              <a:defRPr sz="6700" spc="-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dirty="0"/>
              <a:t>Student Number : 2754 </a:t>
            </a:r>
            <a:endParaRPr spc="-67" dirty="0"/>
          </a:p>
          <a:p>
            <a:pPr defTabSz="503555">
              <a:defRPr sz="6700" spc="-1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dirty="0" smtClean="0"/>
              <a:t>E</a:t>
            </a:r>
            <a:r>
              <a:rPr lang="en-US" dirty="0" smtClean="0"/>
              <a:t>mail</a:t>
            </a:r>
            <a:r>
              <a:rPr dirty="0" smtClean="0"/>
              <a:t> </a:t>
            </a:r>
            <a:r>
              <a:rPr dirty="0"/>
              <a:t>: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/>
              </a:rPr>
              <a:t>mohamed_2754@limu.edu.ly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06185F1-9D11-FE49-940F-D7FF08079692}"/>
              </a:ext>
            </a:extLst>
          </p:cNvPr>
          <p:cNvSpPr txBox="1"/>
          <p:nvPr/>
        </p:nvSpPr>
        <p:spPr>
          <a:xfrm>
            <a:off x="6229350" y="1368523"/>
            <a:ext cx="13430250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L</a:t>
            </a:r>
            <a:r>
              <a:rPr kumimoji="0" lang="x-none" sz="6000" b="0" i="0" u="none" strike="noStrike" cap="none" spc="0" normalizeH="0" baseline="0" dirty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ibyan </a:t>
            </a:r>
            <a:r>
              <a:rPr lang="en-US" sz="6000" dirty="0" smtClean="0"/>
              <a:t>I</a:t>
            </a:r>
            <a:r>
              <a:rPr kumimoji="0" lang="x-none" sz="6000" b="0" i="0" u="none" strike="noStrike" cap="none" spc="0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nternational </a:t>
            </a:r>
            <a:r>
              <a:rPr lang="en-US" sz="6000" dirty="0" smtClean="0"/>
              <a:t>M</a:t>
            </a:r>
            <a:r>
              <a:rPr kumimoji="0" lang="x-none" sz="6000" b="0" i="0" u="none" strike="noStrike" cap="none" spc="0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edical </a:t>
            </a:r>
            <a:r>
              <a:rPr lang="en-US" sz="6000" dirty="0" smtClean="0"/>
              <a:t>U</a:t>
            </a:r>
            <a:r>
              <a:rPr kumimoji="0" lang="x-none" sz="6000" b="0" i="0" u="none" strike="noStrike" cap="none" spc="0" normalizeH="0" baseline="0" dirty="0" smtClean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niversty </a:t>
            </a:r>
            <a:endParaRPr kumimoji="0" lang="x-none" sz="6000" b="0" i="0" u="none" strike="noStrike" cap="none" spc="0" normalizeH="0" baseline="0" dirty="0">
              <a:ln>
                <a:noFill/>
              </a:ln>
              <a:solidFill>
                <a:srgbClr val="414141"/>
              </a:solidFill>
              <a:effectLst/>
              <a:uFillTx/>
              <a:latin typeface="Palatino"/>
              <a:ea typeface="Palatino"/>
              <a:cs typeface="Palatino"/>
              <a:sym typeface="Palatino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 dirty="0"/>
              <a:t>F</a:t>
            </a:r>
            <a:r>
              <a:rPr lang="x-none" sz="6000" dirty="0"/>
              <a:t>aculity of </a:t>
            </a:r>
            <a:r>
              <a:rPr lang="en-US" sz="6000" dirty="0" smtClean="0"/>
              <a:t>B</a:t>
            </a:r>
            <a:r>
              <a:rPr lang="x-none" sz="6000" dirty="0" smtClean="0"/>
              <a:t>ussnies </a:t>
            </a:r>
            <a:r>
              <a:rPr lang="en-US" sz="6000" dirty="0" smtClean="0"/>
              <a:t>A</a:t>
            </a:r>
            <a:r>
              <a:rPr lang="x-none" sz="6000" dirty="0" smtClean="0"/>
              <a:t>dminstration </a:t>
            </a:r>
            <a:endParaRPr kumimoji="0" lang="x-none" sz="6000" b="0" i="0" u="none" strike="noStrike" cap="none" spc="0" normalizeH="0" baseline="0" dirty="0">
              <a:ln>
                <a:noFill/>
              </a:ln>
              <a:solidFill>
                <a:srgbClr val="414141"/>
              </a:solidFill>
              <a:effectLst/>
              <a:uFillTx/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able of content"/>
          <p:cNvSpPr txBox="1"/>
          <p:nvPr/>
        </p:nvSpPr>
        <p:spPr>
          <a:xfrm>
            <a:off x="6956526" y="664277"/>
            <a:ext cx="11365793" cy="161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110000"/>
              </a:lnSpc>
              <a:defRPr sz="9000" i="1"/>
            </a:lvl1pPr>
          </a:lstStyle>
          <a:p>
            <a:r>
              <a:t>Table of content</a:t>
            </a:r>
          </a:p>
        </p:txBody>
      </p:sp>
      <p:sp>
        <p:nvSpPr>
          <p:cNvPr id="144" name=". Types of managers…"/>
          <p:cNvSpPr txBox="1"/>
          <p:nvPr/>
        </p:nvSpPr>
        <p:spPr>
          <a:xfrm>
            <a:off x="1671668" y="3880119"/>
            <a:ext cx="17847008" cy="4488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2" algn="l">
              <a:defRPr sz="5700"/>
            </a:pPr>
            <a:r>
              <a:rPr dirty="0"/>
              <a:t>. </a:t>
            </a:r>
            <a:r>
              <a:rPr lang="en-US" dirty="0"/>
              <a:t>Definition </a:t>
            </a:r>
            <a:r>
              <a:rPr dirty="0"/>
              <a:t> </a:t>
            </a:r>
          </a:p>
          <a:p>
            <a:pPr lvl="2" algn="l">
              <a:defRPr sz="5700"/>
            </a:pPr>
            <a:r>
              <a:rPr dirty="0"/>
              <a:t>. </a:t>
            </a:r>
            <a:r>
              <a:rPr lang="en-US" dirty="0"/>
              <a:t>R</a:t>
            </a:r>
            <a:r>
              <a:rPr dirty="0"/>
              <a:t>oles</a:t>
            </a:r>
            <a:r>
              <a:rPr lang="en-US" dirty="0"/>
              <a:t> of strategy </a:t>
            </a:r>
          </a:p>
          <a:p>
            <a:pPr lvl="2" algn="l">
              <a:defRPr sz="5700"/>
            </a:pPr>
            <a:r>
              <a:rPr lang="en-US" dirty="0"/>
              <a:t>. Strategy Examples</a:t>
            </a:r>
            <a:endParaRPr dirty="0"/>
          </a:p>
          <a:p>
            <a:pPr lvl="2" algn="l">
              <a:defRPr sz="5700"/>
            </a:pPr>
            <a:r>
              <a:rPr dirty="0"/>
              <a:t>. Conclusion </a:t>
            </a:r>
          </a:p>
          <a:p>
            <a:pPr lvl="2" algn="l">
              <a:defRPr sz="5700"/>
            </a:pPr>
            <a:r>
              <a:rPr dirty="0"/>
              <a:t>. Reference</a:t>
            </a:r>
          </a:p>
        </p:txBody>
      </p:sp>
      <p:sp>
        <p:nvSpPr>
          <p:cNvPr id="145" name="1"/>
          <p:cNvSpPr txBox="1"/>
          <p:nvPr/>
        </p:nvSpPr>
        <p:spPr>
          <a:xfrm>
            <a:off x="23513150" y="12453080"/>
            <a:ext cx="31750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ypes of managers"/>
          <p:cNvSpPr txBox="1">
            <a:spLocks noGrp="1"/>
          </p:cNvSpPr>
          <p:nvPr>
            <p:ph type="body" idx="22"/>
          </p:nvPr>
        </p:nvSpPr>
        <p:spPr>
          <a:xfrm>
            <a:off x="2381250" y="1366270"/>
            <a:ext cx="19621500" cy="1318310"/>
          </a:xfrm>
          <a:prstGeom prst="rect">
            <a:avLst/>
          </a:prstGeom>
          <a:blipFill>
            <a:blip r:embed="rId2" cstate="print"/>
          </a:blipFill>
        </p:spPr>
        <p:txBody>
          <a:bodyPr/>
          <a:lstStyle/>
          <a:p>
            <a:pPr marL="0" marR="0" lvl="2" indent="0" algn="ctr" defTabSz="825500" rtl="1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9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r>
              <a:rPr lang="x-none" dirty="0"/>
              <a:t>Definition </a:t>
            </a:r>
            <a:endParaRPr dirty="0"/>
          </a:p>
        </p:txBody>
      </p:sp>
      <p:sp>
        <p:nvSpPr>
          <p:cNvPr id="151" name="2"/>
          <p:cNvSpPr txBox="1"/>
          <p:nvPr/>
        </p:nvSpPr>
        <p:spPr>
          <a:xfrm>
            <a:off x="23728939" y="12841498"/>
            <a:ext cx="31750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9D64EE0-8054-C449-B70C-7CA1EF15B2DA}"/>
              </a:ext>
            </a:extLst>
          </p:cNvPr>
          <p:cNvSpPr txBox="1"/>
          <p:nvPr/>
        </p:nvSpPr>
        <p:spPr>
          <a:xfrm>
            <a:off x="2126581" y="4729212"/>
            <a:ext cx="19876169" cy="42575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5400" dirty="0" smtClean="0"/>
              <a:t>The direction and scope of an organization over the long-term: which achieves advantage for the organization through its configuration of resources within a challenging environment, to meet the needs of markets, and to fulfill stakeholder expectations.</a:t>
            </a:r>
            <a:endParaRPr kumimoji="0" lang="x-none" sz="5400" b="0" i="0" u="none" strike="noStrike" cap="none" spc="0" normalizeH="0" baseline="0" dirty="0">
              <a:ln>
                <a:noFill/>
              </a:ln>
              <a:solidFill>
                <a:srgbClr val="414141"/>
              </a:solidFill>
              <a:effectLst/>
              <a:uFillTx/>
              <a:latin typeface="Palatino"/>
              <a:ea typeface="Palatino"/>
              <a:cs typeface="Palatino"/>
              <a:sym typeface="Palatino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4D1BCB8-C582-9C48-A74B-1007BB6E969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4665" y="8915400"/>
            <a:ext cx="10160000" cy="48006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op  managers"/>
          <p:cNvSpPr txBox="1"/>
          <p:nvPr/>
        </p:nvSpPr>
        <p:spPr>
          <a:xfrm>
            <a:off x="8075923" y="106649"/>
            <a:ext cx="8232153" cy="2595582"/>
          </a:xfrm>
          <a:prstGeom prst="rect">
            <a:avLst/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1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lvl1pPr>
          </a:lstStyle>
          <a:p>
            <a:r>
              <a:rPr lang="en-US" dirty="0"/>
              <a:t>ROLES OF STRATEGY</a:t>
            </a:r>
            <a:endParaRPr dirty="0"/>
          </a:p>
        </p:txBody>
      </p:sp>
      <p:sp>
        <p:nvSpPr>
          <p:cNvPr id="154" name="Text"/>
          <p:cNvSpPr txBox="1"/>
          <p:nvPr/>
        </p:nvSpPr>
        <p:spPr>
          <a:xfrm>
            <a:off x="10379457" y="8309958"/>
            <a:ext cx="11342528" cy="635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/>
          <a:p>
            <a:endParaRPr/>
          </a:p>
        </p:txBody>
      </p:sp>
      <p:sp>
        <p:nvSpPr>
          <p:cNvPr id="156" name="3"/>
          <p:cNvSpPr txBox="1"/>
          <p:nvPr/>
        </p:nvSpPr>
        <p:spPr>
          <a:xfrm>
            <a:off x="23728939" y="12712025"/>
            <a:ext cx="31750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E1A3BF5-4FDB-EE44-A504-ED40279DD7AD}"/>
              </a:ext>
            </a:extLst>
          </p:cNvPr>
          <p:cNvSpPr txBox="1"/>
          <p:nvPr/>
        </p:nvSpPr>
        <p:spPr>
          <a:xfrm>
            <a:off x="312821" y="3165466"/>
            <a:ext cx="23416118" cy="10443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sz="4800" dirty="0"/>
              <a:t>In other words, strategy is about:</a:t>
            </a:r>
          </a:p>
          <a:p>
            <a:endParaRPr lang="en-US" sz="4800" dirty="0"/>
          </a:p>
          <a:p>
            <a:r>
              <a:rPr lang="en-US" sz="4800" dirty="0"/>
              <a:t>Where is the business trying to get to in the long-term ?</a:t>
            </a:r>
          </a:p>
          <a:p>
            <a:endParaRPr lang="en-US" sz="4800" dirty="0"/>
          </a:p>
          <a:p>
            <a:r>
              <a:rPr lang="en-US" sz="4800" dirty="0"/>
              <a:t>Which markets should a business compete in and what kind of activities are involved in such markets?</a:t>
            </a:r>
          </a:p>
          <a:p>
            <a:endParaRPr lang="en-US" sz="4800" dirty="0"/>
          </a:p>
          <a:p>
            <a:r>
              <a:rPr lang="en-US" sz="4800" dirty="0"/>
              <a:t>How the business perform better than its competition in those markets?</a:t>
            </a:r>
          </a:p>
          <a:p>
            <a:endParaRPr lang="en-US" sz="4800" dirty="0"/>
          </a:p>
          <a:p>
            <a:r>
              <a:rPr lang="en-US" sz="4800" dirty="0"/>
              <a:t>What resources are required in order to be able to compete?</a:t>
            </a:r>
          </a:p>
          <a:p>
            <a:endParaRPr lang="en-US" sz="4800" dirty="0"/>
          </a:p>
          <a:p>
            <a:r>
              <a:rPr lang="en-US" sz="4800" dirty="0"/>
              <a:t>What external, environmental factors affect the businesses ability to compete?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x-none" sz="3200" b="0" i="0" u="none" strike="noStrike" cap="none" spc="0" normalizeH="0" baseline="0" dirty="0">
              <a:ln>
                <a:noFill/>
              </a:ln>
              <a:solidFill>
                <a:srgbClr val="414141"/>
              </a:solidFill>
              <a:effectLst/>
              <a:uFillTx/>
              <a:latin typeface="Palatino"/>
              <a:ea typeface="Palatino"/>
              <a:cs typeface="Palatino"/>
              <a:sym typeface="Palatino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CE4028A-EFE9-0142-ACF1-C36C50EC6D2A}"/>
              </a:ext>
            </a:extLst>
          </p:cNvPr>
          <p:cNvSpPr/>
          <p:nvPr/>
        </p:nvSpPr>
        <p:spPr>
          <a:xfrm>
            <a:off x="7334250" y="847655"/>
            <a:ext cx="9715500" cy="933589"/>
          </a:xfrm>
          <a:prstGeom prst="rect">
            <a:avLst/>
          </a:prstGeom>
          <a:blipFill rotWithShape="1">
            <a:blip r:embed="rId2" cstate="print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5400" dirty="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rPr>
              <a:t>EXAMPLE</a:t>
            </a:r>
            <a:endParaRPr kumimoji="0" lang="x-none" sz="5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25400" dist="33948" dir="2700000" rotWithShape="0">
                  <a:srgbClr val="3B3936"/>
                </a:outerShdw>
              </a:effectLst>
              <a:uFillTx/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2D2624C-F2D8-0440-B799-0861E98CB47D}"/>
              </a:ext>
            </a:extLst>
          </p:cNvPr>
          <p:cNvSpPr txBox="1"/>
          <p:nvPr/>
        </p:nvSpPr>
        <p:spPr>
          <a:xfrm>
            <a:off x="3590925" y="3426996"/>
            <a:ext cx="17202150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/>
            <a:r>
              <a:rPr lang="en-US" sz="4800" dirty="0"/>
              <a:t>Companies, universities, nonprofits, and other organizations can use strategic management as a way to make goals and meet objectives.</a:t>
            </a:r>
            <a:endParaRPr lang="x-none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3F45A7B-52CA-F341-97FD-ACCC08C7CB3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87700" y="6550310"/>
            <a:ext cx="8293100" cy="51393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4A41BD7-024D-924E-8045-A00544A6C05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953874" y="6445002"/>
            <a:ext cx="9553575" cy="53500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1342D04-9579-684D-955B-799CC5F7BD3D}"/>
              </a:ext>
            </a:extLst>
          </p:cNvPr>
          <p:cNvSpPr txBox="1"/>
          <p:nvPr/>
        </p:nvSpPr>
        <p:spPr>
          <a:xfrm>
            <a:off x="22745700" y="12789832"/>
            <a:ext cx="142875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3200" b="0" i="0" u="none" strike="noStrike" cap="none" spc="0" normalizeH="0" baseline="0" dirty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987722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onclusion"/>
          <p:cNvSpPr txBox="1"/>
          <p:nvPr/>
        </p:nvSpPr>
        <p:spPr>
          <a:xfrm>
            <a:off x="897936" y="518564"/>
            <a:ext cx="4893544" cy="1371601"/>
          </a:xfrm>
          <a:prstGeom prst="rect">
            <a:avLst/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5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lvl1pPr>
          </a:lstStyle>
          <a:p>
            <a:r>
              <a:rPr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2E8BB6D-DFCC-2641-B42E-8F1B2FFDAEFB}"/>
              </a:ext>
            </a:extLst>
          </p:cNvPr>
          <p:cNvSpPr txBox="1"/>
          <p:nvPr/>
        </p:nvSpPr>
        <p:spPr>
          <a:xfrm>
            <a:off x="4171950" y="4545708"/>
            <a:ext cx="14830425" cy="37959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4800" dirty="0" smtClean="0"/>
              <a:t>Strategic management is a continuous process that appraises the business and industries in which the organization is involved; appraises its competitors, and fixes goals to meet all the present and future competitors, and then reassesses each strategy.</a:t>
            </a:r>
            <a:endParaRPr kumimoji="0" lang="x-none" sz="4800" b="0" i="0" u="none" strike="noStrike" cap="none" spc="0" normalizeH="0" baseline="0" dirty="0">
              <a:ln>
                <a:noFill/>
              </a:ln>
              <a:solidFill>
                <a:srgbClr val="414141"/>
              </a:solidFill>
              <a:effectLst/>
              <a:uFillTx/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4ACD53C5-0E67-B144-8148-0E553B4BCA33}"/>
              </a:ext>
            </a:extLst>
          </p:cNvPr>
          <p:cNvSpPr txBox="1"/>
          <p:nvPr/>
        </p:nvSpPr>
        <p:spPr>
          <a:xfrm>
            <a:off x="22831425" y="12618382"/>
            <a:ext cx="8001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3200" b="0" i="0" u="none" strike="noStrike" cap="none" spc="0" normalizeH="0" baseline="0" dirty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5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ference"/>
          <p:cNvSpPr txBox="1"/>
          <p:nvPr/>
        </p:nvSpPr>
        <p:spPr>
          <a:xfrm>
            <a:off x="10214471" y="1518830"/>
            <a:ext cx="3955058" cy="1270001"/>
          </a:xfrm>
          <a:prstGeom prst="rect">
            <a:avLst/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lvl1pPr>
          </a:lstStyle>
          <a:p>
            <a:r>
              <a:t>Reference</a:t>
            </a:r>
          </a:p>
        </p:txBody>
      </p:sp>
      <p:sp>
        <p:nvSpPr>
          <p:cNvPr id="185" name="Learning, L. (n.d.). Principles of management. Retrieved April 14, 2021, from https://courses.lumenlearning.com/wmopen-principlesofmanagement/chapter/types-of-managers-and-their-roles/"/>
          <p:cNvSpPr txBox="1"/>
          <p:nvPr/>
        </p:nvSpPr>
        <p:spPr>
          <a:xfrm>
            <a:off x="2053706" y="3516602"/>
            <a:ext cx="18079350" cy="7458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80000" indent="-480000" algn="l" defTabSz="457200">
              <a:spcBef>
                <a:spcPts val="1200"/>
              </a:spcBef>
              <a:defRPr sz="56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lang="en-US" i="1" dirty="0"/>
              <a:t>What is Strategy?</a:t>
            </a:r>
            <a:r>
              <a:rPr lang="en-US" dirty="0"/>
              <a:t> tutor2u. (2021, May 11). https://www.tutor2u.net/business/reference/what-is-strategy. </a:t>
            </a:r>
          </a:p>
          <a:p>
            <a:endParaRPr lang="en-US" dirty="0"/>
          </a:p>
          <a:p>
            <a:r>
              <a:rPr lang="en-US" i="1" dirty="0"/>
              <a:t>MSG Management  Study  Guide</a:t>
            </a:r>
            <a:r>
              <a:rPr lang="en-US" dirty="0"/>
              <a:t>. Benefits of Strategic Management. (n.d.). https://</a:t>
            </a:r>
            <a:r>
              <a:rPr lang="en-US" dirty="0" err="1"/>
              <a:t>www.managementstudyguide.com</a:t>
            </a:r>
            <a:r>
              <a:rPr lang="en-US" dirty="0"/>
              <a:t>/strategic-management-</a:t>
            </a:r>
            <a:r>
              <a:rPr lang="en-US" dirty="0" err="1"/>
              <a:t>benefits.htm</a:t>
            </a:r>
            <a:r>
              <a:rPr lang="en-US" dirty="0"/>
              <a:t>. </a:t>
            </a:r>
          </a:p>
          <a:p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6505768-EC6C-034A-8CE7-69EEFB625A6A}"/>
              </a:ext>
            </a:extLst>
          </p:cNvPr>
          <p:cNvSpPr txBox="1"/>
          <p:nvPr/>
        </p:nvSpPr>
        <p:spPr>
          <a:xfrm>
            <a:off x="22259925" y="12546945"/>
            <a:ext cx="191452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3200" b="0" i="0" u="none" strike="noStrike" cap="none" spc="0" normalizeH="0" baseline="0" dirty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6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download-2.png" descr="download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72396" y="-65018"/>
            <a:ext cx="18153186" cy="1342362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D08B071-C227-7040-93B2-FBC3FEAEA74B}"/>
              </a:ext>
            </a:extLst>
          </p:cNvPr>
          <p:cNvSpPr txBox="1"/>
          <p:nvPr/>
        </p:nvSpPr>
        <p:spPr>
          <a:xfrm>
            <a:off x="22860000" y="12318345"/>
            <a:ext cx="10287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x-none" sz="3200" b="0" i="0" u="none" strike="noStrike" cap="none" spc="0" normalizeH="0" baseline="0" dirty="0">
                <a:ln>
                  <a:noFill/>
                </a:ln>
                <a:solidFill>
                  <a:srgbClr val="414141"/>
                </a:solidFill>
                <a:effectLst/>
                <a:uFillTx/>
                <a:latin typeface="Palatino"/>
                <a:ea typeface="Palatino"/>
                <a:cs typeface="Palatino"/>
                <a:sym typeface="Palatino"/>
              </a:rPr>
              <a:t>7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4">
  <a:themeElements>
    <a:clrScheme name="New_Template4">
      <a:dk1>
        <a:srgbClr val="414141"/>
      </a:dk1>
      <a:lt1>
        <a:srgbClr val="004141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33948" dir="2700000" rotWithShape="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4">
  <a:themeElements>
    <a:clrScheme name="New_Template4">
      <a:dk1>
        <a:srgbClr val="000000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33948" dir="2700000" rotWithShape="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2687</TotalTime>
  <Words>167</Words>
  <Application>Microsoft Office PowerPoint</Application>
  <PresentationFormat>Custom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Bodoni SvtyTwo ITC TT-Book</vt:lpstr>
      <vt:lpstr>Graphik</vt:lpstr>
      <vt:lpstr>Helvetica</vt:lpstr>
      <vt:lpstr>Helvetica Neue</vt:lpstr>
      <vt:lpstr>Palatino</vt:lpstr>
      <vt:lpstr>Times Roman</vt:lpstr>
      <vt:lpstr>Zapf Dingbats</vt:lpstr>
      <vt:lpstr>New_Template4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11</cp:revision>
  <dcterms:modified xsi:type="dcterms:W3CDTF">2021-06-02T07:28:50Z</dcterms:modified>
</cp:coreProperties>
</file>