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68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47" autoAdjust="0"/>
    <p:restoredTop sz="94508"/>
  </p:normalViewPr>
  <p:slideViewPr>
    <p:cSldViewPr snapToGrid="0" snapToObjects="1">
      <p:cViewPr varScale="1">
        <p:scale>
          <a:sx n="69" d="100"/>
          <a:sy n="69" d="100"/>
        </p:scale>
        <p:origin x="1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045A35-3C3B-094A-8612-ECFF9204609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4A1D4BB-EA8C-F54E-BB95-8B87A1081D70}">
      <dgm:prSet/>
      <dgm:spPr/>
      <dgm:t>
        <a:bodyPr/>
        <a:lstStyle/>
        <a:p>
          <a:pPr rtl="1"/>
          <a:r>
            <a:rPr lang="en-US" dirty="0"/>
            <a:t>1. This company strategy comprises judgments about product selection, market competition, customer happiness, and so on.</a:t>
          </a:r>
        </a:p>
      </dgm:t>
    </dgm:pt>
    <dgm:pt modelId="{B4AE0DE8-EA8B-954A-A85E-0D1BFC258583}" type="parTrans" cxnId="{CFA6097D-4AA3-C44A-8A72-E13E37375C64}">
      <dgm:prSet/>
      <dgm:spPr/>
      <dgm:t>
        <a:bodyPr/>
        <a:lstStyle/>
        <a:p>
          <a:pPr rtl="1"/>
          <a:endParaRPr lang="ar-SA"/>
        </a:p>
      </dgm:t>
    </dgm:pt>
    <dgm:pt modelId="{7028F5A5-5D70-CF44-8011-D4625B2525E7}" type="sibTrans" cxnId="{CFA6097D-4AA3-C44A-8A72-E13E37375C64}">
      <dgm:prSet/>
      <dgm:spPr/>
      <dgm:t>
        <a:bodyPr/>
        <a:lstStyle/>
        <a:p>
          <a:pPr rtl="1"/>
          <a:endParaRPr lang="ar-SA"/>
        </a:p>
      </dgm:t>
    </dgm:pt>
    <dgm:pt modelId="{7EC35466-C0DD-6C4E-8339-F22AD78264DF}" type="pres">
      <dgm:prSet presAssocID="{52045A35-3C3B-094A-8612-ECFF9204609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C9F0C1-19FB-8F4A-9945-7891EDCAF3F7}" type="pres">
      <dgm:prSet presAssocID="{34A1D4BB-EA8C-F54E-BB95-8B87A1081D70}" presName="circ1TxSh" presStyleLbl="vennNode1" presStyleIdx="0" presStyleCnt="1" custLinFactNeighborX="13399" custLinFactNeighborY="-5182"/>
      <dgm:spPr/>
      <dgm:t>
        <a:bodyPr/>
        <a:lstStyle/>
        <a:p>
          <a:endParaRPr lang="en-US"/>
        </a:p>
      </dgm:t>
    </dgm:pt>
  </dgm:ptLst>
  <dgm:cxnLst>
    <dgm:cxn modelId="{CFA6097D-4AA3-C44A-8A72-E13E37375C64}" srcId="{52045A35-3C3B-094A-8612-ECFF92046093}" destId="{34A1D4BB-EA8C-F54E-BB95-8B87A1081D70}" srcOrd="0" destOrd="0" parTransId="{B4AE0DE8-EA8B-954A-A85E-0D1BFC258583}" sibTransId="{7028F5A5-5D70-CF44-8011-D4625B2525E7}"/>
    <dgm:cxn modelId="{9AAC4DA0-6709-5346-AE76-CAC31E74DAFC}" type="presOf" srcId="{52045A35-3C3B-094A-8612-ECFF92046093}" destId="{7EC35466-C0DD-6C4E-8339-F22AD78264DF}" srcOrd="0" destOrd="0" presId="urn:microsoft.com/office/officeart/2005/8/layout/venn1"/>
    <dgm:cxn modelId="{F152E508-66D4-BD4A-AF7B-95DC776E99A0}" type="presOf" srcId="{34A1D4BB-EA8C-F54E-BB95-8B87A1081D70}" destId="{F2C9F0C1-19FB-8F4A-9945-7891EDCAF3F7}" srcOrd="0" destOrd="0" presId="urn:microsoft.com/office/officeart/2005/8/layout/venn1"/>
    <dgm:cxn modelId="{4CE578F9-7CBF-0F4C-860F-F0F8D94E7B4E}" type="presParOf" srcId="{7EC35466-C0DD-6C4E-8339-F22AD78264DF}" destId="{F2C9F0C1-19FB-8F4A-9945-7891EDCAF3F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86CC7E-76B2-2241-A0BD-8C810B05DB1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786B74-F0B8-4A40-919A-2B760F0A4B34}">
      <dgm:prSet/>
      <dgm:spPr/>
      <dgm:t>
        <a:bodyPr/>
        <a:lstStyle/>
        <a:p>
          <a:pPr rtl="1"/>
          <a:r>
            <a:rPr lang="en-US" dirty="0"/>
            <a:t>2. Decisions in corporate strategy are more focused with meeting the expectations of stakeholders. This strategy is more focused on a company's goal.</a:t>
          </a:r>
        </a:p>
      </dgm:t>
    </dgm:pt>
    <dgm:pt modelId="{9F517350-0A8F-1740-BFF2-952166C62DCE}" type="parTrans" cxnId="{9073BB23-2254-2E4B-A7B8-7B5547A2A417}">
      <dgm:prSet/>
      <dgm:spPr/>
      <dgm:t>
        <a:bodyPr/>
        <a:lstStyle/>
        <a:p>
          <a:pPr rtl="1"/>
          <a:endParaRPr lang="ar-SA"/>
        </a:p>
      </dgm:t>
    </dgm:pt>
    <dgm:pt modelId="{3F894601-E5FE-5D48-98BA-70EF7A4BF62E}" type="sibTrans" cxnId="{9073BB23-2254-2E4B-A7B8-7B5547A2A417}">
      <dgm:prSet/>
      <dgm:spPr/>
      <dgm:t>
        <a:bodyPr/>
        <a:lstStyle/>
        <a:p>
          <a:pPr rtl="1"/>
          <a:endParaRPr lang="ar-SA"/>
        </a:p>
      </dgm:t>
    </dgm:pt>
    <dgm:pt modelId="{0AA4C09A-63B7-C145-803A-448C3C038681}" type="pres">
      <dgm:prSet presAssocID="{1386CC7E-76B2-2241-A0BD-8C810B05DB1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755139-8840-3244-ABD8-0F1FFA3030E0}" type="pres">
      <dgm:prSet presAssocID="{B2786B74-F0B8-4A40-919A-2B760F0A4B34}" presName="circ1TxSh" presStyleLbl="vennNode1" presStyleIdx="0" presStyleCnt="1" custLinFactNeighborX="82968" custLinFactNeighborY="12163"/>
      <dgm:spPr/>
      <dgm:t>
        <a:bodyPr/>
        <a:lstStyle/>
        <a:p>
          <a:endParaRPr lang="en-US"/>
        </a:p>
      </dgm:t>
    </dgm:pt>
  </dgm:ptLst>
  <dgm:cxnLst>
    <dgm:cxn modelId="{9073BB23-2254-2E4B-A7B8-7B5547A2A417}" srcId="{1386CC7E-76B2-2241-A0BD-8C810B05DB1B}" destId="{B2786B74-F0B8-4A40-919A-2B760F0A4B34}" srcOrd="0" destOrd="0" parTransId="{9F517350-0A8F-1740-BFF2-952166C62DCE}" sibTransId="{3F894601-E5FE-5D48-98BA-70EF7A4BF62E}"/>
    <dgm:cxn modelId="{84103CB3-C8BA-8B4A-9EC0-897C3D83CB45}" type="presOf" srcId="{1386CC7E-76B2-2241-A0BD-8C810B05DB1B}" destId="{0AA4C09A-63B7-C145-803A-448C3C038681}" srcOrd="0" destOrd="0" presId="urn:microsoft.com/office/officeart/2005/8/layout/venn1"/>
    <dgm:cxn modelId="{392164CC-F62A-6C48-8A84-7EBCAC06613C}" type="presOf" srcId="{B2786B74-F0B8-4A40-919A-2B760F0A4B34}" destId="{F5755139-8840-3244-ABD8-0F1FFA3030E0}" srcOrd="0" destOrd="0" presId="urn:microsoft.com/office/officeart/2005/8/layout/venn1"/>
    <dgm:cxn modelId="{8E787188-DAE2-DD4F-9FE1-40A9633C25A8}" type="presParOf" srcId="{0AA4C09A-63B7-C145-803A-448C3C038681}" destId="{F5755139-8840-3244-ABD8-0F1FFA3030E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9F0C1-19FB-8F4A-9945-7891EDCAF3F7}">
      <dsp:nvSpPr>
        <dsp:cNvPr id="0" name=""/>
        <dsp:cNvSpPr/>
      </dsp:nvSpPr>
      <dsp:spPr>
        <a:xfrm>
          <a:off x="0" y="0"/>
          <a:ext cx="3324069" cy="33240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1. This company strategy comprises judgments about product selection, market competition, customer happiness, and so on.</a:t>
          </a:r>
        </a:p>
      </dsp:txBody>
      <dsp:txXfrm>
        <a:off x="486799" y="486799"/>
        <a:ext cx="2350471" cy="23504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55139-8840-3244-ABD8-0F1FFA3030E0}">
      <dsp:nvSpPr>
        <dsp:cNvPr id="0" name=""/>
        <dsp:cNvSpPr/>
      </dsp:nvSpPr>
      <dsp:spPr>
        <a:xfrm>
          <a:off x="506540" y="0"/>
          <a:ext cx="3450862" cy="3450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Decisions in corporate strategy are more focused with meeting the expectations of stakeholders. This strategy is more focused on a company's goal.</a:t>
          </a:r>
        </a:p>
      </dsp:txBody>
      <dsp:txXfrm>
        <a:off x="1011907" y="505367"/>
        <a:ext cx="2440128" cy="2440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98337F-310A-904B-B14E-B58960DAFA4D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8E399E5-D6E6-054A-B86C-8C187DBD9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6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925CA20-4D49-F14F-920D-64B23053BAEA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09250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BBC54-B6F0-7C4F-8DFF-03CBB98B71DE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5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BC96D-2251-BB41-9E7B-5C64B061106E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3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34F2-78E8-A64C-A19C-C6FB429C706B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53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D2DCDB-495A-F044-99F6-2BEB06B7CDA0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638481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35AB-FB79-8E45-8E53-FCF8E37BD0EF}" type="datetime1">
              <a:rPr lang="ar-LY" smtClean="0"/>
              <a:t>18/11/1442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8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0B6D-9D96-9C40-BA38-799E91CE3F95}" type="datetime1">
              <a:rPr lang="ar-LY" smtClean="0"/>
              <a:t>18/11/1442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4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A2A0-6189-1D48-A78F-EE57BC3D7E5B}" type="datetime1">
              <a:rPr lang="ar-LY" smtClean="0"/>
              <a:t>18/11/1442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65CF-31B3-714D-AB59-374D1595E263}" type="datetime1">
              <a:rPr lang="ar-LY" smtClean="0"/>
              <a:t>18/11/1442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452370-D26B-3444-8446-12F2E8BD1983}" type="datetime1">
              <a:rPr lang="ar-LY" smtClean="0"/>
              <a:t>18/11/1442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3550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E701BA-D617-4745-BCA6-756AFB28EE80}" type="datetime1">
              <a:rPr lang="ar-LY" smtClean="0"/>
              <a:t>18/11/1442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7163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DC73390-2002-F046-82E7-3D5A5E89A830}" type="datetime1">
              <a:rPr lang="ar-LY" smtClean="0"/>
              <a:t>18/11/1442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C737318-1265-6648-AB6B-B8FEC2C06D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75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nahawand_2752@limu.edu.ly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microsoft.com/office/2007/relationships/hdphoto" Target="../media/hdphoto4.wdp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574BFBB-4ED4-4D40-96BB-947D5FBF9D1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847941" y="320034"/>
            <a:ext cx="8361363" cy="2097087"/>
          </a:xfrm>
        </p:spPr>
        <p:txBody>
          <a:bodyPr>
            <a:normAutofit/>
          </a:bodyPr>
          <a:lstStyle/>
          <a:p>
            <a:pPr algn="ctr" rtl="0"/>
            <a:r>
              <a:rPr lang="en-US" sz="2400" dirty="0">
                <a:solidFill>
                  <a:srgbClr val="FFC000"/>
                </a:solidFill>
                <a:latin typeface="Bernard MT Condensed" panose="02050806060905020404" pitchFamily="18" charset="0"/>
              </a:rPr>
              <a:t>Libyan International Medical University </a:t>
            </a:r>
            <a:br>
              <a:rPr lang="en-US" sz="2400" dirty="0">
                <a:solidFill>
                  <a:srgbClr val="FFC000"/>
                </a:solidFill>
                <a:latin typeface="Bernard MT Condensed" panose="02050806060905020404" pitchFamily="18" charset="0"/>
              </a:rPr>
            </a:br>
            <a:r>
              <a:rPr lang="en-US" sz="2400" dirty="0">
                <a:solidFill>
                  <a:srgbClr val="FFC000"/>
                </a:solidFill>
                <a:latin typeface="Bernard MT Condensed" panose="02050806060905020404" pitchFamily="18" charset="0"/>
              </a:rPr>
              <a:t>Faculty </a:t>
            </a:r>
            <a:r>
              <a:rPr lang="en-US" sz="2400" dirty="0" smtClean="0">
                <a:solidFill>
                  <a:srgbClr val="FFC000"/>
                </a:solidFill>
                <a:latin typeface="Bernard MT Condensed" panose="02050806060905020404" pitchFamily="18" charset="0"/>
              </a:rPr>
              <a:t>of </a:t>
            </a:r>
            <a:r>
              <a:rPr lang="en-US" sz="2400" dirty="0">
                <a:solidFill>
                  <a:srgbClr val="FFC000"/>
                </a:solidFill>
                <a:latin typeface="Bernard MT Condensed" panose="02050806060905020404" pitchFamily="18" charset="0"/>
              </a:rPr>
              <a:t>Business Administration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FCA7882-5717-8C46-832E-D05EF0AB342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520783" y="2660161"/>
            <a:ext cx="6832600" cy="1085850"/>
          </a:xfrm>
        </p:spPr>
        <p:txBody>
          <a:bodyPr>
            <a:normAutofit/>
          </a:bodyPr>
          <a:lstStyle/>
          <a:p>
            <a: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  <a:cs typeface="+mj-cs"/>
              </a:rPr>
              <a:t>Difference </a:t>
            </a:r>
            <a:r>
              <a:rPr lang="en-US" sz="2800" smtClean="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  <a:cs typeface="+mj-cs"/>
              </a:rPr>
              <a:t>between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  <a:cs typeface="+mj-cs"/>
              </a:rPr>
              <a:t>Business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  <a:cs typeface="+mj-cs"/>
              </a:rPr>
              <a:t>and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ooper Black" panose="0208090404030B020404" pitchFamily="18" charset="0"/>
                <a:cs typeface="+mj-cs"/>
              </a:rPr>
              <a:t>Corporate Level Strategy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303D78A9-6E67-774F-B804-8579ACFAF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8170" y="0"/>
            <a:ext cx="1783830" cy="1783830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BBF3C99D-3713-8647-A2AE-7A67EC3CB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83830" cy="178383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264E8471-74D1-6F43-B0D8-FAF28AA1E3C8}"/>
              </a:ext>
            </a:extLst>
          </p:cNvPr>
          <p:cNvSpPr txBox="1"/>
          <p:nvPr/>
        </p:nvSpPr>
        <p:spPr>
          <a:xfrm>
            <a:off x="3823854" y="5817851"/>
            <a:ext cx="385797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/>
              <a:t>Student Name : </a:t>
            </a:r>
            <a:r>
              <a:rPr lang="en-US" dirty="0" err="1"/>
              <a:t>N</a:t>
            </a:r>
            <a:r>
              <a:rPr lang="en-US" dirty="0" err="1" smtClean="0"/>
              <a:t>ahawnd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lhammali</a:t>
            </a:r>
            <a:endParaRPr lang="en-US" dirty="0"/>
          </a:p>
          <a:p>
            <a:pPr marL="0" algn="l" defTabSz="914400" rtl="0" eaLnBrk="1" latinLnBrk="0" hangingPunct="1"/>
            <a:r>
              <a:rPr lang="en-US" dirty="0"/>
              <a:t>Student ID:2752</a:t>
            </a:r>
          </a:p>
          <a:p>
            <a:pPr defTabSz="914400"/>
            <a:r>
              <a:rPr lang="en-US" dirty="0"/>
              <a:t>Email:</a:t>
            </a:r>
            <a:r>
              <a:rPr lang="en-US" dirty="0">
                <a:hlinkClick r:id="rId4"/>
              </a:rPr>
              <a:t> nahawand_2752@limu.edu.ly</a:t>
            </a:r>
            <a:r>
              <a:rPr lang="en-US" dirty="0"/>
              <a:t> </a:t>
            </a:r>
          </a:p>
        </p:txBody>
      </p:sp>
      <p:sp>
        <p:nvSpPr>
          <p:cNvPr id="4" name="نصف إطار 3">
            <a:extLst>
              <a:ext uri="{FF2B5EF4-FFF2-40B4-BE49-F238E27FC236}">
                <a16:creationId xmlns:a16="http://schemas.microsoft.com/office/drawing/2014/main" id="{38E4BB36-85D0-8041-A27B-E529A4BF979F}"/>
              </a:ext>
            </a:extLst>
          </p:cNvPr>
          <p:cNvSpPr/>
          <p:nvPr/>
        </p:nvSpPr>
        <p:spPr>
          <a:xfrm>
            <a:off x="2520783" y="2417121"/>
            <a:ext cx="914400" cy="914400"/>
          </a:xfrm>
          <a:prstGeom prst="halfFra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نصف إطار 9">
            <a:extLst>
              <a:ext uri="{FF2B5EF4-FFF2-40B4-BE49-F238E27FC236}">
                <a16:creationId xmlns:a16="http://schemas.microsoft.com/office/drawing/2014/main" id="{C0BFA946-A490-E14C-A24B-E6DA89DF4DED}"/>
              </a:ext>
            </a:extLst>
          </p:cNvPr>
          <p:cNvSpPr/>
          <p:nvPr/>
        </p:nvSpPr>
        <p:spPr>
          <a:xfrm rot="10800000">
            <a:off x="8558336" y="2742199"/>
            <a:ext cx="914400" cy="914400"/>
          </a:xfrm>
          <a:prstGeom prst="halfFra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476D2A6-7109-744F-894A-07A160C38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08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عنصر نائب للمحتوى 1">
            <a:extLst>
              <a:ext uri="{FF2B5EF4-FFF2-40B4-BE49-F238E27FC236}">
                <a16:creationId xmlns:a16="http://schemas.microsoft.com/office/drawing/2014/main" id="{30198477-DBE7-8A4C-BE30-98C1F716F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904224"/>
              </p:ext>
            </p:extLst>
          </p:nvPr>
        </p:nvGraphicFramePr>
        <p:xfrm>
          <a:off x="1907498" y="1768839"/>
          <a:ext cx="3324069" cy="3450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>
            <a:extLst>
              <a:ext uri="{FF2B5EF4-FFF2-40B4-BE49-F238E27FC236}">
                <a16:creationId xmlns:a16="http://schemas.microsoft.com/office/drawing/2014/main" id="{836AC4F4-8BA3-5F42-9E83-3C167AA089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7595472"/>
              </p:ext>
            </p:extLst>
          </p:nvPr>
        </p:nvGraphicFramePr>
        <p:xfrm>
          <a:off x="6580681" y="1768839"/>
          <a:ext cx="3957403" cy="345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id="{1935B557-2D04-E444-BD31-ECA1140ABFED}"/>
              </a:ext>
            </a:extLst>
          </p:cNvPr>
          <p:cNvSpPr txBox="1"/>
          <p:nvPr/>
        </p:nvSpPr>
        <p:spPr>
          <a:xfrm>
            <a:off x="1551481" y="992062"/>
            <a:ext cx="918264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latin typeface="Arial Rounded MT Bold" panose="020F0704030504030204" pitchFamily="34" charset="0"/>
              </a:rPr>
              <a:t>The difference between Business Strategy and Corporate Strategy is :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BF568EEC-632B-3746-BE80-FC2510D032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58422" y1="35897" x2="77186" y2="49519"/>
                        <a14:foregroundMark x1="53625" y1="66506" x2="55544" y2="75801"/>
                        <a14:foregroundMark x1="54584" y1="52885" x2="55224" y2="69872"/>
                        <a14:foregroundMark x1="77825" y1="63141" x2="65245" y2="44712"/>
                        <a14:foregroundMark x1="61087" y1="43750" x2="70043" y2="49519"/>
                        <a14:foregroundMark x1="66525" y1="50962" x2="61407" y2="461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3102" y="3303545"/>
            <a:ext cx="5996065" cy="3970727"/>
          </a:xfrm>
          <a:prstGeom prst="rect">
            <a:avLst/>
          </a:prstGeom>
        </p:spPr>
      </p:pic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0B585CE0-9D09-9848-9DB0-F25F81AE1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0B6CC0A-091B-C44A-83C4-56D03676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Bernard MT Condensed" panose="02050806060905020404" pitchFamily="18" charset="0"/>
              </a:rPr>
              <a:t>Conclusion: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4737D87-3AA7-4B40-820A-4A1D86E99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42" b="94474" l="10000" r="90000">
                        <a14:foregroundMark x1="69714" y1="37368" x2="64000" y2="19474"/>
                        <a14:foregroundMark x1="64000" y1="19474" x2="64000" y2="19211"/>
                        <a14:foregroundMark x1="69286" y1="21842" x2="73857" y2="43158"/>
                        <a14:foregroundMark x1="73857" y1="43158" x2="74571" y2="50000"/>
                        <a14:foregroundMark x1="79714" y1="35263" x2="75714" y2="26842"/>
                        <a14:foregroundMark x1="75714" y1="26842" x2="62571" y2="10263"/>
                        <a14:foregroundMark x1="59857" y1="7895" x2="59857" y2="23684"/>
                        <a14:foregroundMark x1="51857" y1="13421" x2="47429" y2="7105"/>
                        <a14:foregroundMark x1="47429" y1="7105" x2="45143" y2="13158"/>
                        <a14:foregroundMark x1="31000" y1="23947" x2="31286" y2="13158"/>
                        <a14:foregroundMark x1="15429" y1="46316" x2="16857" y2="56316"/>
                        <a14:foregroundMark x1="16857" y1="56316" x2="22143" y2="53947"/>
                        <a14:foregroundMark x1="22143" y1="53947" x2="22286" y2="53684"/>
                        <a14:foregroundMark x1="19571" y1="56842" x2="16571" y2="54474"/>
                        <a14:foregroundMark x1="15143" y1="55789" x2="19143" y2="57632"/>
                        <a14:foregroundMark x1="54714" y1="87105" x2="58429" y2="94474"/>
                        <a14:foregroundMark x1="58429" y1="94474" x2="63000" y2="89211"/>
                        <a14:foregroundMark x1="63000" y1="89211" x2="61000" y2="82632"/>
                        <a14:foregroundMark x1="29857" y1="87368" x2="34143" y2="93947"/>
                        <a14:foregroundMark x1="34143" y1="93947" x2="38857" y2="88947"/>
                        <a14:foregroundMark x1="38857" y1="88947" x2="39143" y2="88158"/>
                        <a14:foregroundMark x1="30857" y1="84737" x2="29714" y2="88947"/>
                        <a14:foregroundMark x1="31286" y1="82368" x2="28429" y2="87895"/>
                        <a14:foregroundMark x1="31286" y1="82105" x2="28286" y2="868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17675" y="3429000"/>
            <a:ext cx="5832577" cy="3166256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A646D03C-E344-B243-9960-8206F9F0238D}"/>
              </a:ext>
            </a:extLst>
          </p:cNvPr>
          <p:cNvSpPr txBox="1"/>
          <p:nvPr/>
        </p:nvSpPr>
        <p:spPr>
          <a:xfrm>
            <a:off x="1371600" y="1830853"/>
            <a:ext cx="813263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Business strategy is concerned with the strategic decisions concerning the choice of product while corporate strategy is concerned with the overall objective and scope of business.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1218D65-54F8-7540-A81A-CA0795B1F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54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3C82719-F18E-EE43-AC48-155315A37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Bernard MT Condensed" panose="02050806060905020404" pitchFamily="18" charset="0"/>
              </a:rPr>
              <a:t>References: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DF984D1-D6A1-C042-9601-33A022D00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70593"/>
            <a:ext cx="96012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The Three Levels of Strategy: </a:t>
            </a:r>
            <a:r>
              <a:rPr lang="en-US" i="1" dirty="0" err="1"/>
              <a:t>OnStrategy</a:t>
            </a:r>
            <a:r>
              <a:rPr lang="en-US" i="1" dirty="0"/>
              <a:t> Resources</a:t>
            </a:r>
            <a:r>
              <a:rPr lang="en-US" dirty="0"/>
              <a:t>. </a:t>
            </a:r>
            <a:r>
              <a:rPr lang="en-US" dirty="0" err="1"/>
              <a:t>OnStrategy</a:t>
            </a:r>
            <a:r>
              <a:rPr lang="en-US" dirty="0"/>
              <a:t>. (2021, May 17). https://</a:t>
            </a:r>
            <a:r>
              <a:rPr lang="en-US" dirty="0" err="1"/>
              <a:t>onstrategyhq.com</a:t>
            </a:r>
            <a:r>
              <a:rPr lang="en-US" dirty="0"/>
              <a:t>/resources/the-three-levels-of-strategy/. </a:t>
            </a:r>
          </a:p>
          <a:p>
            <a:endParaRPr lang="en-US" dirty="0"/>
          </a:p>
          <a:p>
            <a:r>
              <a:rPr lang="en-US" i="1" dirty="0"/>
              <a:t>Corporate strategy vs business strategy - definitions, examples, differences</a:t>
            </a:r>
            <a:r>
              <a:rPr lang="en-US" dirty="0"/>
              <a:t>. </a:t>
            </a:r>
            <a:r>
              <a:rPr lang="en-US" dirty="0" err="1"/>
              <a:t>Termscompared</a:t>
            </a:r>
            <a:r>
              <a:rPr lang="en-US" dirty="0"/>
              <a:t>. (2019, September 7). https://</a:t>
            </a:r>
            <a:r>
              <a:rPr lang="en-US" dirty="0" err="1"/>
              <a:t>www.termscompared.com</a:t>
            </a:r>
            <a:r>
              <a:rPr lang="en-US" dirty="0"/>
              <a:t>/difference-between-corporate-strategy-and-business-strategy/. </a:t>
            </a:r>
          </a:p>
          <a:p>
            <a:r>
              <a:rPr lang="en-US" i="1" dirty="0"/>
              <a:t>Difference Between Business Strategy and Corporate Strategy (With Table)</a:t>
            </a:r>
            <a:r>
              <a:rPr lang="en-US" dirty="0"/>
              <a:t>. Ask Any Difference. (n.d.). https://</a:t>
            </a:r>
            <a:r>
              <a:rPr lang="en-US" dirty="0" err="1"/>
              <a:t>askanydifference.com</a:t>
            </a:r>
            <a:r>
              <a:rPr lang="en-US" dirty="0"/>
              <a:t>/difference-between-business-strategy-and-corporate-strategy/. </a:t>
            </a:r>
          </a:p>
          <a:p>
            <a:r>
              <a:rPr lang="en-US" i="1" dirty="0"/>
              <a:t>What is Business Level Strategy? [+ 5 Examples]</a:t>
            </a:r>
            <a:r>
              <a:rPr lang="en-US" dirty="0"/>
              <a:t>. TrackTime24. (n.d.). https://tracktime24.com/Blog/business-level-strategy.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D1F4AF0-62CA-CF47-8DEB-F685C2723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89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C92A57CC-4E35-AD4F-841F-210781017E56}"/>
              </a:ext>
            </a:extLst>
          </p:cNvPr>
          <p:cNvSpPr txBox="1"/>
          <p:nvPr/>
        </p:nvSpPr>
        <p:spPr>
          <a:xfrm>
            <a:off x="3422832" y="2644170"/>
            <a:ext cx="534633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ernard MT Condensed" panose="02050806060905020404" pitchFamily="18" charset="0"/>
              </a:rPr>
              <a:t>Thank You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754A5E55-385A-5C4F-8F1F-E490E44D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9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416ABE2-7546-0A49-95BD-388E1117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C000"/>
                </a:solidFill>
                <a:latin typeface="Bernard MT Condensed" panose="02050806060905020404" pitchFamily="18" charset="0"/>
              </a:rPr>
              <a:t>Table of contact:</a:t>
            </a:r>
          </a:p>
        </p:txBody>
      </p:sp>
      <p:sp>
        <p:nvSpPr>
          <p:cNvPr id="4" name="دائرة 3">
            <a:extLst>
              <a:ext uri="{FF2B5EF4-FFF2-40B4-BE49-F238E27FC236}">
                <a16:creationId xmlns:a16="http://schemas.microsoft.com/office/drawing/2014/main" id="{7C70F91E-528F-7E43-A0D0-166DF0B0BFAF}"/>
              </a:ext>
            </a:extLst>
          </p:cNvPr>
          <p:cNvSpPr/>
          <p:nvPr/>
        </p:nvSpPr>
        <p:spPr>
          <a:xfrm>
            <a:off x="1302328" y="2514599"/>
            <a:ext cx="1440872" cy="1433945"/>
          </a:xfrm>
          <a:prstGeom prst="pi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دائرة 4">
            <a:extLst>
              <a:ext uri="{FF2B5EF4-FFF2-40B4-BE49-F238E27FC236}">
                <a16:creationId xmlns:a16="http://schemas.microsoft.com/office/drawing/2014/main" id="{6E5EA05C-8393-8E4F-AE84-61B85507CA63}"/>
              </a:ext>
            </a:extLst>
          </p:cNvPr>
          <p:cNvSpPr/>
          <p:nvPr/>
        </p:nvSpPr>
        <p:spPr>
          <a:xfrm>
            <a:off x="4987636" y="2514600"/>
            <a:ext cx="1440873" cy="1433945"/>
          </a:xfrm>
          <a:prstGeom prst="pi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دائرة 7">
            <a:extLst>
              <a:ext uri="{FF2B5EF4-FFF2-40B4-BE49-F238E27FC236}">
                <a16:creationId xmlns:a16="http://schemas.microsoft.com/office/drawing/2014/main" id="{3CBA5D74-1989-1A40-9CE5-41B221F0EE74}"/>
              </a:ext>
            </a:extLst>
          </p:cNvPr>
          <p:cNvSpPr/>
          <p:nvPr/>
        </p:nvSpPr>
        <p:spPr>
          <a:xfrm>
            <a:off x="9126248" y="2494213"/>
            <a:ext cx="1440872" cy="1325563"/>
          </a:xfrm>
          <a:prstGeom prst="pi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دائرة 8">
            <a:extLst>
              <a:ext uri="{FF2B5EF4-FFF2-40B4-BE49-F238E27FC236}">
                <a16:creationId xmlns:a16="http://schemas.microsoft.com/office/drawing/2014/main" id="{0B440A15-3B6E-9F47-8243-54F8F6018C0C}"/>
              </a:ext>
            </a:extLst>
          </p:cNvPr>
          <p:cNvSpPr/>
          <p:nvPr/>
        </p:nvSpPr>
        <p:spPr>
          <a:xfrm>
            <a:off x="1302327" y="4925290"/>
            <a:ext cx="1378530" cy="1433945"/>
          </a:xfrm>
          <a:prstGeom prst="pi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دائرة 9">
            <a:extLst>
              <a:ext uri="{FF2B5EF4-FFF2-40B4-BE49-F238E27FC236}">
                <a16:creationId xmlns:a16="http://schemas.microsoft.com/office/drawing/2014/main" id="{5580BF09-4160-C144-97E5-2647A53D2C33}"/>
              </a:ext>
            </a:extLst>
          </p:cNvPr>
          <p:cNvSpPr/>
          <p:nvPr/>
        </p:nvSpPr>
        <p:spPr>
          <a:xfrm>
            <a:off x="5049978" y="4925290"/>
            <a:ext cx="1614057" cy="1433946"/>
          </a:xfrm>
          <a:prstGeom prst="pi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دائرة 10">
            <a:extLst>
              <a:ext uri="{FF2B5EF4-FFF2-40B4-BE49-F238E27FC236}">
                <a16:creationId xmlns:a16="http://schemas.microsoft.com/office/drawing/2014/main" id="{6F17755B-0F6A-5744-BDF5-A6616657D81B}"/>
              </a:ext>
            </a:extLst>
          </p:cNvPr>
          <p:cNvSpPr/>
          <p:nvPr/>
        </p:nvSpPr>
        <p:spPr>
          <a:xfrm>
            <a:off x="9213274" y="4925290"/>
            <a:ext cx="1440872" cy="1433946"/>
          </a:xfrm>
          <a:prstGeom prst="pi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3F336F18-697F-DC48-95B7-167D538C2EAD}"/>
              </a:ext>
            </a:extLst>
          </p:cNvPr>
          <p:cNvSpPr txBox="1"/>
          <p:nvPr/>
        </p:nvSpPr>
        <p:spPr>
          <a:xfrm>
            <a:off x="5794424" y="5000137"/>
            <a:ext cx="14975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>
                <a:solidFill>
                  <a:srgbClr val="FF0000"/>
                </a:solidFill>
                <a:latin typeface="Cooper Black" panose="0208090404030B020404" pitchFamily="18" charset="0"/>
              </a:rPr>
              <a:t>5.</a:t>
            </a:r>
          </a:p>
          <a:p>
            <a:pPr marL="0" algn="l" defTabSz="914400" rtl="0" eaLnBrk="1" latinLnBrk="0" hangingPunct="1"/>
            <a:r>
              <a:rPr lang="en-US" dirty="0">
                <a:solidFill>
                  <a:srgbClr val="FF0000"/>
                </a:solidFill>
                <a:latin typeface="Cooper Black" panose="0208090404030B020404" pitchFamily="18" charset="0"/>
              </a:rPr>
              <a:t>Conclusion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ABD698CF-2631-E741-8667-96782C7162AB}"/>
              </a:ext>
            </a:extLst>
          </p:cNvPr>
          <p:cNvSpPr txBox="1"/>
          <p:nvPr/>
        </p:nvSpPr>
        <p:spPr>
          <a:xfrm>
            <a:off x="1973353" y="2578747"/>
            <a:ext cx="171739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>
                <a:solidFill>
                  <a:srgbClr val="FF0000"/>
                </a:solidFill>
                <a:latin typeface="Cooper Black" panose="0208090404030B020404" pitchFamily="18" charset="0"/>
              </a:rPr>
              <a:t>1.</a:t>
            </a:r>
          </a:p>
          <a:p>
            <a:pPr marL="0" algn="l" defTabSz="914400" rtl="0" eaLnBrk="1" latinLnBrk="0" hangingPunct="1"/>
            <a:r>
              <a:rPr lang="en-US" dirty="0">
                <a:solidFill>
                  <a:srgbClr val="FF0000"/>
                </a:solidFill>
                <a:latin typeface="Cooper Black" panose="0208090404030B020404" pitchFamily="18" charset="0"/>
              </a:rPr>
              <a:t>Introduction</a:t>
            </a: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9A4EA829-5CD9-9240-9A9F-3D4DB5C2C598}"/>
              </a:ext>
            </a:extLst>
          </p:cNvPr>
          <p:cNvSpPr txBox="1"/>
          <p:nvPr/>
        </p:nvSpPr>
        <p:spPr>
          <a:xfrm>
            <a:off x="9869076" y="5000137"/>
            <a:ext cx="145129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l" defTabSz="914400" rtl="0" eaLnBrk="1" latinLnBrk="0" hangingPunct="1"/>
            <a:r>
              <a:rPr lang="en-US" dirty="0">
                <a:solidFill>
                  <a:srgbClr val="FFC000"/>
                </a:solidFill>
                <a:latin typeface="Cooper Black" panose="0208090404030B020404" pitchFamily="18" charset="0"/>
              </a:rPr>
              <a:t>6.</a:t>
            </a:r>
          </a:p>
          <a:p>
            <a:pPr marL="0" algn="l" defTabSz="914400" rtl="0" eaLnBrk="1" latinLnBrk="0" hangingPunct="1"/>
            <a:r>
              <a:rPr lang="en-US" dirty="0">
                <a:solidFill>
                  <a:srgbClr val="FFC000"/>
                </a:solidFill>
                <a:latin typeface="Cooper Black" panose="0208090404030B020404" pitchFamily="18" charset="0"/>
              </a:rPr>
              <a:t>References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D03F3585-0D2A-4E4B-BD6A-6287A6D1785B}"/>
              </a:ext>
            </a:extLst>
          </p:cNvPr>
          <p:cNvSpPr txBox="1"/>
          <p:nvPr/>
        </p:nvSpPr>
        <p:spPr>
          <a:xfrm>
            <a:off x="1921563" y="4379951"/>
            <a:ext cx="2282641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ooper Black" panose="0208090404030B020404" pitchFamily="18" charset="0"/>
              </a:rPr>
              <a:t>4.</a:t>
            </a:r>
          </a:p>
          <a:p>
            <a:r>
              <a:rPr lang="en-US" sz="1400" dirty="0">
                <a:solidFill>
                  <a:schemeClr val="accent2"/>
                </a:solidFill>
                <a:latin typeface="Cooper Black" panose="0208090404030B020404" pitchFamily="18" charset="0"/>
              </a:rPr>
              <a:t>Differences Between Business And Corporate Level Strategy</a:t>
            </a:r>
          </a:p>
          <a:p>
            <a:endParaRPr lang="en-US" dirty="0">
              <a:solidFill>
                <a:schemeClr val="accent2"/>
              </a:solidFill>
              <a:latin typeface="Cooper Black" panose="0208090404030B020404" pitchFamily="18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DBC73AC-1F75-B941-B507-F810416685A6}"/>
              </a:ext>
            </a:extLst>
          </p:cNvPr>
          <p:cNvSpPr txBox="1"/>
          <p:nvPr/>
        </p:nvSpPr>
        <p:spPr>
          <a:xfrm>
            <a:off x="9846684" y="2223165"/>
            <a:ext cx="2053653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3.</a:t>
            </a:r>
          </a:p>
          <a:p>
            <a:r>
              <a:rPr lang="en-US" sz="1400" dirty="0">
                <a:solidFill>
                  <a:srgbClr val="FF0000"/>
                </a:solidFill>
                <a:latin typeface="Cooper Black" panose="0208090404030B020404" pitchFamily="18" charset="0"/>
              </a:rPr>
              <a:t>What Is </a:t>
            </a:r>
            <a:r>
              <a:rPr lang="en-US" sz="1400" dirty="0" err="1">
                <a:solidFill>
                  <a:srgbClr val="FF0000"/>
                </a:solidFill>
                <a:latin typeface="Cooper Black" panose="0208090404030B020404" pitchFamily="18" charset="0"/>
              </a:rPr>
              <a:t>Bcorporateusiness</a:t>
            </a:r>
            <a:r>
              <a:rPr lang="en-US" sz="1400" dirty="0">
                <a:solidFill>
                  <a:srgbClr val="FF0000"/>
                </a:solidFill>
                <a:latin typeface="Cooper Black" panose="0208090404030B020404" pitchFamily="18" charset="0"/>
              </a:rPr>
              <a:t> And Level Strategy?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361628D-A208-B843-90D2-0BE3872E5DA8}"/>
              </a:ext>
            </a:extLst>
          </p:cNvPr>
          <p:cNvSpPr txBox="1"/>
          <p:nvPr/>
        </p:nvSpPr>
        <p:spPr>
          <a:xfrm>
            <a:off x="5644898" y="2310742"/>
            <a:ext cx="2404819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2</a:t>
            </a:r>
            <a:r>
              <a:rPr lang="en-US" sz="1400" dirty="0">
                <a:solidFill>
                  <a:schemeClr val="accent2"/>
                </a:solidFill>
              </a:rPr>
              <a:t>.</a:t>
            </a:r>
          </a:p>
          <a:p>
            <a:r>
              <a:rPr lang="en-US" sz="1400" dirty="0">
                <a:solidFill>
                  <a:schemeClr val="accent2"/>
                </a:solidFill>
                <a:latin typeface="Cooper Black" panose="0208090404030B020404" pitchFamily="18" charset="0"/>
              </a:rPr>
              <a:t>Corporate And Business Strategy Definition</a:t>
            </a:r>
          </a:p>
          <a:p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5" name="عنصر نائب لرقم الشريحة 14">
            <a:extLst>
              <a:ext uri="{FF2B5EF4-FFF2-40B4-BE49-F238E27FC236}">
                <a16:creationId xmlns:a16="http://schemas.microsoft.com/office/drawing/2014/main" id="{F265057B-BB44-3D45-A65D-62A591715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7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DB9AA34-77A3-A846-9F2C-72262652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Introduction: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6F1F2FE7-D24B-ED40-997D-22C611DBADEF}"/>
              </a:ext>
            </a:extLst>
          </p:cNvPr>
          <p:cNvSpPr txBox="1"/>
          <p:nvPr/>
        </p:nvSpPr>
        <p:spPr>
          <a:xfrm>
            <a:off x="1219200" y="1951672"/>
            <a:ext cx="97536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Business strategy is concerned with how we should compete, whereas corporate strategy is concerned with which businesses we should compete in. Business strategy, to be precise. refers to how a company intends to attain its goals within a certain industry.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5735904A-71DC-2847-B796-F08D0FBB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00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قوس ممتلئ 5">
            <a:extLst>
              <a:ext uri="{FF2B5EF4-FFF2-40B4-BE49-F238E27FC236}">
                <a16:creationId xmlns:a16="http://schemas.microsoft.com/office/drawing/2014/main" id="{0215D226-63F6-B04C-B94A-1318E1EE69E0}"/>
              </a:ext>
            </a:extLst>
          </p:cNvPr>
          <p:cNvSpPr/>
          <p:nvPr/>
        </p:nvSpPr>
        <p:spPr>
          <a:xfrm rot="16200000">
            <a:off x="3252354" y="1936171"/>
            <a:ext cx="2313709" cy="2985655"/>
          </a:xfrm>
          <a:prstGeom prst="blockArc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algn="ctr" defTabSz="914400" rtl="0" eaLnBrk="1" latinLnBrk="0" hangingPunct="1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F27E59AC-C3CD-494A-B77C-A1BE5D3C9C48}"/>
              </a:ext>
            </a:extLst>
          </p:cNvPr>
          <p:cNvSpPr txBox="1"/>
          <p:nvPr/>
        </p:nvSpPr>
        <p:spPr>
          <a:xfrm>
            <a:off x="3729228" y="3207895"/>
            <a:ext cx="6147645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Cooper Black" panose="0208090404030B020404" pitchFamily="18" charset="0"/>
              </a:rPr>
              <a:t>2.Business And Corporate Strategy Definition</a:t>
            </a:r>
          </a:p>
          <a:p>
            <a:endParaRPr lang="en-US" dirty="0"/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731CF3A4-0D2C-B744-80DE-F26B5EFD0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97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E28739E-C4DE-504D-885E-AC2309A1D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943" y="3457028"/>
            <a:ext cx="9151495" cy="10156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Corporate strategy is primarily created to provide guidance to businesses in achieving their long-term goals. A business strategy is created in accordance with the organization's goals and scope of operations.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69ED2ECA-DE05-534F-A708-815625B9E527}"/>
              </a:ext>
            </a:extLst>
          </p:cNvPr>
          <p:cNvSpPr txBox="1"/>
          <p:nvPr/>
        </p:nvSpPr>
        <p:spPr>
          <a:xfrm>
            <a:off x="1207943" y="1877478"/>
            <a:ext cx="885918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Most large-scale firms have many business units or divisions that are dispersed across the various companies and markets in which the company has chosen to operate.</a:t>
            </a: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33C68265-289F-884D-BDC7-06A1DDCE4A05}"/>
              </a:ext>
            </a:extLst>
          </p:cNvPr>
          <p:cNvSpPr txBox="1"/>
          <p:nvPr/>
        </p:nvSpPr>
        <p:spPr>
          <a:xfrm>
            <a:off x="1207943" y="1415813"/>
            <a:ext cx="262398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fontAlgn="base"/>
            <a:r>
              <a:rPr lang="en-US" sz="2400" b="1" dirty="0">
                <a:solidFill>
                  <a:schemeClr val="accent2"/>
                </a:solidFill>
                <a:latin typeface="+mj-lt"/>
                <a:cs typeface="+mj-cs"/>
              </a:rPr>
              <a:t>Business strategy :</a:t>
            </a:r>
            <a:endParaRPr lang="en-US" sz="3200" b="1" dirty="0">
              <a:solidFill>
                <a:schemeClr val="accent2"/>
              </a:solidFill>
              <a:latin typeface="+mj-lt"/>
              <a:cs typeface="+mj-cs"/>
            </a:endParaRPr>
          </a:p>
          <a:p>
            <a:r>
              <a:rPr lang="en-US" sz="2400" dirty="0">
                <a:solidFill>
                  <a:schemeClr val="accent2"/>
                </a:solidFill>
                <a:latin typeface="Cooper Black" panose="0208090404030B020404" pitchFamily="18" charset="0"/>
                <a:cs typeface="+mj-cs"/>
              </a:rPr>
              <a:t/>
            </a:r>
            <a:br>
              <a:rPr lang="en-US" sz="2400" dirty="0">
                <a:solidFill>
                  <a:schemeClr val="accent2"/>
                </a:solidFill>
                <a:latin typeface="Cooper Black" panose="0208090404030B020404" pitchFamily="18" charset="0"/>
                <a:cs typeface="+mj-cs"/>
              </a:rPr>
            </a:br>
            <a:endParaRPr lang="en-US" sz="2400" dirty="0">
              <a:solidFill>
                <a:schemeClr val="accent2"/>
              </a:solidFill>
              <a:latin typeface="Cooper Black" panose="0208090404030B020404" pitchFamily="18" charset="0"/>
              <a:cs typeface="+mj-cs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5097EF3-1C66-ED46-BC6A-6534EEE63596}"/>
              </a:ext>
            </a:extLst>
          </p:cNvPr>
          <p:cNvSpPr txBox="1"/>
          <p:nvPr/>
        </p:nvSpPr>
        <p:spPr>
          <a:xfrm>
            <a:off x="1207943" y="3017817"/>
            <a:ext cx="27230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cs typeface="+mj-cs"/>
              </a:rPr>
              <a:t>Corporate strategy :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B5EAC1B3-7B6F-FC47-BC5E-5913118AD3B2}"/>
              </a:ext>
            </a:extLst>
          </p:cNvPr>
          <p:cNvSpPr/>
          <p:nvPr/>
        </p:nvSpPr>
        <p:spPr>
          <a:xfrm>
            <a:off x="3346538" y="489352"/>
            <a:ext cx="49627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Corporate And Business Strategy Definition :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C83574C1-D1A9-314F-ADED-D1F245370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26" b="91315" l="9091" r="90000">
                        <a14:foregroundMark x1="34000" y1="57072" x2="34000" y2="64764"/>
                        <a14:foregroundMark x1="13636" y1="56328" x2="14182" y2="65261"/>
                        <a14:foregroundMark x1="8364" y1="68486" x2="9091" y2="79156"/>
                        <a14:foregroundMark x1="9091" y1="79156" x2="10182" y2="82382"/>
                        <a14:foregroundMark x1="49273" y1="57072" x2="49455" y2="64020"/>
                        <a14:foregroundMark x1="64909" y1="56328" x2="66364" y2="65261"/>
                        <a14:foregroundMark x1="66364" y1="65261" x2="66545" y2="65261"/>
                        <a14:foregroundMark x1="78909" y1="50124" x2="78909" y2="61538"/>
                        <a14:foregroundMark x1="88051" y1="62999" x2="88909" y2="79156"/>
                        <a14:foregroundMark x1="86909" y1="57568" x2="86909" y2="58964"/>
                        <a14:foregroundMark x1="78909" y1="86352" x2="78545" y2="77419"/>
                        <a14:foregroundMark x1="68374" y1="82638" x2="69636" y2="90819"/>
                        <a14:foregroundMark x1="69636" y1="90819" x2="69636" y2="90819"/>
                        <a14:foregroundMark x1="50000" y1="82878" x2="51273" y2="91067"/>
                        <a14:foregroundMark x1="34545" y1="82878" x2="35091" y2="91315"/>
                        <a14:foregroundMark x1="14182" y1="83127" x2="14909" y2="91315"/>
                        <a14:foregroundMark x1="84909" y1="58561" x2="86545" y2="62283"/>
                        <a14:backgroundMark x1="66545" y1="85856" x2="67818" y2="84367"/>
                        <a14:backgroundMark x1="67273" y1="88089" x2="67636" y2="83871"/>
                        <a14:backgroundMark x1="84946" y1="63462" x2="85273" y2="64516"/>
                        <a14:backgroundMark x1="83273" y1="58065" x2="83703" y2="5945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0092" y="4089170"/>
            <a:ext cx="4711908" cy="2793369"/>
          </a:xfrm>
          <a:prstGeom prst="rect">
            <a:avLst/>
          </a:prstGeom>
        </p:spPr>
      </p:pic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02EEA49A-6EF0-9340-8953-BB044C85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30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قوس ممتلئ 3">
            <a:extLst>
              <a:ext uri="{FF2B5EF4-FFF2-40B4-BE49-F238E27FC236}">
                <a16:creationId xmlns:a16="http://schemas.microsoft.com/office/drawing/2014/main" id="{EA23D9AF-80C0-8948-A319-BDC1FCC95B91}"/>
              </a:ext>
            </a:extLst>
          </p:cNvPr>
          <p:cNvSpPr/>
          <p:nvPr/>
        </p:nvSpPr>
        <p:spPr>
          <a:xfrm rot="16358605">
            <a:off x="2780675" y="2447144"/>
            <a:ext cx="1828801" cy="1963711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D6313662-4E45-0946-B57B-BE066C7B816F}"/>
              </a:ext>
            </a:extLst>
          </p:cNvPr>
          <p:cNvSpPr txBox="1"/>
          <p:nvPr/>
        </p:nvSpPr>
        <p:spPr>
          <a:xfrm>
            <a:off x="3215320" y="3198166"/>
            <a:ext cx="667240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Cooper Black" panose="0208090404030B020404" pitchFamily="18" charset="0"/>
              </a:rPr>
              <a:t>3.What Is Business And Corporate Level Strategy?</a:t>
            </a:r>
          </a:p>
          <a:p>
            <a:endParaRPr lang="en-US" sz="2000" dirty="0">
              <a:solidFill>
                <a:schemeClr val="accent1"/>
              </a:solidFill>
              <a:latin typeface="Cooper Black" panose="0208090404030B020404" pitchFamily="18" charset="0"/>
            </a:endParaRP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AA1E47ED-009D-964A-8EC4-3768DAC0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97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id="{7BC3D730-B5DA-4748-B565-24EF1E6BDC9A}"/>
              </a:ext>
            </a:extLst>
          </p:cNvPr>
          <p:cNvSpPr/>
          <p:nvPr/>
        </p:nvSpPr>
        <p:spPr>
          <a:xfrm>
            <a:off x="1459043" y="1265156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accent1"/>
                </a:solidFill>
              </a:rPr>
              <a:t>What is Business Level Strategy?</a:t>
            </a:r>
          </a:p>
          <a:p>
            <a:r>
              <a:rPr lang="en-US" sz="2000" b="1" dirty="0">
                <a:solidFill>
                  <a:schemeClr val="accent1"/>
                </a:solidFill>
                <a:latin typeface="Google Sans"/>
              </a:rPr>
              <a:t> </a:t>
            </a:r>
            <a:endParaRPr lang="en-US" sz="2000" dirty="0">
              <a:solidFill>
                <a:schemeClr val="accent1"/>
              </a:solidFill>
              <a:latin typeface="Google Sans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Cost Leadership.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Differentiation.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Integrated Low-Cost Differentiation.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Focused Differentiation.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Focused Low-Cost.</a:t>
            </a:r>
            <a:endParaRPr lang="en-US" sz="20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CA18E8E8-E46A-C344-A1F5-0CCAAE0F5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08" b="89903" l="3590" r="92479">
                        <a14:foregroundMark x1="77949" y1="38641" x2="74274" y2="46214"/>
                        <a14:foregroundMark x1="74274" y1="46214" x2="69573" y2="62913"/>
                        <a14:foregroundMark x1="85299" y1="23495" x2="68632" y2="25437"/>
                        <a14:foregroundMark x1="62564" y1="52039" x2="62222" y2="61165"/>
                        <a14:foregroundMark x1="62222" y1="61165" x2="58120" y2="67767"/>
                        <a14:foregroundMark x1="58120" y1="67767" x2="58120" y2="76893"/>
                        <a14:foregroundMark x1="58120" y1="76893" x2="58291" y2="77476"/>
                        <a14:foregroundMark x1="84615" y1="82136" x2="86838" y2="74757"/>
                        <a14:foregroundMark x1="86838" y1="74757" x2="88291" y2="55340"/>
                        <a14:foregroundMark x1="88291" y1="55340" x2="88974" y2="52621"/>
                        <a14:foregroundMark x1="86581" y1="18447" x2="65983" y2="16311"/>
                        <a14:foregroundMark x1="24872" y1="10097" x2="16068" y2="14369"/>
                        <a14:foregroundMark x1="16068" y1="14369" x2="8034" y2="25243"/>
                        <a14:foregroundMark x1="4274" y1="19417" x2="3675" y2="40777"/>
                        <a14:foregroundMark x1="86068" y1="63107" x2="84017" y2="72427"/>
                        <a14:foregroundMark x1="84017" y1="72427" x2="78974" y2="73786"/>
                        <a14:foregroundMark x1="91624" y1="48932" x2="92564" y2="76505"/>
                        <a14:foregroundMark x1="34274" y1="10097" x2="33932" y2="9515"/>
                        <a14:foregroundMark x1="30855" y1="50874" x2="31880" y2="59612"/>
                        <a14:foregroundMark x1="31880" y1="59612" x2="35214" y2="54757"/>
                        <a14:foregroundMark x1="35214" y1="54757" x2="34530" y2="51650"/>
                        <a14:foregroundMark x1="31197" y1="6214" x2="31624" y2="16117"/>
                        <a14:foregroundMark x1="31624" y1="16117" x2="35043" y2="11068"/>
                        <a14:foregroundMark x1="35043" y1="11068" x2="35128" y2="6408"/>
                        <a14:backgroundMark x1="29990" y1="56322" x2="29915" y2="72427"/>
                        <a14:backgroundMark x1="29915" y1="72427" x2="31282" y2="63883"/>
                        <a14:backgroundMark x1="31309" y1="62391" x2="31353" y2="59924"/>
                        <a14:backgroundMark x1="31282" y1="63883" x2="31306" y2="62544"/>
                        <a14:backgroundMark x1="30142" y1="57617" x2="28632" y2="61359"/>
                        <a14:backgroundMark x1="28632" y1="61359" x2="28547" y2="70291"/>
                        <a14:backgroundMark x1="28547" y1="70291" x2="29487" y2="76505"/>
                        <a14:backgroundMark x1="29231" y1="36893" x2="29658" y2="45825"/>
                        <a14:backgroundMark x1="29658" y1="45825" x2="31624" y2="37864"/>
                        <a14:backgroundMark x1="31624" y1="37864" x2="28974" y2="34369"/>
                        <a14:backgroundMark x1="30769" y1="16306" x2="30769" y2="21942"/>
                        <a14:backgroundMark x1="30152" y1="16444" x2="29658" y2="12039"/>
                        <a14:backgroundMark x1="30769" y1="21942" x2="30193" y2="16807"/>
                        <a14:backgroundMark x1="30855" y1="28350" x2="31026" y2="2970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6538" y="3638362"/>
            <a:ext cx="6505731" cy="2864122"/>
          </a:xfrm>
          <a:prstGeom prst="rect">
            <a:avLst/>
          </a:prstGeom>
        </p:spPr>
      </p:pic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ACFDA19-B0C5-D949-A23E-2F5EF8BBF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84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950785D-2457-8D4F-812C-E75DFDE68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530" y="1196715"/>
            <a:ext cx="96012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is corporate level strategy ?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Expansion strategy</a:t>
            </a:r>
          </a:p>
          <a:p>
            <a:r>
              <a:rPr lang="en-US" dirty="0">
                <a:solidFill>
                  <a:schemeClr val="tx1"/>
                </a:solidFill>
              </a:rPr>
              <a:t>Retrenchment strategy</a:t>
            </a:r>
          </a:p>
          <a:p>
            <a:r>
              <a:rPr lang="en-US" dirty="0">
                <a:solidFill>
                  <a:schemeClr val="tx1"/>
                </a:solidFill>
              </a:rPr>
              <a:t>Combination strategy</a:t>
            </a:r>
          </a:p>
          <a:p>
            <a:r>
              <a:rPr lang="en-US" dirty="0">
                <a:solidFill>
                  <a:schemeClr val="tx1"/>
                </a:solidFill>
              </a:rPr>
              <a:t>Diversification</a:t>
            </a:r>
          </a:p>
          <a:p>
            <a:r>
              <a:rPr lang="en-US" dirty="0">
                <a:solidFill>
                  <a:schemeClr val="tx1"/>
                </a:solidFill>
              </a:rPr>
              <a:t>Forward or backward integration</a:t>
            </a:r>
          </a:p>
          <a:p>
            <a:r>
              <a:rPr lang="en-US" dirty="0">
                <a:solidFill>
                  <a:schemeClr val="tx1"/>
                </a:solidFill>
              </a:rPr>
              <a:t>Horizontal integration</a:t>
            </a:r>
          </a:p>
          <a:p>
            <a:r>
              <a:rPr lang="en-US" dirty="0">
                <a:solidFill>
                  <a:schemeClr val="tx1"/>
                </a:solidFill>
              </a:rPr>
              <a:t>profit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ar-SA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8C61E33-9B3D-9045-BFE9-BCB45711D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1196715"/>
            <a:ext cx="6096000" cy="6096000"/>
          </a:xfrm>
          <a:prstGeom prst="rect">
            <a:avLst/>
          </a:prstGeom>
        </p:spPr>
      </p:pic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FA502794-491B-8A4E-808B-AEFB96250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7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قوس ممتلئ 3">
            <a:extLst>
              <a:ext uri="{FF2B5EF4-FFF2-40B4-BE49-F238E27FC236}">
                <a16:creationId xmlns:a16="http://schemas.microsoft.com/office/drawing/2014/main" id="{E9F8AE7B-ED8A-4D48-B0DD-C5CCD76E1B84}"/>
              </a:ext>
            </a:extLst>
          </p:cNvPr>
          <p:cNvSpPr/>
          <p:nvPr/>
        </p:nvSpPr>
        <p:spPr>
          <a:xfrm rot="16200000">
            <a:off x="3029887" y="2402173"/>
            <a:ext cx="1720121" cy="2053653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53018CE-9E32-1549-AE03-0FDECE8E88E7}"/>
              </a:ext>
            </a:extLst>
          </p:cNvPr>
          <p:cNvSpPr txBox="1"/>
          <p:nvPr/>
        </p:nvSpPr>
        <p:spPr>
          <a:xfrm>
            <a:off x="3532682" y="3105833"/>
            <a:ext cx="51266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Cooper Black" panose="0208090404030B020404" pitchFamily="18" charset="0"/>
              </a:rPr>
              <a:t>4.Differences Between Business And Corporate Level Strategy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BAF95806-2CB4-C24F-A3B5-D1C0AD0D5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37318-1265-6648-AB6B-B8FEC2C06D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0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_15985008_TF10001072">
  <a:themeElements>
    <a:clrScheme name="مخصص 3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قص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قص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985008_TF10001072" id="{8A91A2A8-A652-4844-9B93-BF542616E992}" vid="{D2807198-B86B-440A-9A03-304251280A90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{30EB2BA3-C2DE-5A4C-A605-E457B7450C7D}tf10001072</Template>
  <TotalTime>936</TotalTime>
  <Words>440</Words>
  <Application>Microsoft Office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</vt:lpstr>
      <vt:lpstr>Arial Rounded MT Bold</vt:lpstr>
      <vt:lpstr>Bernard MT Condensed</vt:lpstr>
      <vt:lpstr>Calibri</vt:lpstr>
      <vt:lpstr>Cooper Black</vt:lpstr>
      <vt:lpstr>Franklin Gothic Book</vt:lpstr>
      <vt:lpstr>Google Sans</vt:lpstr>
      <vt:lpstr>Tahoma</vt:lpstr>
      <vt:lpstr>Wingdings</vt:lpstr>
      <vt:lpstr>Office_15985008_TF10001072</vt:lpstr>
      <vt:lpstr>Libyan International Medical University  Faculty of Business Administration</vt:lpstr>
      <vt:lpstr>Table of contact:</vt:lpstr>
      <vt:lpstr>Introduction: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  <vt:lpstr>References: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nona.hammali@gmail.com</dc:creator>
  <cp:lastModifiedBy>user</cp:lastModifiedBy>
  <cp:revision>28</cp:revision>
  <dcterms:created xsi:type="dcterms:W3CDTF">2021-05-16T22:25:44Z</dcterms:created>
  <dcterms:modified xsi:type="dcterms:W3CDTF">2021-06-27T07:24:43Z</dcterms:modified>
</cp:coreProperties>
</file>