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notesMasterIdLst>
    <p:notesMasterId r:id="rId12"/>
  </p:notesMasterIdLst>
  <p:sldIdLst>
    <p:sldId id="256" r:id="rId2"/>
    <p:sldId id="257" r:id="rId3"/>
    <p:sldId id="258" r:id="rId4"/>
    <p:sldId id="259" r:id="rId5"/>
    <p:sldId id="260" r:id="rId6"/>
    <p:sldId id="261" r:id="rId7"/>
    <p:sldId id="262" r:id="rId8"/>
    <p:sldId id="264" r:id="rId9"/>
    <p:sldId id="266"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2" autoAdjust="0"/>
    <p:restoredTop sz="94660"/>
  </p:normalViewPr>
  <p:slideViewPr>
    <p:cSldViewPr snapToGrid="0">
      <p:cViewPr varScale="1">
        <p:scale>
          <a:sx n="69" d="100"/>
          <a:sy n="69" d="100"/>
        </p:scale>
        <p:origin x="56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826B90-4964-4E51-B0A7-F9C88881564D}" type="doc">
      <dgm:prSet loTypeId="urn:microsoft.com/office/officeart/2008/layout/LinedList" loCatId="list" qsTypeId="urn:microsoft.com/office/officeart/2005/8/quickstyle/simple3" qsCatId="simple" csTypeId="urn:microsoft.com/office/officeart/2005/8/colors/accent1_2" csCatId="accent1" phldr="1"/>
      <dgm:spPr/>
      <dgm:t>
        <a:bodyPr/>
        <a:lstStyle/>
        <a:p>
          <a:pPr rtl="1"/>
          <a:endParaRPr lang="ar-SA"/>
        </a:p>
      </dgm:t>
    </dgm:pt>
    <dgm:pt modelId="{8C377D25-216F-41F6-850A-ADF980BC93F4}">
      <dgm:prSet custT="1"/>
      <dgm:spPr/>
      <dgm:t>
        <a:bodyPr anchor="ctr"/>
        <a:lstStyle/>
        <a:p>
          <a:pPr algn="ctr" rtl="1">
            <a:lnSpc>
              <a:spcPct val="150000"/>
            </a:lnSpc>
          </a:pPr>
          <a:r>
            <a:rPr lang="en-US" sz="2000" baseline="0" dirty="0" smtClean="0"/>
            <a:t>Informational roles</a:t>
          </a:r>
          <a:endParaRPr lang="ar-SA" sz="2000" dirty="0"/>
        </a:p>
      </dgm:t>
    </dgm:pt>
    <dgm:pt modelId="{EE0C7BB6-8866-403E-B302-04EA0DBBB25A}" type="parTrans" cxnId="{EE390CB4-A793-4D66-9089-2F82636087AF}">
      <dgm:prSet/>
      <dgm:spPr/>
      <dgm:t>
        <a:bodyPr/>
        <a:lstStyle/>
        <a:p>
          <a:pPr rtl="1"/>
          <a:endParaRPr lang="ar-SA"/>
        </a:p>
      </dgm:t>
    </dgm:pt>
    <dgm:pt modelId="{09B5641C-E498-4264-AA5B-1A41BC090606}" type="sibTrans" cxnId="{EE390CB4-A793-4D66-9089-2F82636087AF}">
      <dgm:prSet/>
      <dgm:spPr/>
      <dgm:t>
        <a:bodyPr/>
        <a:lstStyle/>
        <a:p>
          <a:pPr rtl="1"/>
          <a:endParaRPr lang="ar-SA"/>
        </a:p>
      </dgm:t>
    </dgm:pt>
    <dgm:pt modelId="{CA80FCCF-93F6-4469-A192-7A52834BFAF6}">
      <dgm:prSet custT="1"/>
      <dgm:spPr/>
      <dgm:t>
        <a:bodyPr anchor="ctr"/>
        <a:lstStyle/>
        <a:p>
          <a:pPr algn="ctr" rtl="1">
            <a:lnSpc>
              <a:spcPct val="150000"/>
            </a:lnSpc>
          </a:pPr>
          <a:r>
            <a:rPr lang="en-US" sz="2000" baseline="0" dirty="0" smtClean="0"/>
            <a:t>Interpersonal roles</a:t>
          </a:r>
          <a:endParaRPr lang="ar-SA" sz="2000" dirty="0"/>
        </a:p>
      </dgm:t>
    </dgm:pt>
    <dgm:pt modelId="{BD6DCDE3-7EDB-4593-BDB2-F1D9297CD3C0}" type="parTrans" cxnId="{32C041EA-84CF-4CDB-B9AD-1CF8FFD0E390}">
      <dgm:prSet/>
      <dgm:spPr/>
      <dgm:t>
        <a:bodyPr/>
        <a:lstStyle/>
        <a:p>
          <a:pPr rtl="1"/>
          <a:endParaRPr lang="ar-SA"/>
        </a:p>
      </dgm:t>
    </dgm:pt>
    <dgm:pt modelId="{1242D2FA-793E-43BE-A4E7-74D6B62202FF}" type="sibTrans" cxnId="{32C041EA-84CF-4CDB-B9AD-1CF8FFD0E390}">
      <dgm:prSet/>
      <dgm:spPr/>
      <dgm:t>
        <a:bodyPr/>
        <a:lstStyle/>
        <a:p>
          <a:pPr rtl="1"/>
          <a:endParaRPr lang="ar-SA"/>
        </a:p>
      </dgm:t>
    </dgm:pt>
    <dgm:pt modelId="{68BCCE63-8FFC-48C8-A2F7-D3847EE6966B}">
      <dgm:prSet custT="1"/>
      <dgm:spPr/>
      <dgm:t>
        <a:bodyPr anchor="ctr"/>
        <a:lstStyle/>
        <a:p>
          <a:pPr algn="ctr" rtl="1">
            <a:lnSpc>
              <a:spcPct val="150000"/>
            </a:lnSpc>
          </a:pPr>
          <a:r>
            <a:rPr lang="en-US" sz="2000" baseline="0" dirty="0" smtClean="0"/>
            <a:t>Decisional roles</a:t>
          </a:r>
          <a:endParaRPr lang="ar-SA" sz="2000" dirty="0"/>
        </a:p>
      </dgm:t>
    </dgm:pt>
    <dgm:pt modelId="{65307A10-A7BB-4B08-BB38-C39F05E6337D}" type="parTrans" cxnId="{98968C02-B3A7-4984-BCFF-D95636CD69EF}">
      <dgm:prSet/>
      <dgm:spPr/>
      <dgm:t>
        <a:bodyPr/>
        <a:lstStyle/>
        <a:p>
          <a:pPr rtl="1"/>
          <a:endParaRPr lang="ar-SA"/>
        </a:p>
      </dgm:t>
    </dgm:pt>
    <dgm:pt modelId="{16CF2E2B-2C65-4404-8879-9E992A667793}" type="sibTrans" cxnId="{98968C02-B3A7-4984-BCFF-D95636CD69EF}">
      <dgm:prSet/>
      <dgm:spPr/>
      <dgm:t>
        <a:bodyPr/>
        <a:lstStyle/>
        <a:p>
          <a:pPr rtl="1"/>
          <a:endParaRPr lang="ar-SA"/>
        </a:p>
      </dgm:t>
    </dgm:pt>
    <dgm:pt modelId="{5FC89788-CCC8-4FEF-99D6-4462A5997668}" type="pres">
      <dgm:prSet presAssocID="{C3826B90-4964-4E51-B0A7-F9C88881564D}" presName="vert0" presStyleCnt="0">
        <dgm:presLayoutVars>
          <dgm:dir/>
          <dgm:animOne val="branch"/>
          <dgm:animLvl val="lvl"/>
        </dgm:presLayoutVars>
      </dgm:prSet>
      <dgm:spPr/>
      <dgm:t>
        <a:bodyPr/>
        <a:lstStyle/>
        <a:p>
          <a:endParaRPr lang="en-US"/>
        </a:p>
      </dgm:t>
    </dgm:pt>
    <dgm:pt modelId="{6E2B4DB6-8612-41B4-B9BA-DB9D236657A2}" type="pres">
      <dgm:prSet presAssocID="{8C377D25-216F-41F6-850A-ADF980BC93F4}" presName="thickLine" presStyleLbl="alignNode1" presStyleIdx="0" presStyleCnt="3"/>
      <dgm:spPr/>
    </dgm:pt>
    <dgm:pt modelId="{9DA332B4-CA40-4848-BB85-19EF616BCCF9}" type="pres">
      <dgm:prSet presAssocID="{8C377D25-216F-41F6-850A-ADF980BC93F4}" presName="horz1" presStyleCnt="0"/>
      <dgm:spPr/>
    </dgm:pt>
    <dgm:pt modelId="{35DD6B40-D885-4184-A9B9-4CAE24F8CDDE}" type="pres">
      <dgm:prSet presAssocID="{8C377D25-216F-41F6-850A-ADF980BC93F4}" presName="tx1" presStyleLbl="revTx" presStyleIdx="0" presStyleCnt="3"/>
      <dgm:spPr/>
      <dgm:t>
        <a:bodyPr/>
        <a:lstStyle/>
        <a:p>
          <a:pPr rtl="1"/>
          <a:endParaRPr lang="ar-SA"/>
        </a:p>
      </dgm:t>
    </dgm:pt>
    <dgm:pt modelId="{D55B0366-F98D-42CB-9F56-82BD673C2CBF}" type="pres">
      <dgm:prSet presAssocID="{8C377D25-216F-41F6-850A-ADF980BC93F4}" presName="vert1" presStyleCnt="0"/>
      <dgm:spPr/>
    </dgm:pt>
    <dgm:pt modelId="{AAA1DA81-5C2B-454E-B0B1-39116E3C0690}" type="pres">
      <dgm:prSet presAssocID="{CA80FCCF-93F6-4469-A192-7A52834BFAF6}" presName="thickLine" presStyleLbl="alignNode1" presStyleIdx="1" presStyleCnt="3"/>
      <dgm:spPr/>
    </dgm:pt>
    <dgm:pt modelId="{C797CE04-CF4D-41BE-AF88-256B43979BA7}" type="pres">
      <dgm:prSet presAssocID="{CA80FCCF-93F6-4469-A192-7A52834BFAF6}" presName="horz1" presStyleCnt="0"/>
      <dgm:spPr/>
    </dgm:pt>
    <dgm:pt modelId="{4A2BF403-9F1D-499E-8140-33AABB8CC385}" type="pres">
      <dgm:prSet presAssocID="{CA80FCCF-93F6-4469-A192-7A52834BFAF6}" presName="tx1" presStyleLbl="revTx" presStyleIdx="1" presStyleCnt="3"/>
      <dgm:spPr/>
      <dgm:t>
        <a:bodyPr/>
        <a:lstStyle/>
        <a:p>
          <a:pPr rtl="1"/>
          <a:endParaRPr lang="ar-SA"/>
        </a:p>
      </dgm:t>
    </dgm:pt>
    <dgm:pt modelId="{21CA027D-305D-482B-B295-A170CC15FE21}" type="pres">
      <dgm:prSet presAssocID="{CA80FCCF-93F6-4469-A192-7A52834BFAF6}" presName="vert1" presStyleCnt="0"/>
      <dgm:spPr/>
    </dgm:pt>
    <dgm:pt modelId="{DDD6AF8F-377E-4982-989C-A35C6EE49EE1}" type="pres">
      <dgm:prSet presAssocID="{68BCCE63-8FFC-48C8-A2F7-D3847EE6966B}" presName="thickLine" presStyleLbl="alignNode1" presStyleIdx="2" presStyleCnt="3"/>
      <dgm:spPr/>
    </dgm:pt>
    <dgm:pt modelId="{6C6289A9-6EF1-4201-9338-915D3FD69977}" type="pres">
      <dgm:prSet presAssocID="{68BCCE63-8FFC-48C8-A2F7-D3847EE6966B}" presName="horz1" presStyleCnt="0"/>
      <dgm:spPr/>
    </dgm:pt>
    <dgm:pt modelId="{77D065D4-5FCD-4DF2-A58B-71F7501AB2DE}" type="pres">
      <dgm:prSet presAssocID="{68BCCE63-8FFC-48C8-A2F7-D3847EE6966B}" presName="tx1" presStyleLbl="revTx" presStyleIdx="2" presStyleCnt="3"/>
      <dgm:spPr/>
      <dgm:t>
        <a:bodyPr/>
        <a:lstStyle/>
        <a:p>
          <a:pPr rtl="1"/>
          <a:endParaRPr lang="ar-SA"/>
        </a:p>
      </dgm:t>
    </dgm:pt>
    <dgm:pt modelId="{E6F18D78-C29C-47DC-97C2-EDCFCDF2DA44}" type="pres">
      <dgm:prSet presAssocID="{68BCCE63-8FFC-48C8-A2F7-D3847EE6966B}" presName="vert1" presStyleCnt="0"/>
      <dgm:spPr/>
    </dgm:pt>
  </dgm:ptLst>
  <dgm:cxnLst>
    <dgm:cxn modelId="{98968C02-B3A7-4984-BCFF-D95636CD69EF}" srcId="{C3826B90-4964-4E51-B0A7-F9C88881564D}" destId="{68BCCE63-8FFC-48C8-A2F7-D3847EE6966B}" srcOrd="2" destOrd="0" parTransId="{65307A10-A7BB-4B08-BB38-C39F05E6337D}" sibTransId="{16CF2E2B-2C65-4404-8879-9E992A667793}"/>
    <dgm:cxn modelId="{CE492293-8BCE-4528-8A41-6F47D61C24BC}" type="presOf" srcId="{C3826B90-4964-4E51-B0A7-F9C88881564D}" destId="{5FC89788-CCC8-4FEF-99D6-4462A5997668}" srcOrd="0" destOrd="0" presId="urn:microsoft.com/office/officeart/2008/layout/LinedList"/>
    <dgm:cxn modelId="{4271A6A9-C0D9-4602-856D-A08F2E6C2E67}" type="presOf" srcId="{CA80FCCF-93F6-4469-A192-7A52834BFAF6}" destId="{4A2BF403-9F1D-499E-8140-33AABB8CC385}" srcOrd="0" destOrd="0" presId="urn:microsoft.com/office/officeart/2008/layout/LinedList"/>
    <dgm:cxn modelId="{6E06948C-9A3D-4081-931A-B43EC55BDFF5}" type="presOf" srcId="{8C377D25-216F-41F6-850A-ADF980BC93F4}" destId="{35DD6B40-D885-4184-A9B9-4CAE24F8CDDE}" srcOrd="0" destOrd="0" presId="urn:microsoft.com/office/officeart/2008/layout/LinedList"/>
    <dgm:cxn modelId="{EE390CB4-A793-4D66-9089-2F82636087AF}" srcId="{C3826B90-4964-4E51-B0A7-F9C88881564D}" destId="{8C377D25-216F-41F6-850A-ADF980BC93F4}" srcOrd="0" destOrd="0" parTransId="{EE0C7BB6-8866-403E-B302-04EA0DBBB25A}" sibTransId="{09B5641C-E498-4264-AA5B-1A41BC090606}"/>
    <dgm:cxn modelId="{1DED9CEC-CC03-4204-88E3-8FA388486229}" type="presOf" srcId="{68BCCE63-8FFC-48C8-A2F7-D3847EE6966B}" destId="{77D065D4-5FCD-4DF2-A58B-71F7501AB2DE}" srcOrd="0" destOrd="0" presId="urn:microsoft.com/office/officeart/2008/layout/LinedList"/>
    <dgm:cxn modelId="{32C041EA-84CF-4CDB-B9AD-1CF8FFD0E390}" srcId="{C3826B90-4964-4E51-B0A7-F9C88881564D}" destId="{CA80FCCF-93F6-4469-A192-7A52834BFAF6}" srcOrd="1" destOrd="0" parTransId="{BD6DCDE3-7EDB-4593-BDB2-F1D9297CD3C0}" sibTransId="{1242D2FA-793E-43BE-A4E7-74D6B62202FF}"/>
    <dgm:cxn modelId="{1253109B-203B-49F6-81BC-BB296E4B667F}" type="presParOf" srcId="{5FC89788-CCC8-4FEF-99D6-4462A5997668}" destId="{6E2B4DB6-8612-41B4-B9BA-DB9D236657A2}" srcOrd="0" destOrd="0" presId="urn:microsoft.com/office/officeart/2008/layout/LinedList"/>
    <dgm:cxn modelId="{3C72305B-D02A-4EEA-969D-4D5F4DC5ADE6}" type="presParOf" srcId="{5FC89788-CCC8-4FEF-99D6-4462A5997668}" destId="{9DA332B4-CA40-4848-BB85-19EF616BCCF9}" srcOrd="1" destOrd="0" presId="urn:microsoft.com/office/officeart/2008/layout/LinedList"/>
    <dgm:cxn modelId="{EE2D92D8-6FED-4392-9874-E73B61630EC3}" type="presParOf" srcId="{9DA332B4-CA40-4848-BB85-19EF616BCCF9}" destId="{35DD6B40-D885-4184-A9B9-4CAE24F8CDDE}" srcOrd="0" destOrd="0" presId="urn:microsoft.com/office/officeart/2008/layout/LinedList"/>
    <dgm:cxn modelId="{4EA9AD86-BD49-42FB-B123-281E0F0F5C9F}" type="presParOf" srcId="{9DA332B4-CA40-4848-BB85-19EF616BCCF9}" destId="{D55B0366-F98D-42CB-9F56-82BD673C2CBF}" srcOrd="1" destOrd="0" presId="urn:microsoft.com/office/officeart/2008/layout/LinedList"/>
    <dgm:cxn modelId="{D64DDD1D-3065-48DA-8AB8-5B95040A7D60}" type="presParOf" srcId="{5FC89788-CCC8-4FEF-99D6-4462A5997668}" destId="{AAA1DA81-5C2B-454E-B0B1-39116E3C0690}" srcOrd="2" destOrd="0" presId="urn:microsoft.com/office/officeart/2008/layout/LinedList"/>
    <dgm:cxn modelId="{3ABBF2F1-4CB9-4419-BA6C-369F6A001DE2}" type="presParOf" srcId="{5FC89788-CCC8-4FEF-99D6-4462A5997668}" destId="{C797CE04-CF4D-41BE-AF88-256B43979BA7}" srcOrd="3" destOrd="0" presId="urn:microsoft.com/office/officeart/2008/layout/LinedList"/>
    <dgm:cxn modelId="{64ADA3BE-2ADE-4982-83DE-E3E85DBF4D64}" type="presParOf" srcId="{C797CE04-CF4D-41BE-AF88-256B43979BA7}" destId="{4A2BF403-9F1D-499E-8140-33AABB8CC385}" srcOrd="0" destOrd="0" presId="urn:microsoft.com/office/officeart/2008/layout/LinedList"/>
    <dgm:cxn modelId="{839C11F0-1AE5-45AA-8973-4CBBAA2A629B}" type="presParOf" srcId="{C797CE04-CF4D-41BE-AF88-256B43979BA7}" destId="{21CA027D-305D-482B-B295-A170CC15FE21}" srcOrd="1" destOrd="0" presId="urn:microsoft.com/office/officeart/2008/layout/LinedList"/>
    <dgm:cxn modelId="{24F27577-3DFA-4F0D-A099-EFC383A5162C}" type="presParOf" srcId="{5FC89788-CCC8-4FEF-99D6-4462A5997668}" destId="{DDD6AF8F-377E-4982-989C-A35C6EE49EE1}" srcOrd="4" destOrd="0" presId="urn:microsoft.com/office/officeart/2008/layout/LinedList"/>
    <dgm:cxn modelId="{EC220391-5C27-4B31-86A0-BA286E779827}" type="presParOf" srcId="{5FC89788-CCC8-4FEF-99D6-4462A5997668}" destId="{6C6289A9-6EF1-4201-9338-915D3FD69977}" srcOrd="5" destOrd="0" presId="urn:microsoft.com/office/officeart/2008/layout/LinedList"/>
    <dgm:cxn modelId="{128265D3-633F-4635-81D3-25CFAB89AD4B}" type="presParOf" srcId="{6C6289A9-6EF1-4201-9338-915D3FD69977}" destId="{77D065D4-5FCD-4DF2-A58B-71F7501AB2DE}" srcOrd="0" destOrd="0" presId="urn:microsoft.com/office/officeart/2008/layout/LinedList"/>
    <dgm:cxn modelId="{2A340AA8-D842-4B60-8984-8F7F71A9AB0B}" type="presParOf" srcId="{6C6289A9-6EF1-4201-9338-915D3FD69977}" destId="{E6F18D78-C29C-47DC-97C2-EDCFCDF2DA4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B4DB6-8612-41B4-B9BA-DB9D236657A2}">
      <dsp:nvSpPr>
        <dsp:cNvPr id="0" name=""/>
        <dsp:cNvSpPr/>
      </dsp:nvSpPr>
      <dsp:spPr>
        <a:xfrm>
          <a:off x="0" y="1817"/>
          <a:ext cx="3400280" cy="0"/>
        </a:xfrm>
        <a:prstGeom prst="line">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35DD6B40-D885-4184-A9B9-4CAE24F8CDDE}">
      <dsp:nvSpPr>
        <dsp:cNvPr id="0" name=""/>
        <dsp:cNvSpPr/>
      </dsp:nvSpPr>
      <dsp:spPr>
        <a:xfrm>
          <a:off x="0" y="1817"/>
          <a:ext cx="3400280" cy="1239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150000"/>
            </a:lnSpc>
            <a:spcBef>
              <a:spcPct val="0"/>
            </a:spcBef>
            <a:spcAft>
              <a:spcPct val="35000"/>
            </a:spcAft>
          </a:pPr>
          <a:r>
            <a:rPr lang="en-US" sz="2000" kern="1200" baseline="0" dirty="0" smtClean="0"/>
            <a:t>Informational roles</a:t>
          </a:r>
          <a:endParaRPr lang="ar-SA" sz="2000" kern="1200" dirty="0"/>
        </a:p>
      </dsp:txBody>
      <dsp:txXfrm>
        <a:off x="0" y="1817"/>
        <a:ext cx="3400280" cy="1239453"/>
      </dsp:txXfrm>
    </dsp:sp>
    <dsp:sp modelId="{AAA1DA81-5C2B-454E-B0B1-39116E3C0690}">
      <dsp:nvSpPr>
        <dsp:cNvPr id="0" name=""/>
        <dsp:cNvSpPr/>
      </dsp:nvSpPr>
      <dsp:spPr>
        <a:xfrm>
          <a:off x="0" y="1241270"/>
          <a:ext cx="3400280" cy="0"/>
        </a:xfrm>
        <a:prstGeom prst="line">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4A2BF403-9F1D-499E-8140-33AABB8CC385}">
      <dsp:nvSpPr>
        <dsp:cNvPr id="0" name=""/>
        <dsp:cNvSpPr/>
      </dsp:nvSpPr>
      <dsp:spPr>
        <a:xfrm>
          <a:off x="0" y="1241270"/>
          <a:ext cx="3400280" cy="1239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150000"/>
            </a:lnSpc>
            <a:spcBef>
              <a:spcPct val="0"/>
            </a:spcBef>
            <a:spcAft>
              <a:spcPct val="35000"/>
            </a:spcAft>
          </a:pPr>
          <a:r>
            <a:rPr lang="en-US" sz="2000" kern="1200" baseline="0" dirty="0" smtClean="0"/>
            <a:t>Interpersonal roles</a:t>
          </a:r>
          <a:endParaRPr lang="ar-SA" sz="2000" kern="1200" dirty="0"/>
        </a:p>
      </dsp:txBody>
      <dsp:txXfrm>
        <a:off x="0" y="1241270"/>
        <a:ext cx="3400280" cy="1239453"/>
      </dsp:txXfrm>
    </dsp:sp>
    <dsp:sp modelId="{DDD6AF8F-377E-4982-989C-A35C6EE49EE1}">
      <dsp:nvSpPr>
        <dsp:cNvPr id="0" name=""/>
        <dsp:cNvSpPr/>
      </dsp:nvSpPr>
      <dsp:spPr>
        <a:xfrm>
          <a:off x="0" y="2480723"/>
          <a:ext cx="3400280" cy="0"/>
        </a:xfrm>
        <a:prstGeom prst="line">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77D065D4-5FCD-4DF2-A58B-71F7501AB2DE}">
      <dsp:nvSpPr>
        <dsp:cNvPr id="0" name=""/>
        <dsp:cNvSpPr/>
      </dsp:nvSpPr>
      <dsp:spPr>
        <a:xfrm>
          <a:off x="0" y="2480723"/>
          <a:ext cx="3400280" cy="1239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150000"/>
            </a:lnSpc>
            <a:spcBef>
              <a:spcPct val="0"/>
            </a:spcBef>
            <a:spcAft>
              <a:spcPct val="35000"/>
            </a:spcAft>
          </a:pPr>
          <a:r>
            <a:rPr lang="en-US" sz="2000" kern="1200" baseline="0" dirty="0" smtClean="0"/>
            <a:t>Decisional roles</a:t>
          </a:r>
          <a:endParaRPr lang="ar-SA" sz="2000" kern="1200" dirty="0"/>
        </a:p>
      </dsp:txBody>
      <dsp:txXfrm>
        <a:off x="0" y="2480723"/>
        <a:ext cx="3400280" cy="123945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D76FAA3A-393C-43B3-A497-BEC60DD0D53D}" type="datetimeFigureOut">
              <a:rPr lang="ar-SA" smtClean="0"/>
              <a:t>14/11/1442</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BDD14E8-362C-4505-A4FB-F153BC8093D7}" type="slidenum">
              <a:rPr lang="ar-SA" smtClean="0"/>
              <a:t>‹#›</a:t>
            </a:fld>
            <a:endParaRPr lang="ar-SA"/>
          </a:p>
        </p:txBody>
      </p:sp>
    </p:spTree>
    <p:extLst>
      <p:ext uri="{BB962C8B-B14F-4D97-AF65-F5344CB8AC3E}">
        <p14:creationId xmlns:p14="http://schemas.microsoft.com/office/powerpoint/2010/main" val="28032178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BBDD14E8-362C-4505-A4FB-F153BC8093D7}" type="slidenum">
              <a:rPr lang="ar-SA" smtClean="0"/>
              <a:t>6</a:t>
            </a:fld>
            <a:endParaRPr lang="ar-SA"/>
          </a:p>
        </p:txBody>
      </p:sp>
    </p:spTree>
    <p:extLst>
      <p:ext uri="{BB962C8B-B14F-4D97-AF65-F5344CB8AC3E}">
        <p14:creationId xmlns:p14="http://schemas.microsoft.com/office/powerpoint/2010/main" val="3517466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A1778327-12F4-4DF2-BB52-CE1F66ED950F}" type="datetime1">
              <a:rPr lang="en-US" smtClean="0"/>
              <a:t>6/23/2021</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4FAB73BC-B049-4115-A692-8D63A059BFB8}" type="slidenum">
              <a:rPr lang="en-US" smtClean="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53382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B05F8CE-81CA-4DEA-A5FF-D34622E55DC8}" type="datetime1">
              <a:rPr lang="en-US" smtClean="0"/>
              <a:t>6/23/2021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31158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CFB48F4-1496-4C71-8F85-7326DAD277CE}" type="datetime1">
              <a:rPr lang="en-US" smtClean="0"/>
              <a:t>6/23/2021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06647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8A1D0F2-09B4-48FD-BEA3-70F6FB581C07}" type="datetime1">
              <a:rPr lang="en-US" smtClean="0"/>
              <a:t>6/23/2021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98925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562DF6D-A4CE-4E1B-8EEA-A3D98198A928}" type="datetime1">
              <a:rPr lang="en-US" smtClean="0"/>
              <a:t>6/23/2021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61917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1D6E34A-DFBD-4EBA-9810-311BD237A3E8}" type="datetime1">
              <a:rPr lang="en-US" smtClean="0"/>
              <a:t>6/23/2021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01554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ar-SA" smtClean="0"/>
              <a:t>انقر لتحرير أنماط النص الرئيسي</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A84D73D-9ACF-464F-9509-4C9431290B8B}" type="datetime1">
              <a:rPr lang="en-US" smtClean="0"/>
              <a:t>6/23/2021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3246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2CF1E444-EE28-4494-B18B-A07089E68E82}" type="datetime1">
              <a:rPr lang="en-US" smtClean="0"/>
              <a:t>6/23/2021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80070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A3C4B8-A9F9-4B4B-85B3-EC05A6E25ED3}" type="datetime1">
              <a:rPr lang="en-US" smtClean="0"/>
              <a:t>6/23/2021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82375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AD6551D-74E1-4FB8-9E46-EDBE1DDCABCD}" type="datetime1">
              <a:rPr lang="en-US" smtClean="0"/>
              <a:t>6/23/2021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020027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1C6D731-8298-4587-8CAC-18EB3B83B02D}" type="datetime1">
              <a:rPr lang="en-US" smtClean="0"/>
              <a:t>6/23/2021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72513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A3510974-D332-4381-BAE0-6EC312F12FFF}" type="datetime1">
              <a:rPr lang="en-US" smtClean="0"/>
              <a:t>6/23/2021</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84708249"/>
      </p:ext>
    </p:extLst>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ftr="0" dt="0"/>
  <p:txStyles>
    <p:titleStyle>
      <a:lvl1pPr algn="l" defTabSz="914400" rtl="1"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r" defTabSz="914400" rtl="1"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r" defTabSz="914400" rtl="1"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r" defTabSz="914400" rtl="1"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61872" y="1970468"/>
            <a:ext cx="9418320" cy="2830132"/>
          </a:xfrm>
        </p:spPr>
        <p:txBody>
          <a:bodyPr>
            <a:normAutofit/>
          </a:bodyPr>
          <a:lstStyle/>
          <a:p>
            <a:pPr algn="ctr"/>
            <a:r>
              <a:rPr lang="en-US" sz="6000" dirty="0" smtClean="0"/>
              <a:t>The Roles of Managers to Perform Management Function</a:t>
            </a:r>
            <a:endParaRPr lang="ar-SA" sz="6000" dirty="0"/>
          </a:p>
        </p:txBody>
      </p:sp>
      <p:sp>
        <p:nvSpPr>
          <p:cNvPr id="3" name="عنوان فرعي 2"/>
          <p:cNvSpPr>
            <a:spLocks noGrp="1"/>
          </p:cNvSpPr>
          <p:nvPr>
            <p:ph type="subTitle" idx="1"/>
          </p:nvPr>
        </p:nvSpPr>
        <p:spPr>
          <a:xfrm>
            <a:off x="1261871" y="4770495"/>
            <a:ext cx="9418320" cy="1691640"/>
          </a:xfrm>
        </p:spPr>
        <p:txBody>
          <a:bodyPr anchor="ctr">
            <a:normAutofit/>
          </a:bodyPr>
          <a:lstStyle/>
          <a:p>
            <a:pPr algn="ctr">
              <a:lnSpc>
                <a:spcPct val="0"/>
              </a:lnSpc>
              <a:spcBef>
                <a:spcPts val="1200"/>
              </a:spcBef>
              <a:spcAft>
                <a:spcPts val="600"/>
              </a:spcAft>
            </a:pPr>
            <a:r>
              <a:rPr lang="en-US" sz="1600" dirty="0">
                <a:solidFill>
                  <a:schemeClr val="tx1">
                    <a:lumMod val="85000"/>
                  </a:schemeClr>
                </a:solidFill>
              </a:rPr>
              <a:t>Name : MOHAMED NAJEEB</a:t>
            </a:r>
          </a:p>
          <a:p>
            <a:pPr algn="ctr">
              <a:lnSpc>
                <a:spcPct val="0"/>
              </a:lnSpc>
              <a:spcBef>
                <a:spcPts val="1200"/>
              </a:spcBef>
              <a:spcAft>
                <a:spcPts val="600"/>
              </a:spcAft>
            </a:pPr>
            <a:r>
              <a:rPr lang="en-US" sz="1600" dirty="0">
                <a:solidFill>
                  <a:schemeClr val="tx1">
                    <a:lumMod val="85000"/>
                  </a:schemeClr>
                </a:solidFill>
              </a:rPr>
              <a:t>Student ID : 2827</a:t>
            </a:r>
          </a:p>
          <a:p>
            <a:pPr algn="ctr">
              <a:lnSpc>
                <a:spcPct val="0"/>
              </a:lnSpc>
              <a:spcBef>
                <a:spcPts val="1200"/>
              </a:spcBef>
              <a:spcAft>
                <a:spcPts val="600"/>
              </a:spcAft>
            </a:pPr>
            <a:r>
              <a:rPr lang="en-US" sz="1600" dirty="0">
                <a:solidFill>
                  <a:schemeClr val="tx1">
                    <a:lumMod val="85000"/>
                  </a:schemeClr>
                </a:solidFill>
              </a:rPr>
              <a:t>Email : mohamed_2827@limu.edu.ly</a:t>
            </a:r>
          </a:p>
          <a:p>
            <a:pPr algn="ctr">
              <a:lnSpc>
                <a:spcPct val="0"/>
              </a:lnSpc>
              <a:spcBef>
                <a:spcPts val="1200"/>
              </a:spcBef>
              <a:spcAft>
                <a:spcPts val="600"/>
              </a:spcAft>
            </a:pPr>
            <a:endParaRPr lang="en-US" sz="1600" dirty="0">
              <a:solidFill>
                <a:schemeClr val="tx1">
                  <a:lumMod val="85000"/>
                </a:schemeClr>
              </a:solidFill>
            </a:endParaRPr>
          </a:p>
        </p:txBody>
      </p:sp>
      <p:sp>
        <p:nvSpPr>
          <p:cNvPr id="5" name="مربع نص 4"/>
          <p:cNvSpPr txBox="1"/>
          <p:nvPr/>
        </p:nvSpPr>
        <p:spPr>
          <a:xfrm>
            <a:off x="3155753" y="490803"/>
            <a:ext cx="5630556" cy="707886"/>
          </a:xfrm>
          <a:prstGeom prst="rect">
            <a:avLst/>
          </a:prstGeom>
          <a:noFill/>
        </p:spPr>
        <p:txBody>
          <a:bodyPr wrap="square" rtlCol="1">
            <a:spAutoFit/>
          </a:bodyPr>
          <a:lstStyle/>
          <a:p>
            <a:pPr algn="ctr"/>
            <a:r>
              <a:rPr lang="en-US" sz="2000" dirty="0" smtClean="0">
                <a:solidFill>
                  <a:schemeClr val="tx1">
                    <a:lumMod val="85000"/>
                  </a:schemeClr>
                </a:solidFill>
              </a:rPr>
              <a:t>Libyan International Medical University</a:t>
            </a:r>
            <a:endParaRPr lang="en-US" sz="2000" dirty="0">
              <a:solidFill>
                <a:schemeClr val="tx1">
                  <a:lumMod val="85000"/>
                </a:schemeClr>
              </a:solidFill>
            </a:endParaRPr>
          </a:p>
          <a:p>
            <a:pPr algn="ctr"/>
            <a:r>
              <a:rPr lang="en-US" sz="2000" dirty="0" smtClean="0">
                <a:solidFill>
                  <a:schemeClr val="tx1">
                    <a:lumMod val="85000"/>
                  </a:schemeClr>
                </a:solidFill>
              </a:rPr>
              <a:t>Faculty of Business </a:t>
            </a:r>
            <a:r>
              <a:rPr lang="en-US" sz="2000" dirty="0">
                <a:solidFill>
                  <a:schemeClr val="tx1">
                    <a:lumMod val="85000"/>
                  </a:schemeClr>
                </a:solidFill>
              </a:rPr>
              <a:t>A</a:t>
            </a:r>
            <a:r>
              <a:rPr lang="en-US" sz="2000" dirty="0" smtClean="0">
                <a:solidFill>
                  <a:schemeClr val="tx1">
                    <a:lumMod val="85000"/>
                  </a:schemeClr>
                </a:solidFill>
              </a:rPr>
              <a:t>dministration </a:t>
            </a:r>
            <a:endParaRPr lang="en-US" sz="2000" dirty="0">
              <a:solidFill>
                <a:schemeClr val="tx1">
                  <a:lumMod val="85000"/>
                </a:schemeClr>
              </a:solidFill>
            </a:endParaRP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3931" y="225839"/>
            <a:ext cx="1237817" cy="1237817"/>
          </a:xfrm>
          <a:prstGeom prst="rect">
            <a:avLst/>
          </a:prstGeom>
        </p:spPr>
      </p:pic>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963" y="225838"/>
            <a:ext cx="1237817" cy="1237817"/>
          </a:xfrm>
          <a:prstGeom prst="rect">
            <a:avLst/>
          </a:prstGeom>
        </p:spPr>
      </p:pic>
    </p:spTree>
    <p:extLst>
      <p:ext uri="{BB962C8B-B14F-4D97-AF65-F5344CB8AC3E}">
        <p14:creationId xmlns:p14="http://schemas.microsoft.com/office/powerpoint/2010/main" val="3382828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عنصر نائب للصورة 8"/>
          <p:cNvPicPr>
            <a:picLocks noGrp="1" noChangeAspect="1"/>
          </p:cNvPicPr>
          <p:nvPr>
            <p:ph type="pic" idx="1"/>
          </p:nvPr>
        </p:nvPicPr>
        <p:blipFill>
          <a:blip r:embed="rId2">
            <a:extLst>
              <a:ext uri="{28A0092B-C50C-407E-A947-70E740481C1C}">
                <a14:useLocalDpi xmlns:a14="http://schemas.microsoft.com/office/drawing/2010/main" val="0"/>
              </a:ext>
            </a:extLst>
          </a:blip>
          <a:srcRect l="3749" r="3749"/>
          <a:stretch>
            <a:fillRect/>
          </a:stretch>
        </p:blipFill>
        <p:spPr>
          <a:xfrm>
            <a:off x="0" y="-9525"/>
            <a:ext cx="11292839" cy="6867525"/>
          </a:xfrm>
        </p:spPr>
      </p:pic>
      <p:sp>
        <p:nvSpPr>
          <p:cNvPr id="4" name="عنصر نائب لرقم الشريحة 3"/>
          <p:cNvSpPr>
            <a:spLocks noGrp="1"/>
          </p:cNvSpPr>
          <p:nvPr>
            <p:ph type="sldNum" sz="quarter" idx="12"/>
          </p:nvPr>
        </p:nvSpPr>
        <p:spPr/>
        <p:txBody>
          <a:bodyPr>
            <a:normAutofit lnSpcReduction="10000"/>
          </a:bodyPr>
          <a:lstStyle/>
          <a:p>
            <a:fld id="{4FAB73BC-B049-4115-A692-8D63A059BFB8}" type="slidenum">
              <a:rPr lang="en-US" smtClean="0"/>
              <a:pPr/>
              <a:t>10</a:t>
            </a:fld>
            <a:endParaRPr lang="en-US" dirty="0"/>
          </a:p>
        </p:txBody>
      </p:sp>
    </p:spTree>
    <p:extLst>
      <p:ext uri="{BB962C8B-B14F-4D97-AF65-F5344CB8AC3E}">
        <p14:creationId xmlns:p14="http://schemas.microsoft.com/office/powerpoint/2010/main" val="3713748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3232" y="365760"/>
            <a:ext cx="9692640" cy="1325562"/>
          </a:xfrm>
        </p:spPr>
        <p:txBody>
          <a:bodyPr>
            <a:normAutofit/>
          </a:bodyPr>
          <a:lstStyle/>
          <a:p>
            <a:r>
              <a:rPr lang="en-US" sz="6000" dirty="0" smtClean="0"/>
              <a:t>CONTENT:</a:t>
            </a:r>
            <a:endParaRPr lang="ar-SA" sz="6000" dirty="0"/>
          </a:p>
        </p:txBody>
      </p:sp>
      <p:sp>
        <p:nvSpPr>
          <p:cNvPr id="3" name="عنصر نائب للمحتوى 2"/>
          <p:cNvSpPr>
            <a:spLocks noGrp="1"/>
          </p:cNvSpPr>
          <p:nvPr>
            <p:ph idx="1"/>
          </p:nvPr>
        </p:nvSpPr>
        <p:spPr/>
        <p:txBody>
          <a:bodyPr>
            <a:normAutofit/>
          </a:bodyPr>
          <a:lstStyle/>
          <a:p>
            <a:pPr lvl="2" algn="l" rtl="0"/>
            <a:r>
              <a:rPr lang="en-US" sz="2800" dirty="0" smtClean="0"/>
              <a:t>Definition   </a:t>
            </a:r>
          </a:p>
          <a:p>
            <a:pPr lvl="2" algn="l" rtl="0"/>
            <a:r>
              <a:rPr lang="en-US" sz="2800" dirty="0" smtClean="0"/>
              <a:t>Types </a:t>
            </a:r>
            <a:r>
              <a:rPr lang="en-US" sz="2800" dirty="0"/>
              <a:t>of managers roles </a:t>
            </a:r>
            <a:endParaRPr lang="en-US" sz="2800" dirty="0" smtClean="0"/>
          </a:p>
          <a:p>
            <a:pPr lvl="2" algn="l" rtl="0"/>
            <a:r>
              <a:rPr lang="en-US" sz="2800" dirty="0" smtClean="0"/>
              <a:t>Qualities of manager</a:t>
            </a:r>
          </a:p>
          <a:p>
            <a:pPr lvl="2" algn="l" rtl="0"/>
            <a:r>
              <a:rPr lang="en-US" sz="2800" dirty="0" smtClean="0"/>
              <a:t>Reference</a:t>
            </a:r>
            <a:endParaRPr lang="en-US" sz="2800" dirty="0"/>
          </a:p>
          <a:p>
            <a:pPr lvl="2" algn="l" rtl="0"/>
            <a:endParaRPr lang="en-US" sz="2800" dirty="0"/>
          </a:p>
          <a:p>
            <a:pPr lvl="2" algn="l" rtl="0"/>
            <a:endParaRPr lang="en-US" sz="2800" dirty="0" smtClean="0"/>
          </a:p>
        </p:txBody>
      </p:sp>
      <p:sp>
        <p:nvSpPr>
          <p:cNvPr id="4" name="عنصر نائب لرقم الشريحة 3"/>
          <p:cNvSpPr>
            <a:spLocks noGrp="1"/>
          </p:cNvSpPr>
          <p:nvPr>
            <p:ph type="sldNum" sz="quarter" idx="12"/>
          </p:nvPr>
        </p:nvSpPr>
        <p:spPr/>
        <p:txBody>
          <a:bodyPr>
            <a:normAutofit lnSpcReduction="10000"/>
          </a:bodyPr>
          <a:lstStyle/>
          <a:p>
            <a:fld id="{4FAB73BC-B049-4115-A692-8D63A059BFB8}" type="slidenum">
              <a:rPr lang="en-US" smtClean="0"/>
              <a:pPr/>
              <a:t>2</a:t>
            </a:fld>
            <a:endParaRPr lang="en-US" dirty="0"/>
          </a:p>
        </p:txBody>
      </p:sp>
    </p:spTree>
    <p:extLst>
      <p:ext uri="{BB962C8B-B14F-4D97-AF65-F5344CB8AC3E}">
        <p14:creationId xmlns:p14="http://schemas.microsoft.com/office/powerpoint/2010/main" val="2101265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61872" y="758952"/>
            <a:ext cx="9418320" cy="966817"/>
          </a:xfrm>
        </p:spPr>
        <p:txBody>
          <a:bodyPr anchor="t">
            <a:normAutofit/>
          </a:bodyPr>
          <a:lstStyle/>
          <a:p>
            <a:r>
              <a:rPr lang="en-US" sz="6000" dirty="0" smtClean="0"/>
              <a:t>DEFINITION</a:t>
            </a:r>
            <a:endParaRPr lang="ar-SA" sz="6000" dirty="0"/>
          </a:p>
        </p:txBody>
      </p:sp>
      <p:sp>
        <p:nvSpPr>
          <p:cNvPr id="3" name="عنصر نائب للمحتوى 2"/>
          <p:cNvSpPr>
            <a:spLocks noGrp="1"/>
          </p:cNvSpPr>
          <p:nvPr>
            <p:ph type="subTitle" idx="1"/>
          </p:nvPr>
        </p:nvSpPr>
        <p:spPr>
          <a:xfrm>
            <a:off x="1261872" y="1941490"/>
            <a:ext cx="9418320" cy="2076718"/>
          </a:xfrm>
        </p:spPr>
        <p:txBody>
          <a:bodyPr>
            <a:normAutofit fontScale="77500" lnSpcReduction="20000"/>
          </a:bodyPr>
          <a:lstStyle/>
          <a:p>
            <a:pPr algn="l">
              <a:lnSpc>
                <a:spcPct val="170000"/>
              </a:lnSpc>
            </a:pPr>
            <a:r>
              <a:rPr lang="en-US" dirty="0" smtClean="0">
                <a:latin typeface="Century Gothic" panose="020B0502020202020204" pitchFamily="34" charset="0"/>
              </a:rPr>
              <a:t>A manager has to perform function like planning, organizing, staffing, directing and controlling. All these function are essential for running an organization smoothly and achieving enterprise objectives. Planning is required for setting goals and establishing strategies for coordinating activities.</a:t>
            </a:r>
            <a:endParaRPr lang="ar-SA" dirty="0">
              <a:latin typeface="Century Gothic" panose="020B0502020202020204" pitchFamily="34" charset="0"/>
            </a:endParaRPr>
          </a:p>
        </p:txBody>
      </p:sp>
      <p:sp>
        <p:nvSpPr>
          <p:cNvPr id="4" name="عنصر نائب لرقم الشريحة 3"/>
          <p:cNvSpPr>
            <a:spLocks noGrp="1"/>
          </p:cNvSpPr>
          <p:nvPr>
            <p:ph type="sldNum" sz="quarter" idx="12"/>
          </p:nvPr>
        </p:nvSpPr>
        <p:spPr/>
        <p:txBody>
          <a:bodyPr>
            <a:normAutofit lnSpcReduction="10000"/>
          </a:bodyPr>
          <a:lstStyle/>
          <a:p>
            <a:fld id="{4FAB73BC-B049-4115-A692-8D63A059BFB8}" type="slidenum">
              <a:rPr lang="en-US" smtClean="0"/>
              <a:pPr/>
              <a:t>3</a:t>
            </a:fld>
            <a:endParaRPr lang="en-US" dirty="0"/>
          </a:p>
        </p:txBody>
      </p:sp>
    </p:spTree>
    <p:extLst>
      <p:ext uri="{BB962C8B-B14F-4D97-AF65-F5344CB8AC3E}">
        <p14:creationId xmlns:p14="http://schemas.microsoft.com/office/powerpoint/2010/main" val="1306754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592428" y="378639"/>
            <a:ext cx="10259053" cy="1325562"/>
          </a:xfrm>
        </p:spPr>
        <p:txBody>
          <a:bodyPr>
            <a:noAutofit/>
          </a:bodyPr>
          <a:lstStyle/>
          <a:p>
            <a:r>
              <a:rPr lang="en-US" sz="6000" dirty="0" smtClean="0"/>
              <a:t>TYPES OF ROLES OF MANAGERS</a:t>
            </a:r>
            <a:endParaRPr lang="ar-SA" sz="6000" dirty="0"/>
          </a:p>
        </p:txBody>
      </p:sp>
      <p:graphicFrame>
        <p:nvGraphicFramePr>
          <p:cNvPr id="7" name="عنصر نائب للمحتوى 6"/>
          <p:cNvGraphicFramePr>
            <a:graphicFrameLocks noGrp="1"/>
          </p:cNvGraphicFramePr>
          <p:nvPr>
            <p:ph sz="half" idx="1"/>
            <p:extLst>
              <p:ext uri="{D42A27DB-BD31-4B8C-83A1-F6EECF244321}">
                <p14:modId xmlns:p14="http://schemas.microsoft.com/office/powerpoint/2010/main" val="3873551006"/>
              </p:ext>
            </p:extLst>
          </p:nvPr>
        </p:nvGraphicFramePr>
        <p:xfrm>
          <a:off x="1261872" y="2060621"/>
          <a:ext cx="3400280" cy="37219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عنصر نائب للمحتوى 5"/>
          <p:cNvSpPr>
            <a:spLocks noGrp="1"/>
          </p:cNvSpPr>
          <p:nvPr>
            <p:ph sz="half" idx="2"/>
          </p:nvPr>
        </p:nvSpPr>
        <p:spPr>
          <a:xfrm>
            <a:off x="5859887" y="1828800"/>
            <a:ext cx="5094625" cy="4351337"/>
          </a:xfrm>
        </p:spPr>
        <p:txBody>
          <a:bodyPr anchor="ctr">
            <a:normAutofit/>
          </a:bodyPr>
          <a:lstStyle/>
          <a:p>
            <a:pPr marL="0" indent="0" algn="l">
              <a:lnSpc>
                <a:spcPct val="150000"/>
              </a:lnSpc>
              <a:buNone/>
            </a:pPr>
            <a:r>
              <a:rPr lang="en-US" sz="2000" dirty="0" smtClean="0"/>
              <a:t>Managers roles fall in to three basic categories. These roles are summarized in “Figure”.</a:t>
            </a:r>
          </a:p>
          <a:p>
            <a:pPr marL="0" indent="0" algn="l">
              <a:lnSpc>
                <a:spcPct val="150000"/>
              </a:lnSpc>
              <a:buNone/>
            </a:pPr>
            <a:r>
              <a:rPr lang="en-US" sz="2000" dirty="0" smtClean="0"/>
              <a:t>In an informational role, the manager may act as an information distributor, or a spokesperson for the company. </a:t>
            </a:r>
          </a:p>
        </p:txBody>
      </p:sp>
      <p:sp>
        <p:nvSpPr>
          <p:cNvPr id="8" name="عنصر نائب لرقم الشريحة 7"/>
          <p:cNvSpPr>
            <a:spLocks noGrp="1"/>
          </p:cNvSpPr>
          <p:nvPr>
            <p:ph type="sldNum" sz="quarter" idx="12"/>
          </p:nvPr>
        </p:nvSpPr>
        <p:spPr/>
        <p:txBody>
          <a:bodyPr>
            <a:normAutofit lnSpcReduction="10000"/>
          </a:bodyPr>
          <a:lstStyle/>
          <a:p>
            <a:fld id="{4FAB73BC-B049-4115-A692-8D63A059BFB8}" type="slidenum">
              <a:rPr lang="en-US" smtClean="0"/>
              <a:pPr/>
              <a:t>4</a:t>
            </a:fld>
            <a:endParaRPr lang="en-US" dirty="0"/>
          </a:p>
        </p:txBody>
      </p:sp>
    </p:spTree>
    <p:extLst>
      <p:ext uri="{BB962C8B-B14F-4D97-AF65-F5344CB8AC3E}">
        <p14:creationId xmlns:p14="http://schemas.microsoft.com/office/powerpoint/2010/main" val="3460381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a:bodyPr>
          <a:lstStyle/>
          <a:p>
            <a:r>
              <a:rPr lang="en-US" sz="6000" dirty="0"/>
              <a:t>Qualities of </a:t>
            </a:r>
            <a:r>
              <a:rPr lang="en-US" sz="6000" dirty="0" smtClean="0"/>
              <a:t>Manager</a:t>
            </a:r>
            <a:endParaRPr lang="ar-SA" sz="6000" dirty="0"/>
          </a:p>
        </p:txBody>
      </p:sp>
      <p:sp>
        <p:nvSpPr>
          <p:cNvPr id="3" name="عنصر نائب للمحتوى 2"/>
          <p:cNvSpPr>
            <a:spLocks noGrp="1"/>
          </p:cNvSpPr>
          <p:nvPr>
            <p:ph sz="half" idx="1"/>
          </p:nvPr>
        </p:nvSpPr>
        <p:spPr>
          <a:xfrm>
            <a:off x="1261872" y="1828800"/>
            <a:ext cx="9692640" cy="4351337"/>
          </a:xfrm>
        </p:spPr>
        <p:txBody>
          <a:bodyPr>
            <a:normAutofit/>
          </a:bodyPr>
          <a:lstStyle/>
          <a:p>
            <a:pPr marL="0" indent="0" algn="l">
              <a:lnSpc>
                <a:spcPct val="150000"/>
              </a:lnSpc>
              <a:buNone/>
            </a:pPr>
            <a:r>
              <a:rPr lang="en-US" sz="2000" dirty="0" smtClean="0"/>
              <a:t>A manager has to undertake a number of functions from planning to controlling. He has to take decisions for every type of activity. The decisions of the manager influence the working of an organization.</a:t>
            </a:r>
          </a:p>
        </p:txBody>
      </p:sp>
      <p:sp>
        <p:nvSpPr>
          <p:cNvPr id="5" name="عنصر نائب لرقم الشريحة 4"/>
          <p:cNvSpPr>
            <a:spLocks noGrp="1"/>
          </p:cNvSpPr>
          <p:nvPr>
            <p:ph type="sldNum" sz="quarter" idx="12"/>
          </p:nvPr>
        </p:nvSpPr>
        <p:spPr/>
        <p:txBody>
          <a:bodyPr>
            <a:normAutofit lnSpcReduction="10000"/>
          </a:bodyPr>
          <a:lstStyle/>
          <a:p>
            <a:fld id="{4FAB73BC-B049-4115-A692-8D63A059BFB8}" type="slidenum">
              <a:rPr lang="en-US" smtClean="0"/>
              <a:pPr/>
              <a:t>5</a:t>
            </a:fld>
            <a:endParaRPr lang="en-US" dirty="0"/>
          </a:p>
        </p:txBody>
      </p:sp>
    </p:spTree>
    <p:extLst>
      <p:ext uri="{BB962C8B-B14F-4D97-AF65-F5344CB8AC3E}">
        <p14:creationId xmlns:p14="http://schemas.microsoft.com/office/powerpoint/2010/main" val="3667786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721216" y="309093"/>
            <a:ext cx="8860665" cy="1200329"/>
          </a:xfrm>
          <a:prstGeom prst="rect">
            <a:avLst/>
          </a:prstGeom>
          <a:noFill/>
        </p:spPr>
        <p:txBody>
          <a:bodyPr wrap="square" rtlCol="1">
            <a:spAutoFit/>
          </a:bodyPr>
          <a:lstStyle/>
          <a:p>
            <a:r>
              <a:rPr lang="en-US" sz="2400" dirty="0"/>
              <a:t>Any manager should have the following qualities so for performing his work properly </a:t>
            </a:r>
            <a:r>
              <a:rPr lang="en-US" sz="2400" dirty="0" smtClean="0"/>
              <a:t>:</a:t>
            </a:r>
            <a:endParaRPr lang="ar-SA" sz="2400" dirty="0"/>
          </a:p>
          <a:p>
            <a:endParaRPr lang="ar-SA" sz="2400" dirty="0"/>
          </a:p>
        </p:txBody>
      </p:sp>
      <p:sp>
        <p:nvSpPr>
          <p:cNvPr id="8" name="مربع نص 7"/>
          <p:cNvSpPr txBox="1"/>
          <p:nvPr/>
        </p:nvSpPr>
        <p:spPr>
          <a:xfrm>
            <a:off x="759854" y="1867437"/>
            <a:ext cx="8925059" cy="4095481"/>
          </a:xfrm>
          <a:prstGeom prst="rect">
            <a:avLst/>
          </a:prstGeom>
          <a:noFill/>
        </p:spPr>
        <p:txBody>
          <a:bodyPr wrap="square" rtlCol="1">
            <a:spAutoFit/>
          </a:bodyPr>
          <a:lstStyle/>
          <a:p>
            <a:endParaRPr lang="ar-SA" dirty="0"/>
          </a:p>
        </p:txBody>
      </p:sp>
      <p:sp>
        <p:nvSpPr>
          <p:cNvPr id="11" name="عنوان فرعي 10"/>
          <p:cNvSpPr>
            <a:spLocks noGrp="1"/>
          </p:cNvSpPr>
          <p:nvPr>
            <p:ph type="subTitle" idx="1"/>
          </p:nvPr>
        </p:nvSpPr>
        <p:spPr>
          <a:xfrm>
            <a:off x="1261872" y="1223493"/>
            <a:ext cx="9418320" cy="5268747"/>
          </a:xfrm>
        </p:spPr>
        <p:txBody>
          <a:bodyPr>
            <a:normAutofit/>
          </a:bodyPr>
          <a:lstStyle/>
          <a:p>
            <a:pPr marL="457200" indent="-457200" rtl="0">
              <a:lnSpc>
                <a:spcPct val="250000"/>
              </a:lnSpc>
              <a:buFont typeface="+mj-lt"/>
              <a:buAutoNum type="arabicPeriod"/>
            </a:pPr>
            <a:r>
              <a:rPr lang="en-US" dirty="0" smtClean="0">
                <a:solidFill>
                  <a:schemeClr val="tx1"/>
                </a:solidFill>
              </a:rPr>
              <a:t>Education</a:t>
            </a:r>
            <a:r>
              <a:rPr lang="en-US" sz="2000" dirty="0" smtClean="0">
                <a:solidFill>
                  <a:schemeClr val="tx1"/>
                </a:solidFill>
              </a:rPr>
              <a:t>: </a:t>
            </a:r>
          </a:p>
          <a:p>
            <a:pPr marL="457200" indent="-457200" rtl="0">
              <a:lnSpc>
                <a:spcPct val="250000"/>
              </a:lnSpc>
              <a:buFont typeface="+mj-lt"/>
              <a:buAutoNum type="arabicPeriod"/>
            </a:pPr>
            <a:r>
              <a:rPr lang="en-US" sz="2000" dirty="0" smtClean="0">
                <a:solidFill>
                  <a:schemeClr val="tx1"/>
                </a:solidFill>
              </a:rPr>
              <a:t>Intelligence:</a:t>
            </a:r>
          </a:p>
          <a:p>
            <a:pPr marL="457200" indent="-457200" rtl="0">
              <a:lnSpc>
                <a:spcPct val="250000"/>
              </a:lnSpc>
              <a:buFont typeface="+mj-lt"/>
              <a:buAutoNum type="arabicPeriod"/>
            </a:pPr>
            <a:r>
              <a:rPr lang="en-US" sz="2000" dirty="0" smtClean="0">
                <a:solidFill>
                  <a:schemeClr val="tx1"/>
                </a:solidFill>
              </a:rPr>
              <a:t>Leadership:</a:t>
            </a:r>
          </a:p>
          <a:p>
            <a:pPr marL="457200" indent="-457200" rtl="0">
              <a:lnSpc>
                <a:spcPct val="250000"/>
              </a:lnSpc>
              <a:buFont typeface="+mj-lt"/>
              <a:buAutoNum type="arabicPeriod"/>
            </a:pPr>
            <a:r>
              <a:rPr lang="en-US" sz="2000" dirty="0" smtClean="0">
                <a:solidFill>
                  <a:schemeClr val="tx1"/>
                </a:solidFill>
              </a:rPr>
              <a:t>Training:</a:t>
            </a:r>
          </a:p>
          <a:p>
            <a:pPr rtl="0">
              <a:lnSpc>
                <a:spcPct val="250000"/>
              </a:lnSpc>
            </a:pPr>
            <a:endParaRPr lang="ar-SA" sz="2000" dirty="0"/>
          </a:p>
        </p:txBody>
      </p:sp>
      <p:sp>
        <p:nvSpPr>
          <p:cNvPr id="9" name="عنصر نائب لرقم الشريحة 8"/>
          <p:cNvSpPr>
            <a:spLocks noGrp="1"/>
          </p:cNvSpPr>
          <p:nvPr>
            <p:ph type="sldNum" sz="quarter" idx="12"/>
          </p:nvPr>
        </p:nvSpPr>
        <p:spPr/>
        <p:txBody>
          <a:bodyPr>
            <a:normAutofit lnSpcReduction="10000"/>
          </a:bodyPr>
          <a:lstStyle/>
          <a:p>
            <a:fld id="{4FAB73BC-B049-4115-A692-8D63A059BFB8}" type="slidenum">
              <a:rPr lang="en-US" smtClean="0"/>
              <a:pPr/>
              <a:t>6</a:t>
            </a:fld>
            <a:endParaRPr lang="en-US" dirty="0"/>
          </a:p>
        </p:txBody>
      </p:sp>
      <p:sp>
        <p:nvSpPr>
          <p:cNvPr id="12" name="مربع نص 11"/>
          <p:cNvSpPr txBox="1"/>
          <p:nvPr/>
        </p:nvSpPr>
        <p:spPr>
          <a:xfrm>
            <a:off x="1999831" y="2054490"/>
            <a:ext cx="8680361" cy="369332"/>
          </a:xfrm>
          <a:prstGeom prst="rect">
            <a:avLst/>
          </a:prstGeom>
          <a:noFill/>
        </p:spPr>
        <p:txBody>
          <a:bodyPr wrap="square" rtlCol="1">
            <a:spAutoFit/>
          </a:bodyPr>
          <a:lstStyle/>
          <a:p>
            <a:r>
              <a:rPr lang="en-US" dirty="0" smtClean="0">
                <a:solidFill>
                  <a:schemeClr val="tx1">
                    <a:lumMod val="85000"/>
                  </a:schemeClr>
                </a:solidFill>
              </a:rPr>
              <a:t>A manager must have proper educational background.</a:t>
            </a:r>
            <a:endParaRPr lang="ar-SA" dirty="0">
              <a:solidFill>
                <a:schemeClr val="tx1">
                  <a:lumMod val="85000"/>
                </a:schemeClr>
              </a:solidFill>
            </a:endParaRPr>
          </a:p>
        </p:txBody>
      </p:sp>
      <p:sp>
        <p:nvSpPr>
          <p:cNvPr id="14" name="مربع نص 13"/>
          <p:cNvSpPr txBox="1"/>
          <p:nvPr/>
        </p:nvSpPr>
        <p:spPr>
          <a:xfrm>
            <a:off x="1999831" y="3067766"/>
            <a:ext cx="8225738" cy="369332"/>
          </a:xfrm>
          <a:prstGeom prst="rect">
            <a:avLst/>
          </a:prstGeom>
          <a:noFill/>
        </p:spPr>
        <p:txBody>
          <a:bodyPr wrap="square" rtlCol="1">
            <a:spAutoFit/>
          </a:bodyPr>
          <a:lstStyle/>
          <a:p>
            <a:r>
              <a:rPr lang="en-US" dirty="0" smtClean="0">
                <a:solidFill>
                  <a:schemeClr val="tx1">
                    <a:lumMod val="85000"/>
                  </a:schemeClr>
                </a:solidFill>
              </a:rPr>
              <a:t>A manager has to perform more responsibilities than other persons in the organization.</a:t>
            </a:r>
            <a:endParaRPr lang="ar-SA" dirty="0">
              <a:solidFill>
                <a:schemeClr val="tx1">
                  <a:lumMod val="85000"/>
                </a:schemeClr>
              </a:solidFill>
            </a:endParaRPr>
          </a:p>
        </p:txBody>
      </p:sp>
      <p:sp>
        <p:nvSpPr>
          <p:cNvPr id="15" name="مربع نص 14"/>
          <p:cNvSpPr txBox="1"/>
          <p:nvPr/>
        </p:nvSpPr>
        <p:spPr>
          <a:xfrm>
            <a:off x="1999831" y="4088699"/>
            <a:ext cx="8225738" cy="369332"/>
          </a:xfrm>
          <a:prstGeom prst="rect">
            <a:avLst/>
          </a:prstGeom>
          <a:noFill/>
        </p:spPr>
        <p:txBody>
          <a:bodyPr wrap="square" rtlCol="1">
            <a:spAutoFit/>
          </a:bodyPr>
          <a:lstStyle/>
          <a:p>
            <a:r>
              <a:rPr lang="en-US" dirty="0" smtClean="0">
                <a:solidFill>
                  <a:schemeClr val="tx1">
                    <a:lumMod val="85000"/>
                  </a:schemeClr>
                </a:solidFill>
              </a:rPr>
              <a:t>A manager has to direct and motivate persons working in the organization. </a:t>
            </a:r>
            <a:endParaRPr lang="ar-SA" dirty="0">
              <a:solidFill>
                <a:schemeClr val="tx1">
                  <a:lumMod val="85000"/>
                </a:schemeClr>
              </a:solidFill>
            </a:endParaRPr>
          </a:p>
        </p:txBody>
      </p:sp>
      <p:sp>
        <p:nvSpPr>
          <p:cNvPr id="16" name="مربع نص 15"/>
          <p:cNvSpPr txBox="1"/>
          <p:nvPr/>
        </p:nvSpPr>
        <p:spPr>
          <a:xfrm>
            <a:off x="1999831" y="5109632"/>
            <a:ext cx="6851561" cy="369332"/>
          </a:xfrm>
          <a:prstGeom prst="rect">
            <a:avLst/>
          </a:prstGeom>
          <a:noFill/>
        </p:spPr>
        <p:txBody>
          <a:bodyPr wrap="square" rtlCol="1">
            <a:spAutoFit/>
          </a:bodyPr>
          <a:lstStyle/>
          <a:p>
            <a:r>
              <a:rPr lang="en-US" dirty="0" smtClean="0">
                <a:solidFill>
                  <a:schemeClr val="tx1">
                    <a:lumMod val="85000"/>
                  </a:schemeClr>
                </a:solidFill>
              </a:rPr>
              <a:t>A manager has to acquire managerial skills.</a:t>
            </a:r>
            <a:endParaRPr lang="ar-SA" dirty="0">
              <a:solidFill>
                <a:schemeClr val="tx1">
                  <a:lumMod val="85000"/>
                </a:schemeClr>
              </a:solidFill>
            </a:endParaRPr>
          </a:p>
        </p:txBody>
      </p:sp>
    </p:spTree>
    <p:extLst>
      <p:ext uri="{BB962C8B-B14F-4D97-AF65-F5344CB8AC3E}">
        <p14:creationId xmlns:p14="http://schemas.microsoft.com/office/powerpoint/2010/main" val="3651715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6"/>
          <p:cNvSpPr>
            <a:spLocks noGrp="1"/>
          </p:cNvSpPr>
          <p:nvPr>
            <p:ph idx="1"/>
          </p:nvPr>
        </p:nvSpPr>
        <p:spPr>
          <a:xfrm>
            <a:off x="1261872" y="528034"/>
            <a:ext cx="8595360" cy="5652103"/>
          </a:xfrm>
        </p:spPr>
        <p:txBody>
          <a:bodyPr>
            <a:normAutofit/>
          </a:bodyPr>
          <a:lstStyle/>
          <a:p>
            <a:pPr marL="342900" indent="-342900" algn="l" rtl="0">
              <a:lnSpc>
                <a:spcPct val="250000"/>
              </a:lnSpc>
              <a:buFont typeface="+mj-lt"/>
              <a:buAutoNum type="arabicPeriod"/>
            </a:pPr>
            <a:r>
              <a:rPr lang="en-US" sz="2000" dirty="0"/>
              <a:t>Technical Knowledge: </a:t>
            </a:r>
          </a:p>
          <a:p>
            <a:pPr marL="342900" indent="-342900" algn="l" rtl="0">
              <a:lnSpc>
                <a:spcPct val="250000"/>
              </a:lnSpc>
              <a:buFont typeface="+mj-lt"/>
              <a:buAutoNum type="arabicPeriod"/>
            </a:pPr>
            <a:r>
              <a:rPr lang="en-US" sz="2000" dirty="0"/>
              <a:t>Maturity</a:t>
            </a:r>
            <a:r>
              <a:rPr lang="en-US" sz="2000" dirty="0" smtClean="0"/>
              <a:t>: </a:t>
            </a:r>
            <a:endParaRPr lang="en-US" sz="2000" dirty="0"/>
          </a:p>
          <a:p>
            <a:pPr marL="342900" indent="-342900" algn="l" rtl="0">
              <a:lnSpc>
                <a:spcPct val="250000"/>
              </a:lnSpc>
              <a:buFont typeface="+mj-lt"/>
              <a:buAutoNum type="arabicPeriod"/>
            </a:pPr>
            <a:r>
              <a:rPr lang="en-US" sz="2000" dirty="0" smtClean="0"/>
              <a:t>Self-confidence:</a:t>
            </a:r>
            <a:endParaRPr lang="en-US" sz="2000" dirty="0"/>
          </a:p>
          <a:p>
            <a:pPr marL="342900" indent="-342900" algn="l" rtl="0">
              <a:lnSpc>
                <a:spcPct val="250000"/>
              </a:lnSpc>
              <a:buFont typeface="+mj-lt"/>
              <a:buAutoNum type="arabicPeriod"/>
            </a:pPr>
            <a:r>
              <a:rPr lang="en-US" sz="2000" dirty="0"/>
              <a:t>Foresight</a:t>
            </a:r>
            <a:r>
              <a:rPr lang="en-US" sz="2000" dirty="0" smtClean="0"/>
              <a:t>:</a:t>
            </a:r>
            <a:endParaRPr lang="en-US" sz="2000" dirty="0"/>
          </a:p>
          <a:p>
            <a:pPr marL="342900" indent="-342900" algn="l" rtl="0">
              <a:lnSpc>
                <a:spcPct val="250000"/>
              </a:lnSpc>
              <a:buFont typeface="+mj-lt"/>
              <a:buAutoNum type="arabicPeriod"/>
            </a:pPr>
            <a:endParaRPr lang="ar-SA" sz="2000" dirty="0"/>
          </a:p>
        </p:txBody>
      </p:sp>
      <p:sp>
        <p:nvSpPr>
          <p:cNvPr id="5" name="عنصر نائب لرقم الشريحة 4"/>
          <p:cNvSpPr>
            <a:spLocks noGrp="1"/>
          </p:cNvSpPr>
          <p:nvPr>
            <p:ph type="sldNum" sz="quarter" idx="12"/>
          </p:nvPr>
        </p:nvSpPr>
        <p:spPr/>
        <p:txBody>
          <a:bodyPr>
            <a:normAutofit lnSpcReduction="10000"/>
          </a:bodyPr>
          <a:lstStyle/>
          <a:p>
            <a:fld id="{4FAB73BC-B049-4115-A692-8D63A059BFB8}" type="slidenum">
              <a:rPr lang="en-US" smtClean="0"/>
              <a:pPr/>
              <a:t>7</a:t>
            </a:fld>
            <a:endParaRPr lang="en-US" dirty="0"/>
          </a:p>
        </p:txBody>
      </p:sp>
      <p:sp>
        <p:nvSpPr>
          <p:cNvPr id="8" name="مربع نص 7"/>
          <p:cNvSpPr txBox="1"/>
          <p:nvPr/>
        </p:nvSpPr>
        <p:spPr>
          <a:xfrm>
            <a:off x="1914830" y="1223667"/>
            <a:ext cx="7942402" cy="646331"/>
          </a:xfrm>
          <a:prstGeom prst="rect">
            <a:avLst/>
          </a:prstGeom>
          <a:noFill/>
        </p:spPr>
        <p:txBody>
          <a:bodyPr wrap="square" rtlCol="1">
            <a:spAutoFit/>
          </a:bodyPr>
          <a:lstStyle/>
          <a:p>
            <a:r>
              <a:rPr lang="en-US" dirty="0" smtClean="0">
                <a:solidFill>
                  <a:schemeClr val="tx1">
                    <a:lumMod val="75000"/>
                  </a:schemeClr>
                </a:solidFill>
              </a:rPr>
              <a:t>A manager should have technical knowledge of production processes and other activities undertaken in the enterprise</a:t>
            </a:r>
            <a:endParaRPr lang="ar-SA" dirty="0">
              <a:solidFill>
                <a:schemeClr val="tx1">
                  <a:lumMod val="75000"/>
                </a:schemeClr>
              </a:solidFill>
            </a:endParaRPr>
          </a:p>
        </p:txBody>
      </p:sp>
      <p:sp>
        <p:nvSpPr>
          <p:cNvPr id="9" name="مربع نص 8"/>
          <p:cNvSpPr txBox="1"/>
          <p:nvPr/>
        </p:nvSpPr>
        <p:spPr>
          <a:xfrm>
            <a:off x="1914830" y="2175249"/>
            <a:ext cx="7942402" cy="369332"/>
          </a:xfrm>
          <a:prstGeom prst="rect">
            <a:avLst/>
          </a:prstGeom>
          <a:noFill/>
        </p:spPr>
        <p:txBody>
          <a:bodyPr wrap="square" rtlCol="1">
            <a:spAutoFit/>
          </a:bodyPr>
          <a:lstStyle/>
          <a:p>
            <a:r>
              <a:rPr lang="en-US" dirty="0" smtClean="0">
                <a:solidFill>
                  <a:schemeClr val="tx1">
                    <a:lumMod val="75000"/>
                  </a:schemeClr>
                </a:solidFill>
              </a:rPr>
              <a:t>A manager should have mental maturity for dealing with different situations.</a:t>
            </a:r>
          </a:p>
        </p:txBody>
      </p:sp>
      <p:sp>
        <p:nvSpPr>
          <p:cNvPr id="13" name="مربع نص 12"/>
          <p:cNvSpPr txBox="1"/>
          <p:nvPr/>
        </p:nvSpPr>
        <p:spPr>
          <a:xfrm>
            <a:off x="1914830" y="3135406"/>
            <a:ext cx="7942402" cy="646331"/>
          </a:xfrm>
          <a:prstGeom prst="rect">
            <a:avLst/>
          </a:prstGeom>
          <a:noFill/>
        </p:spPr>
        <p:txBody>
          <a:bodyPr wrap="square" rtlCol="1">
            <a:spAutoFit/>
          </a:bodyPr>
          <a:lstStyle/>
          <a:p>
            <a:r>
              <a:rPr lang="en-US" dirty="0" smtClean="0">
                <a:solidFill>
                  <a:schemeClr val="tx1">
                    <a:lumMod val="75000"/>
                  </a:schemeClr>
                </a:solidFill>
              </a:rPr>
              <a:t>A manager should have self-confidence. He has to take many decisions daily, once he takes decisions then he should stick to them and try to implement them.</a:t>
            </a:r>
            <a:endParaRPr lang="ar-SA" dirty="0">
              <a:solidFill>
                <a:schemeClr val="tx1">
                  <a:lumMod val="75000"/>
                </a:schemeClr>
              </a:solidFill>
            </a:endParaRPr>
          </a:p>
        </p:txBody>
      </p:sp>
      <p:sp>
        <p:nvSpPr>
          <p:cNvPr id="15" name="مربع نص 14"/>
          <p:cNvSpPr txBox="1"/>
          <p:nvPr/>
        </p:nvSpPr>
        <p:spPr>
          <a:xfrm>
            <a:off x="1914830" y="4133155"/>
            <a:ext cx="7942402" cy="923330"/>
          </a:xfrm>
          <a:prstGeom prst="rect">
            <a:avLst/>
          </a:prstGeom>
          <a:noFill/>
        </p:spPr>
        <p:txBody>
          <a:bodyPr wrap="square" rtlCol="1">
            <a:spAutoFit/>
          </a:bodyPr>
          <a:lstStyle/>
          <a:p>
            <a:r>
              <a:rPr lang="en-US" dirty="0" smtClean="0">
                <a:solidFill>
                  <a:schemeClr val="tx1">
                    <a:lumMod val="75000"/>
                  </a:schemeClr>
                </a:solidFill>
              </a:rPr>
              <a:t>A manager has to decide not only for present but for future also. He should visualize what is going to happen in future and prepare the organization for facing the situation.</a:t>
            </a:r>
            <a:endParaRPr lang="ar-SA" dirty="0">
              <a:solidFill>
                <a:schemeClr val="tx1">
                  <a:lumMod val="75000"/>
                </a:schemeClr>
              </a:solidFill>
            </a:endParaRPr>
          </a:p>
        </p:txBody>
      </p:sp>
    </p:spTree>
    <p:extLst>
      <p:ext uri="{BB962C8B-B14F-4D97-AF65-F5344CB8AC3E}">
        <p14:creationId xmlns:p14="http://schemas.microsoft.com/office/powerpoint/2010/main" val="3638397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a:bodyPr>
          <a:lstStyle/>
          <a:p>
            <a:r>
              <a:rPr lang="en-US" sz="6000" dirty="0" smtClean="0"/>
              <a:t>CONCLUSION </a:t>
            </a:r>
            <a:endParaRPr lang="ar-SA" sz="6000" dirty="0"/>
          </a:p>
        </p:txBody>
      </p:sp>
      <p:sp>
        <p:nvSpPr>
          <p:cNvPr id="6" name="عنصر نائب للمحتوى 5"/>
          <p:cNvSpPr>
            <a:spLocks noGrp="1"/>
          </p:cNvSpPr>
          <p:nvPr>
            <p:ph idx="1"/>
          </p:nvPr>
        </p:nvSpPr>
        <p:spPr>
          <a:xfrm>
            <a:off x="1261871" y="1828800"/>
            <a:ext cx="8865801" cy="4351337"/>
          </a:xfrm>
        </p:spPr>
        <p:txBody>
          <a:bodyPr>
            <a:normAutofit/>
          </a:bodyPr>
          <a:lstStyle/>
          <a:p>
            <a:pPr marL="0" indent="0" algn="l">
              <a:lnSpc>
                <a:spcPct val="150000"/>
              </a:lnSpc>
              <a:buNone/>
            </a:pPr>
            <a:r>
              <a:rPr lang="en-US" sz="2000" dirty="0" smtClean="0"/>
              <a:t>A good manager sets a positive example and knows how to use their strengths to encourage their team to succeed. Successful manager work alongside their employees, coach team members and create an inclusive work environment. To be a good manager, it is important to communicate goals, expectations and feedback.</a:t>
            </a:r>
            <a:endParaRPr lang="ar-SA" sz="2000" dirty="0"/>
          </a:p>
        </p:txBody>
      </p:sp>
      <p:sp>
        <p:nvSpPr>
          <p:cNvPr id="7" name="عنصر نائب لرقم الشريحة 6"/>
          <p:cNvSpPr>
            <a:spLocks noGrp="1"/>
          </p:cNvSpPr>
          <p:nvPr>
            <p:ph type="sldNum" sz="quarter" idx="12"/>
          </p:nvPr>
        </p:nvSpPr>
        <p:spPr/>
        <p:txBody>
          <a:bodyPr>
            <a:normAutofit lnSpcReduction="10000"/>
          </a:bodyPr>
          <a:lstStyle/>
          <a:p>
            <a:fld id="{4FAB73BC-B049-4115-A692-8D63A059BFB8}" type="slidenum">
              <a:rPr lang="en-US" smtClean="0"/>
              <a:pPr/>
              <a:t>8</a:t>
            </a:fld>
            <a:endParaRPr lang="en-US" dirty="0"/>
          </a:p>
        </p:txBody>
      </p:sp>
    </p:spTree>
    <p:extLst>
      <p:ext uri="{BB962C8B-B14F-4D97-AF65-F5344CB8AC3E}">
        <p14:creationId xmlns:p14="http://schemas.microsoft.com/office/powerpoint/2010/main" val="1632900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6600" dirty="0" smtClean="0"/>
              <a:t>REFERENCE</a:t>
            </a:r>
            <a:endParaRPr lang="ar-SA" sz="6600" dirty="0"/>
          </a:p>
        </p:txBody>
      </p:sp>
      <p:sp>
        <p:nvSpPr>
          <p:cNvPr id="3" name="عنصر نائب للمحتوى 2"/>
          <p:cNvSpPr>
            <a:spLocks noGrp="1"/>
          </p:cNvSpPr>
          <p:nvPr>
            <p:ph idx="1"/>
          </p:nvPr>
        </p:nvSpPr>
        <p:spPr/>
        <p:txBody>
          <a:bodyPr/>
          <a:lstStyle/>
          <a:p>
            <a:pPr algn="l" rtl="0">
              <a:lnSpc>
                <a:spcPct val="150000"/>
              </a:lnSpc>
            </a:pPr>
            <a:r>
              <a:rPr lang="en-US" dirty="0" err="1"/>
              <a:t>Gitman</a:t>
            </a:r>
            <a:r>
              <a:rPr lang="en-US" dirty="0"/>
              <a:t>, L., McDaniel, C., Shah, A., Reece, M., </a:t>
            </a:r>
            <a:r>
              <a:rPr lang="en-US" dirty="0" err="1"/>
              <a:t>Koffel</a:t>
            </a:r>
            <a:r>
              <a:rPr lang="en-US" dirty="0"/>
              <a:t>, L., </a:t>
            </a:r>
            <a:r>
              <a:rPr lang="en-US" dirty="0" err="1"/>
              <a:t>Talsma</a:t>
            </a:r>
            <a:r>
              <a:rPr lang="en-US" dirty="0"/>
              <a:t>, B., &amp; Hyatt, J. (2018, September 18). Managerial roles. Retrieved April 13, 2021, from https://opentextbc.ca/businessopenstax/chapter/managerial-roles/</a:t>
            </a:r>
          </a:p>
          <a:p>
            <a:pPr algn="l" rtl="0">
              <a:lnSpc>
                <a:spcPct val="150000"/>
              </a:lnSpc>
            </a:pPr>
            <a:r>
              <a:rPr lang="en-US" dirty="0"/>
              <a:t>Role of manager in an organization. (2015, May 15). Retrieved April 13, 2021, from http://www.yourarticlelibrary.com/managment/manager/role-of-manager-in-an-organization/53144</a:t>
            </a:r>
          </a:p>
          <a:p>
            <a:pPr algn="l" rtl="0">
              <a:lnSpc>
                <a:spcPct val="150000"/>
              </a:lnSpc>
            </a:pPr>
            <a:endParaRPr lang="ar-SA" dirty="0"/>
          </a:p>
        </p:txBody>
      </p:sp>
      <p:sp>
        <p:nvSpPr>
          <p:cNvPr id="4" name="عنصر نائب لرقم الشريحة 3"/>
          <p:cNvSpPr>
            <a:spLocks noGrp="1"/>
          </p:cNvSpPr>
          <p:nvPr>
            <p:ph type="sldNum" sz="quarter" idx="12"/>
          </p:nvPr>
        </p:nvSpPr>
        <p:spPr/>
        <p:txBody>
          <a:bodyPr>
            <a:normAutofit lnSpcReduction="10000"/>
          </a:bodyPr>
          <a:lstStyle/>
          <a:p>
            <a:fld id="{4FAB73BC-B049-4115-A692-8D63A059BFB8}" type="slidenum">
              <a:rPr lang="en-US" smtClean="0"/>
              <a:pPr/>
              <a:t>9</a:t>
            </a:fld>
            <a:endParaRPr lang="en-US" dirty="0"/>
          </a:p>
        </p:txBody>
      </p:sp>
    </p:spTree>
    <p:extLst>
      <p:ext uri="{BB962C8B-B14F-4D97-AF65-F5344CB8AC3E}">
        <p14:creationId xmlns:p14="http://schemas.microsoft.com/office/powerpoint/2010/main" val="2222345419"/>
      </p:ext>
    </p:extLst>
  </p:cSld>
  <p:clrMapOvr>
    <a:masterClrMapping/>
  </p:clrMapOvr>
</p:sld>
</file>

<file path=ppt/theme/theme1.xml><?xml version="1.0" encoding="utf-8"?>
<a:theme xmlns:a="http://schemas.openxmlformats.org/drawingml/2006/main" name="View">
  <a:themeElements>
    <a:clrScheme name="واجهة">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Tw Cen MT">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TM03457515[[fn=مشهد]]</Template>
  <TotalTime>181</TotalTime>
  <Words>477</Words>
  <Application>Microsoft Office PowerPoint</Application>
  <PresentationFormat>Widescreen</PresentationFormat>
  <Paragraphs>53</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Century Gothic</vt:lpstr>
      <vt:lpstr>Tw Cen MT</vt:lpstr>
      <vt:lpstr>Wingdings 2</vt:lpstr>
      <vt:lpstr>View</vt:lpstr>
      <vt:lpstr>The Roles of Managers to Perform Management Function</vt:lpstr>
      <vt:lpstr>CONTENT:</vt:lpstr>
      <vt:lpstr>DEFINITION</vt:lpstr>
      <vt:lpstr>TYPES OF ROLES OF MANAGERS</vt:lpstr>
      <vt:lpstr>Qualities of Manager</vt:lpstr>
      <vt:lpstr>PowerPoint Presentation</vt:lpstr>
      <vt:lpstr>PowerPoint Presentation</vt:lpstr>
      <vt:lpstr>CONCLUSION </vt:lpstr>
      <vt:lpstr>REFERENCE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ROLES OF MANAGERS TO PERFORM MANAGEMENT FUNCTION</dc:title>
  <dc:creator>DQA</dc:creator>
  <cp:lastModifiedBy>Maher Fattouh</cp:lastModifiedBy>
  <cp:revision>20</cp:revision>
  <dcterms:created xsi:type="dcterms:W3CDTF">2021-04-13T21:26:02Z</dcterms:created>
  <dcterms:modified xsi:type="dcterms:W3CDTF">2021-06-23T09:24:29Z</dcterms:modified>
</cp:coreProperties>
</file>