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BA4D24-6BCA-414B-BBCC-AEC30EA8E939}" type="datetimeFigureOut">
              <a:rPr lang="en-US" smtClean="0"/>
              <a:t>7/5/2021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E5F144-BA73-4789-AD2B-E19F0C28786E}" type="slidenum">
              <a:rPr lang="en-US" smtClean="0"/>
              <a:t>‹#›</a:t>
            </a:fld>
            <a:endParaRPr lang="en-US"/>
          </a:p>
        </p:txBody>
      </p:sp>
    </p:spTree>
    <p:extLst>
      <p:ext uri="{BB962C8B-B14F-4D97-AF65-F5344CB8AC3E}">
        <p14:creationId xmlns:p14="http://schemas.microsoft.com/office/powerpoint/2010/main" val="2881947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438772B-2583-483C-802D-9F256719F8E3}"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4133465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8D2660-528F-4A98-97B6-861E746960CD}"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2678744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DA3128-6326-469F-A27E-0065C0ABB6B2}"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96821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510BF04-EF34-49CA-AFC2-073DFFCCF172}"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617410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7560D3-6DDA-4224-871D-5CF054047B4F}"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93953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C77BAF-E2FF-4D8C-B0D7-45126E7BBC29}"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3268866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2D6E10-DDA7-413A-9814-6640B2C4DA60}"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33254052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0E249D-E506-4EF3-B406-34BCF997E574}"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1829705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559E87-5A7D-4A52-B77F-AB025E3B4F78}"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3175120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A72F00F-1D49-481C-840A-443814979937}"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3700706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1BF832-D90B-457F-871C-430243AF91BC}" type="datetime1">
              <a:rPr lang="en-US" smtClean="0"/>
              <a:t>7/5/2021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3388813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0B7FFD-9C22-4944-B8E4-795B833BA1BB}" type="datetime1">
              <a:rPr lang="en-US" smtClean="0"/>
              <a:t>7/5/2021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2771225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EE64EB-FB92-42B8-B318-949B0DA9AB6F}" type="datetime1">
              <a:rPr lang="en-US" smtClean="0"/>
              <a:t>7/5/2021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1513772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5CDE11-D1BF-42C1-84D0-1636E248747F}" type="datetime1">
              <a:rPr lang="en-US" smtClean="0"/>
              <a:t>7/5/2021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775631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9CBD40-627F-441B-B992-93BDF222068F}" type="datetime1">
              <a:rPr lang="en-US" smtClean="0"/>
              <a:t>7/5/2021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3464111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0DC532-1934-4152-B63B-050DA4015412}" type="datetime1">
              <a:rPr lang="en-US" smtClean="0"/>
              <a:t>7/5/2021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954D24-A918-4BA9-A57B-043F81C59152}" type="slidenum">
              <a:rPr lang="en-US" smtClean="0"/>
              <a:t>‹#›</a:t>
            </a:fld>
            <a:endParaRPr lang="en-US"/>
          </a:p>
        </p:txBody>
      </p:sp>
    </p:spTree>
    <p:extLst>
      <p:ext uri="{BB962C8B-B14F-4D97-AF65-F5344CB8AC3E}">
        <p14:creationId xmlns:p14="http://schemas.microsoft.com/office/powerpoint/2010/main" val="3832748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C28E37F-43BC-4710-BF22-ED0C604A38B1}" type="datetime1">
              <a:rPr lang="en-US" smtClean="0"/>
              <a:t>7/5/2021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4954D24-A918-4BA9-A57B-043F81C59152}" type="slidenum">
              <a:rPr lang="en-US" smtClean="0"/>
              <a:t>‹#›</a:t>
            </a:fld>
            <a:endParaRPr lang="en-US"/>
          </a:p>
        </p:txBody>
      </p:sp>
    </p:spTree>
    <p:extLst>
      <p:ext uri="{BB962C8B-B14F-4D97-AF65-F5344CB8AC3E}">
        <p14:creationId xmlns:p14="http://schemas.microsoft.com/office/powerpoint/2010/main" val="1718307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abdullah_2826@limu.edu.ly" TargetMode="Externa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86268-4CAF-4BD4-AD16-EDD684946644}"/>
              </a:ext>
            </a:extLst>
          </p:cNvPr>
          <p:cNvSpPr>
            <a:spLocks noGrp="1"/>
          </p:cNvSpPr>
          <p:nvPr>
            <p:ph type="ctrTitle"/>
          </p:nvPr>
        </p:nvSpPr>
        <p:spPr/>
        <p:txBody>
          <a:bodyPr/>
          <a:lstStyle/>
          <a:p>
            <a:pPr algn="ctr"/>
            <a:r>
              <a:rPr lang="en-US" dirty="0"/>
              <a:t>Explaining the Hallmarks of Scientific Research </a:t>
            </a:r>
            <a:endParaRPr lang="en-US" dirty="0"/>
          </a:p>
        </p:txBody>
      </p:sp>
      <p:sp>
        <p:nvSpPr>
          <p:cNvPr id="3" name="Subtitle 2">
            <a:extLst>
              <a:ext uri="{FF2B5EF4-FFF2-40B4-BE49-F238E27FC236}">
                <a16:creationId xmlns:a16="http://schemas.microsoft.com/office/drawing/2014/main" id="{581C0A5E-DEF9-4C34-9DC1-9AB6E68659F2}"/>
              </a:ext>
            </a:extLst>
          </p:cNvPr>
          <p:cNvSpPr>
            <a:spLocks noGrp="1"/>
          </p:cNvSpPr>
          <p:nvPr>
            <p:ph type="subTitle" idx="1"/>
          </p:nvPr>
        </p:nvSpPr>
        <p:spPr>
          <a:xfrm>
            <a:off x="1507067" y="4536573"/>
            <a:ext cx="7766936" cy="1236154"/>
          </a:xfrm>
        </p:spPr>
        <p:txBody>
          <a:bodyPr>
            <a:normAutofit fontScale="77500" lnSpcReduction="20000"/>
          </a:bodyPr>
          <a:lstStyle/>
          <a:p>
            <a:pPr algn="ctr"/>
            <a:r>
              <a:rPr lang="en-US" sz="2800" dirty="0" smtClean="0">
                <a:solidFill>
                  <a:schemeClr val="accent1"/>
                </a:solidFill>
              </a:rPr>
              <a:t>Name: Abdullah </a:t>
            </a:r>
            <a:r>
              <a:rPr lang="en-US" sz="2800" dirty="0" err="1" smtClean="0">
                <a:solidFill>
                  <a:schemeClr val="accent1"/>
                </a:solidFill>
              </a:rPr>
              <a:t>Zwawi</a:t>
            </a:r>
            <a:endParaRPr lang="en-US" sz="2800" dirty="0" smtClean="0">
              <a:solidFill>
                <a:schemeClr val="accent1"/>
              </a:solidFill>
            </a:endParaRPr>
          </a:p>
          <a:p>
            <a:pPr algn="ctr"/>
            <a:r>
              <a:rPr lang="en-US" sz="2800" dirty="0" smtClean="0">
                <a:solidFill>
                  <a:schemeClr val="accent1"/>
                </a:solidFill>
              </a:rPr>
              <a:t>ID: </a:t>
            </a:r>
            <a:r>
              <a:rPr lang="en-US" sz="2800" dirty="0">
                <a:solidFill>
                  <a:schemeClr val="accent1"/>
                </a:solidFill>
              </a:rPr>
              <a:t>2826 </a:t>
            </a:r>
            <a:endParaRPr lang="en-US" sz="2800" dirty="0" smtClean="0">
              <a:solidFill>
                <a:schemeClr val="accent1"/>
              </a:solidFill>
            </a:endParaRPr>
          </a:p>
          <a:p>
            <a:pPr algn="ctr"/>
            <a:r>
              <a:rPr lang="en-US" sz="3400" dirty="0" smtClean="0">
                <a:solidFill>
                  <a:schemeClr val="accent1"/>
                </a:solidFill>
              </a:rPr>
              <a:t>Email: </a:t>
            </a:r>
            <a:r>
              <a:rPr lang="en-US" sz="2000" dirty="0">
                <a:hlinkClick r:id="rId2"/>
              </a:rPr>
              <a:t>abdullah_2826@limu.edu.ly</a:t>
            </a:r>
            <a:endParaRPr lang="en-US" sz="3400" dirty="0">
              <a:solidFill>
                <a:schemeClr val="accent1"/>
              </a:solidFill>
            </a:endParaRPr>
          </a:p>
        </p:txBody>
      </p:sp>
      <p:pic>
        <p:nvPicPr>
          <p:cNvPr id="5" name="Picture 4">
            <a:extLst>
              <a:ext uri="{FF2B5EF4-FFF2-40B4-BE49-F238E27FC236}">
                <a16:creationId xmlns:a16="http://schemas.microsoft.com/office/drawing/2014/main" id="{CFD9FAA1-7F69-4E35-A353-7BBAFAABED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818861" cy="1297879"/>
          </a:xfrm>
          <a:prstGeom prst="rect">
            <a:avLst/>
          </a:prstGeom>
        </p:spPr>
      </p:pic>
      <p:pic>
        <p:nvPicPr>
          <p:cNvPr id="7" name="Picture 6">
            <a:extLst>
              <a:ext uri="{FF2B5EF4-FFF2-40B4-BE49-F238E27FC236}">
                <a16:creationId xmlns:a16="http://schemas.microsoft.com/office/drawing/2014/main" id="{957B2AE0-467A-4DAB-82AD-9888AA073F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03565" y="0"/>
            <a:ext cx="1888435" cy="1297879"/>
          </a:xfrm>
          <a:prstGeom prst="rect">
            <a:avLst/>
          </a:prstGeom>
        </p:spPr>
      </p:pic>
      <p:cxnSp>
        <p:nvCxnSpPr>
          <p:cNvPr id="9" name="Straight Connector 8">
            <a:extLst>
              <a:ext uri="{FF2B5EF4-FFF2-40B4-BE49-F238E27FC236}">
                <a16:creationId xmlns:a16="http://schemas.microsoft.com/office/drawing/2014/main" id="{DA85B0DE-5199-44F3-8AA1-546B39EDD327}"/>
              </a:ext>
            </a:extLst>
          </p:cNvPr>
          <p:cNvCxnSpPr/>
          <p:nvPr/>
        </p:nvCxnSpPr>
        <p:spPr>
          <a:xfrm>
            <a:off x="3369365" y="4293704"/>
            <a:ext cx="405516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3275212" y="464273"/>
            <a:ext cx="4230645" cy="369332"/>
          </a:xfrm>
          <a:prstGeom prst="rect">
            <a:avLst/>
          </a:prstGeom>
        </p:spPr>
        <p:txBody>
          <a:bodyPr wrap="none">
            <a:spAutoFit/>
          </a:bodyPr>
          <a:lstStyle/>
          <a:p>
            <a:r>
              <a:rPr lang="en-GB" dirty="0"/>
              <a:t>Libyan International Medical University</a:t>
            </a:r>
          </a:p>
        </p:txBody>
      </p:sp>
      <p:sp>
        <p:nvSpPr>
          <p:cNvPr id="6" name="Rectangle 5"/>
          <p:cNvSpPr/>
          <p:nvPr/>
        </p:nvSpPr>
        <p:spPr>
          <a:xfrm>
            <a:off x="3651853" y="707141"/>
            <a:ext cx="3854004" cy="369332"/>
          </a:xfrm>
          <a:prstGeom prst="rect">
            <a:avLst/>
          </a:prstGeom>
        </p:spPr>
        <p:txBody>
          <a:bodyPr wrap="none">
            <a:spAutoFit/>
          </a:bodyPr>
          <a:lstStyle/>
          <a:p>
            <a:r>
              <a:rPr lang="en-GB" dirty="0"/>
              <a:t>Faculty of Business Administration  </a:t>
            </a:r>
          </a:p>
        </p:txBody>
      </p:sp>
    </p:spTree>
    <p:extLst>
      <p:ext uri="{BB962C8B-B14F-4D97-AF65-F5344CB8AC3E}">
        <p14:creationId xmlns:p14="http://schemas.microsoft.com/office/powerpoint/2010/main" val="1832264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61E5F-4F59-4066-9507-EBFD1EE796E1}"/>
              </a:ext>
            </a:extLst>
          </p:cNvPr>
          <p:cNvSpPr>
            <a:spLocks noGrp="1"/>
          </p:cNvSpPr>
          <p:nvPr>
            <p:ph type="title"/>
          </p:nvPr>
        </p:nvSpPr>
        <p:spPr/>
        <p:txBody>
          <a:bodyPr/>
          <a:lstStyle/>
          <a:p>
            <a:r>
              <a:rPr lang="en-US" b="1" dirty="0"/>
              <a:t>Objectivity</a:t>
            </a:r>
          </a:p>
        </p:txBody>
      </p:sp>
      <p:sp>
        <p:nvSpPr>
          <p:cNvPr id="3" name="Content Placeholder 2">
            <a:extLst>
              <a:ext uri="{FF2B5EF4-FFF2-40B4-BE49-F238E27FC236}">
                <a16:creationId xmlns:a16="http://schemas.microsoft.com/office/drawing/2014/main" id="{17D81FFF-B4D6-4F9E-9D10-2C93BE3EED26}"/>
              </a:ext>
            </a:extLst>
          </p:cNvPr>
          <p:cNvSpPr>
            <a:spLocks noGrp="1"/>
          </p:cNvSpPr>
          <p:nvPr>
            <p:ph idx="1"/>
          </p:nvPr>
        </p:nvSpPr>
        <p:spPr/>
        <p:txBody>
          <a:bodyPr>
            <a:normAutofit/>
          </a:bodyPr>
          <a:lstStyle/>
          <a:p>
            <a:pPr marL="0" indent="0">
              <a:buNone/>
            </a:pPr>
            <a:r>
              <a:rPr lang="en-US" sz="2800" dirty="0"/>
              <a:t>The conclusion drawn through the interpretation of the results of data analysis should be objective not on our own subjective or emotional values . </a:t>
            </a:r>
          </a:p>
          <a:p>
            <a:pPr marL="0" indent="0">
              <a:buNone/>
            </a:pPr>
            <a:endParaRPr lang="en-US" sz="2800" dirty="0"/>
          </a:p>
        </p:txBody>
      </p:sp>
      <p:sp>
        <p:nvSpPr>
          <p:cNvPr id="4" name="Slide Number Placeholder 3"/>
          <p:cNvSpPr>
            <a:spLocks noGrp="1"/>
          </p:cNvSpPr>
          <p:nvPr>
            <p:ph type="sldNum" sz="quarter" idx="12"/>
          </p:nvPr>
        </p:nvSpPr>
        <p:spPr/>
        <p:txBody>
          <a:bodyPr/>
          <a:lstStyle/>
          <a:p>
            <a:fld id="{74954D24-A918-4BA9-A57B-043F81C59152}" type="slidenum">
              <a:rPr lang="en-US" smtClean="0"/>
              <a:t>10</a:t>
            </a:fld>
            <a:endParaRPr lang="en-US"/>
          </a:p>
        </p:txBody>
      </p:sp>
    </p:spTree>
    <p:extLst>
      <p:ext uri="{BB962C8B-B14F-4D97-AF65-F5344CB8AC3E}">
        <p14:creationId xmlns:p14="http://schemas.microsoft.com/office/powerpoint/2010/main" val="465098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540EA-FAE4-4609-B3AF-77353F0EA4FF}"/>
              </a:ext>
            </a:extLst>
          </p:cNvPr>
          <p:cNvSpPr>
            <a:spLocks noGrp="1"/>
          </p:cNvSpPr>
          <p:nvPr>
            <p:ph type="title"/>
          </p:nvPr>
        </p:nvSpPr>
        <p:spPr/>
        <p:txBody>
          <a:bodyPr/>
          <a:lstStyle/>
          <a:p>
            <a:r>
              <a:rPr lang="en-US" b="1" dirty="0"/>
              <a:t>Generalizability</a:t>
            </a:r>
          </a:p>
        </p:txBody>
      </p:sp>
      <p:sp>
        <p:nvSpPr>
          <p:cNvPr id="3" name="Content Placeholder 2">
            <a:extLst>
              <a:ext uri="{FF2B5EF4-FFF2-40B4-BE49-F238E27FC236}">
                <a16:creationId xmlns:a16="http://schemas.microsoft.com/office/drawing/2014/main" id="{43E9AE13-EFC9-4F09-8B51-77DB221E86C3}"/>
              </a:ext>
            </a:extLst>
          </p:cNvPr>
          <p:cNvSpPr>
            <a:spLocks noGrp="1"/>
          </p:cNvSpPr>
          <p:nvPr>
            <p:ph idx="1"/>
          </p:nvPr>
        </p:nvSpPr>
        <p:spPr>
          <a:xfrm>
            <a:off x="677334" y="2367627"/>
            <a:ext cx="8596668" cy="3880773"/>
          </a:xfrm>
        </p:spPr>
        <p:txBody>
          <a:bodyPr>
            <a:normAutofit/>
          </a:bodyPr>
          <a:lstStyle/>
          <a:p>
            <a:pPr marL="0" indent="0" algn="just">
              <a:buNone/>
            </a:pPr>
            <a:r>
              <a:rPr lang="en-US" sz="2800" dirty="0"/>
              <a:t>It refers to the scope of replicability of the research findings in one organizational settings to others, the wider the range of replicability of the solution generated by the research the more useful the research is to the user.</a:t>
            </a:r>
          </a:p>
        </p:txBody>
      </p:sp>
      <p:sp>
        <p:nvSpPr>
          <p:cNvPr id="4" name="Slide Number Placeholder 3"/>
          <p:cNvSpPr>
            <a:spLocks noGrp="1"/>
          </p:cNvSpPr>
          <p:nvPr>
            <p:ph type="sldNum" sz="quarter" idx="12"/>
          </p:nvPr>
        </p:nvSpPr>
        <p:spPr/>
        <p:txBody>
          <a:bodyPr/>
          <a:lstStyle/>
          <a:p>
            <a:fld id="{74954D24-A918-4BA9-A57B-043F81C59152}" type="slidenum">
              <a:rPr lang="en-US" smtClean="0"/>
              <a:t>11</a:t>
            </a:fld>
            <a:endParaRPr lang="en-US"/>
          </a:p>
        </p:txBody>
      </p:sp>
    </p:spTree>
    <p:extLst>
      <p:ext uri="{BB962C8B-B14F-4D97-AF65-F5344CB8AC3E}">
        <p14:creationId xmlns:p14="http://schemas.microsoft.com/office/powerpoint/2010/main" val="3304177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CD77B-7BA9-45CB-8AC0-004B39DD7579}"/>
              </a:ext>
            </a:extLst>
          </p:cNvPr>
          <p:cNvSpPr>
            <a:spLocks noGrp="1"/>
          </p:cNvSpPr>
          <p:nvPr>
            <p:ph type="title"/>
          </p:nvPr>
        </p:nvSpPr>
        <p:spPr/>
        <p:txBody>
          <a:bodyPr/>
          <a:lstStyle/>
          <a:p>
            <a:r>
              <a:rPr lang="en-US" dirty="0"/>
              <a:t> </a:t>
            </a:r>
            <a:r>
              <a:rPr lang="en-US" b="1" dirty="0"/>
              <a:t>Parsimony</a:t>
            </a:r>
          </a:p>
        </p:txBody>
      </p:sp>
      <p:sp>
        <p:nvSpPr>
          <p:cNvPr id="3" name="Content Placeholder 2">
            <a:extLst>
              <a:ext uri="{FF2B5EF4-FFF2-40B4-BE49-F238E27FC236}">
                <a16:creationId xmlns:a16="http://schemas.microsoft.com/office/drawing/2014/main" id="{3AF1CF00-8500-4A8A-B330-F512BAE98560}"/>
              </a:ext>
            </a:extLst>
          </p:cNvPr>
          <p:cNvSpPr>
            <a:spLocks noGrp="1"/>
          </p:cNvSpPr>
          <p:nvPr>
            <p:ph idx="1"/>
          </p:nvPr>
        </p:nvSpPr>
        <p:spPr>
          <a:xfrm>
            <a:off x="677334" y="2160589"/>
            <a:ext cx="8596668" cy="3880773"/>
          </a:xfrm>
        </p:spPr>
        <p:txBody>
          <a:bodyPr>
            <a:normAutofit/>
          </a:bodyPr>
          <a:lstStyle/>
          <a:p>
            <a:pPr marL="0" indent="0" algn="just">
              <a:buNone/>
            </a:pPr>
            <a:r>
              <a:rPr lang="en-US" sz="2800" b="0" i="0" dirty="0">
                <a:solidFill>
                  <a:srgbClr val="5E5E5E"/>
                </a:solidFill>
                <a:effectLst/>
                <a:latin typeface="Roboto"/>
              </a:rPr>
              <a:t>Simplicity in explaining the phenomenon or problem that occur in generating the solutions of the problem is preferred as compared to complex research frame work.</a:t>
            </a:r>
            <a:endParaRPr lang="en-US" sz="2800" dirty="0"/>
          </a:p>
        </p:txBody>
      </p:sp>
      <p:sp>
        <p:nvSpPr>
          <p:cNvPr id="4" name="Slide Number Placeholder 3"/>
          <p:cNvSpPr>
            <a:spLocks noGrp="1"/>
          </p:cNvSpPr>
          <p:nvPr>
            <p:ph type="sldNum" sz="quarter" idx="12"/>
          </p:nvPr>
        </p:nvSpPr>
        <p:spPr/>
        <p:txBody>
          <a:bodyPr/>
          <a:lstStyle/>
          <a:p>
            <a:fld id="{74954D24-A918-4BA9-A57B-043F81C59152}" type="slidenum">
              <a:rPr lang="en-US" smtClean="0"/>
              <a:t>12</a:t>
            </a:fld>
            <a:endParaRPr lang="en-US"/>
          </a:p>
        </p:txBody>
      </p:sp>
    </p:spTree>
    <p:extLst>
      <p:ext uri="{BB962C8B-B14F-4D97-AF65-F5344CB8AC3E}">
        <p14:creationId xmlns:p14="http://schemas.microsoft.com/office/powerpoint/2010/main" val="3855494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FD74B-CB66-4BCA-B30A-85FCA88A9B9D}"/>
              </a:ext>
            </a:extLst>
          </p:cNvPr>
          <p:cNvSpPr>
            <a:spLocks noGrp="1"/>
          </p:cNvSpPr>
          <p:nvPr>
            <p:ph type="title"/>
          </p:nvPr>
        </p:nvSpPr>
        <p:spPr/>
        <p:txBody>
          <a:bodyPr/>
          <a:lstStyle/>
          <a:p>
            <a:r>
              <a:rPr lang="en-US" b="1" dirty="0"/>
              <a:t>Conclusion </a:t>
            </a:r>
          </a:p>
        </p:txBody>
      </p:sp>
      <p:sp>
        <p:nvSpPr>
          <p:cNvPr id="3" name="Content Placeholder 2">
            <a:extLst>
              <a:ext uri="{FF2B5EF4-FFF2-40B4-BE49-F238E27FC236}">
                <a16:creationId xmlns:a16="http://schemas.microsoft.com/office/drawing/2014/main" id="{03C3EDE4-634D-465A-9E7E-948BF71F7B6D}"/>
              </a:ext>
            </a:extLst>
          </p:cNvPr>
          <p:cNvSpPr>
            <a:spLocks noGrp="1"/>
          </p:cNvSpPr>
          <p:nvPr>
            <p:ph idx="1"/>
          </p:nvPr>
        </p:nvSpPr>
        <p:spPr/>
        <p:txBody>
          <a:bodyPr>
            <a:normAutofit/>
          </a:bodyPr>
          <a:lstStyle/>
          <a:p>
            <a:r>
              <a:rPr lang="en-US" sz="2800" dirty="0"/>
              <a:t>In conclusion the 8 hallmarks scientific research complete each other.</a:t>
            </a:r>
          </a:p>
          <a:p>
            <a:pPr marL="0" indent="0">
              <a:buNone/>
            </a:pPr>
            <a:endParaRPr lang="en-US" sz="2800" dirty="0"/>
          </a:p>
          <a:p>
            <a:r>
              <a:rPr lang="en-US" sz="2800" dirty="0"/>
              <a:t>Scientific research  follows scientific methods  and tools  to explain its variable.</a:t>
            </a:r>
          </a:p>
        </p:txBody>
      </p:sp>
      <p:sp>
        <p:nvSpPr>
          <p:cNvPr id="4" name="Slide Number Placeholder 3"/>
          <p:cNvSpPr>
            <a:spLocks noGrp="1"/>
          </p:cNvSpPr>
          <p:nvPr>
            <p:ph type="sldNum" sz="quarter" idx="12"/>
          </p:nvPr>
        </p:nvSpPr>
        <p:spPr/>
        <p:txBody>
          <a:bodyPr/>
          <a:lstStyle/>
          <a:p>
            <a:fld id="{74954D24-A918-4BA9-A57B-043F81C59152}" type="slidenum">
              <a:rPr lang="en-US" smtClean="0"/>
              <a:t>13</a:t>
            </a:fld>
            <a:endParaRPr lang="en-US"/>
          </a:p>
        </p:txBody>
      </p:sp>
    </p:spTree>
    <p:extLst>
      <p:ext uri="{BB962C8B-B14F-4D97-AF65-F5344CB8AC3E}">
        <p14:creationId xmlns:p14="http://schemas.microsoft.com/office/powerpoint/2010/main" val="31918067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28CD0-D181-4524-A19B-527558F3A5C0}"/>
              </a:ext>
            </a:extLst>
          </p:cNvPr>
          <p:cNvSpPr>
            <a:spLocks noGrp="1"/>
          </p:cNvSpPr>
          <p:nvPr>
            <p:ph type="title"/>
          </p:nvPr>
        </p:nvSpPr>
        <p:spPr/>
        <p:txBody>
          <a:bodyPr/>
          <a:lstStyle/>
          <a:p>
            <a:r>
              <a:rPr lang="en-US" dirty="0"/>
              <a:t>Reference </a:t>
            </a:r>
          </a:p>
        </p:txBody>
      </p:sp>
      <p:sp>
        <p:nvSpPr>
          <p:cNvPr id="3" name="Content Placeholder 2">
            <a:extLst>
              <a:ext uri="{FF2B5EF4-FFF2-40B4-BE49-F238E27FC236}">
                <a16:creationId xmlns:a16="http://schemas.microsoft.com/office/drawing/2014/main" id="{C15F6C92-8C46-4482-874D-4D7E29BA651B}"/>
              </a:ext>
            </a:extLst>
          </p:cNvPr>
          <p:cNvSpPr>
            <a:spLocks noGrp="1"/>
          </p:cNvSpPr>
          <p:nvPr>
            <p:ph idx="1"/>
          </p:nvPr>
        </p:nvSpPr>
        <p:spPr/>
        <p:txBody>
          <a:bodyPr>
            <a:normAutofit/>
          </a:bodyPr>
          <a:lstStyle/>
          <a:p>
            <a:pPr marL="0" indent="0">
              <a:buNone/>
            </a:pPr>
            <a:r>
              <a:rPr lang="en-US" sz="2800" dirty="0" err="1"/>
              <a:t>muazzam</a:t>
            </a:r>
            <a:r>
              <a:rPr lang="en-US" sz="2800" dirty="0"/>
              <a:t>. “Hallmarks of Scientific Research.” Business Education, 29 Mar. 2009, bizedu.wordpress.com/2009/03/29/hallmarks-of-scientific-research/. Accessed 5 Apr. 2012.</a:t>
            </a:r>
          </a:p>
        </p:txBody>
      </p:sp>
      <p:sp>
        <p:nvSpPr>
          <p:cNvPr id="4" name="Slide Number Placeholder 3"/>
          <p:cNvSpPr>
            <a:spLocks noGrp="1"/>
          </p:cNvSpPr>
          <p:nvPr>
            <p:ph type="sldNum" sz="quarter" idx="12"/>
          </p:nvPr>
        </p:nvSpPr>
        <p:spPr/>
        <p:txBody>
          <a:bodyPr/>
          <a:lstStyle/>
          <a:p>
            <a:fld id="{74954D24-A918-4BA9-A57B-043F81C59152}" type="slidenum">
              <a:rPr lang="en-US" smtClean="0"/>
              <a:t>14</a:t>
            </a:fld>
            <a:endParaRPr lang="en-US"/>
          </a:p>
        </p:txBody>
      </p:sp>
    </p:spTree>
    <p:extLst>
      <p:ext uri="{BB962C8B-B14F-4D97-AF65-F5344CB8AC3E}">
        <p14:creationId xmlns:p14="http://schemas.microsoft.com/office/powerpoint/2010/main" val="209294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518F9-BD7C-45E9-B99D-384543DB7925}"/>
              </a:ext>
            </a:extLst>
          </p:cNvPr>
          <p:cNvSpPr>
            <a:spLocks noGrp="1"/>
          </p:cNvSpPr>
          <p:nvPr>
            <p:ph type="title"/>
          </p:nvPr>
        </p:nvSpPr>
        <p:spPr>
          <a:xfrm>
            <a:off x="2575708" y="2128078"/>
            <a:ext cx="7343544" cy="1320800"/>
          </a:xfrm>
        </p:spPr>
        <p:txBody>
          <a:bodyPr>
            <a:normAutofit/>
          </a:bodyPr>
          <a:lstStyle/>
          <a:p>
            <a:r>
              <a:rPr lang="en-US" sz="7200" dirty="0"/>
              <a:t>Thank you !</a:t>
            </a:r>
          </a:p>
        </p:txBody>
      </p:sp>
      <p:sp>
        <p:nvSpPr>
          <p:cNvPr id="3" name="Slide Number Placeholder 2"/>
          <p:cNvSpPr>
            <a:spLocks noGrp="1"/>
          </p:cNvSpPr>
          <p:nvPr>
            <p:ph type="sldNum" sz="quarter" idx="12"/>
          </p:nvPr>
        </p:nvSpPr>
        <p:spPr/>
        <p:txBody>
          <a:bodyPr/>
          <a:lstStyle/>
          <a:p>
            <a:fld id="{74954D24-A918-4BA9-A57B-043F81C59152}" type="slidenum">
              <a:rPr lang="en-US" smtClean="0"/>
              <a:t>15</a:t>
            </a:fld>
            <a:endParaRPr lang="en-US"/>
          </a:p>
        </p:txBody>
      </p:sp>
    </p:spTree>
    <p:extLst>
      <p:ext uri="{BB962C8B-B14F-4D97-AF65-F5344CB8AC3E}">
        <p14:creationId xmlns:p14="http://schemas.microsoft.com/office/powerpoint/2010/main" val="2801445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B016F-8B61-43FA-9DD8-AEC10F807563}"/>
              </a:ext>
            </a:extLst>
          </p:cNvPr>
          <p:cNvSpPr>
            <a:spLocks noGrp="1"/>
          </p:cNvSpPr>
          <p:nvPr>
            <p:ph type="title"/>
          </p:nvPr>
        </p:nvSpPr>
        <p:spPr/>
        <p:txBody>
          <a:bodyPr/>
          <a:lstStyle/>
          <a:p>
            <a:r>
              <a:rPr lang="en-US" b="1" dirty="0"/>
              <a:t>Contents </a:t>
            </a:r>
          </a:p>
        </p:txBody>
      </p:sp>
      <p:sp>
        <p:nvSpPr>
          <p:cNvPr id="3" name="Content Placeholder 2">
            <a:extLst>
              <a:ext uri="{FF2B5EF4-FFF2-40B4-BE49-F238E27FC236}">
                <a16:creationId xmlns:a16="http://schemas.microsoft.com/office/drawing/2014/main" id="{F3FF574A-4059-4687-A844-57B9E127799F}"/>
              </a:ext>
            </a:extLst>
          </p:cNvPr>
          <p:cNvSpPr>
            <a:spLocks noGrp="1"/>
          </p:cNvSpPr>
          <p:nvPr>
            <p:ph idx="1"/>
          </p:nvPr>
        </p:nvSpPr>
        <p:spPr/>
        <p:txBody>
          <a:bodyPr>
            <a:normAutofit/>
          </a:bodyPr>
          <a:lstStyle/>
          <a:p>
            <a:r>
              <a:rPr lang="en-US" sz="2800" dirty="0"/>
              <a:t>Introduction </a:t>
            </a:r>
          </a:p>
          <a:p>
            <a:pPr marL="0" indent="0">
              <a:buNone/>
            </a:pPr>
            <a:endParaRPr lang="en-US" sz="2800" dirty="0"/>
          </a:p>
          <a:p>
            <a:r>
              <a:rPr lang="en-US" sz="2800" dirty="0"/>
              <a:t>The 8 </a:t>
            </a:r>
            <a:r>
              <a:rPr lang="en-US" sz="2800" dirty="0" smtClean="0"/>
              <a:t>Hallmarks of Scientific Research </a:t>
            </a:r>
          </a:p>
          <a:p>
            <a:pPr marL="0" indent="0">
              <a:buNone/>
            </a:pPr>
            <a:endParaRPr lang="en-US" sz="2800" dirty="0"/>
          </a:p>
          <a:p>
            <a:r>
              <a:rPr lang="en-US" sz="2800" dirty="0"/>
              <a:t>Conclusion </a:t>
            </a:r>
          </a:p>
          <a:p>
            <a:endParaRPr lang="en-US" sz="2800" dirty="0"/>
          </a:p>
          <a:p>
            <a:r>
              <a:rPr lang="en-US" sz="2800" dirty="0"/>
              <a:t>Reference </a:t>
            </a:r>
          </a:p>
        </p:txBody>
      </p:sp>
      <p:sp>
        <p:nvSpPr>
          <p:cNvPr id="4" name="Slide Number Placeholder 3"/>
          <p:cNvSpPr>
            <a:spLocks noGrp="1"/>
          </p:cNvSpPr>
          <p:nvPr>
            <p:ph type="sldNum" sz="quarter" idx="12"/>
          </p:nvPr>
        </p:nvSpPr>
        <p:spPr/>
        <p:txBody>
          <a:bodyPr/>
          <a:lstStyle/>
          <a:p>
            <a:fld id="{74954D24-A918-4BA9-A57B-043F81C59152}" type="slidenum">
              <a:rPr lang="en-US" smtClean="0"/>
              <a:t>2</a:t>
            </a:fld>
            <a:endParaRPr lang="en-US"/>
          </a:p>
        </p:txBody>
      </p:sp>
    </p:spTree>
    <p:extLst>
      <p:ext uri="{BB962C8B-B14F-4D97-AF65-F5344CB8AC3E}">
        <p14:creationId xmlns:p14="http://schemas.microsoft.com/office/powerpoint/2010/main" val="1207330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FF867-01D3-47FD-B5A0-FFE9878015B4}"/>
              </a:ext>
            </a:extLst>
          </p:cNvPr>
          <p:cNvSpPr>
            <a:spLocks noGrp="1"/>
          </p:cNvSpPr>
          <p:nvPr>
            <p:ph type="title"/>
          </p:nvPr>
        </p:nvSpPr>
        <p:spPr/>
        <p:txBody>
          <a:bodyPr/>
          <a:lstStyle/>
          <a:p>
            <a:r>
              <a:rPr lang="en-US" b="1" dirty="0"/>
              <a:t>Introduction </a:t>
            </a:r>
          </a:p>
        </p:txBody>
      </p:sp>
      <p:sp>
        <p:nvSpPr>
          <p:cNvPr id="3" name="Content Placeholder 2">
            <a:extLst>
              <a:ext uri="{FF2B5EF4-FFF2-40B4-BE49-F238E27FC236}">
                <a16:creationId xmlns:a16="http://schemas.microsoft.com/office/drawing/2014/main" id="{2B452F1C-DA0B-4725-8829-532B5ABFD6B9}"/>
              </a:ext>
            </a:extLst>
          </p:cNvPr>
          <p:cNvSpPr>
            <a:spLocks noGrp="1"/>
          </p:cNvSpPr>
          <p:nvPr>
            <p:ph idx="1"/>
          </p:nvPr>
        </p:nvSpPr>
        <p:spPr/>
        <p:txBody>
          <a:bodyPr>
            <a:normAutofit/>
          </a:bodyPr>
          <a:lstStyle/>
          <a:p>
            <a:pPr marL="0" indent="0" algn="just">
              <a:buNone/>
            </a:pPr>
            <a:r>
              <a:rPr lang="en-US" sz="2800" dirty="0"/>
              <a:t>Scientific research is defined by the strategy of understanding how everything works through logical thinking.</a:t>
            </a:r>
          </a:p>
        </p:txBody>
      </p:sp>
      <p:sp>
        <p:nvSpPr>
          <p:cNvPr id="4" name="Slide Number Placeholder 3"/>
          <p:cNvSpPr>
            <a:spLocks noGrp="1"/>
          </p:cNvSpPr>
          <p:nvPr>
            <p:ph type="sldNum" sz="quarter" idx="12"/>
          </p:nvPr>
        </p:nvSpPr>
        <p:spPr/>
        <p:txBody>
          <a:bodyPr/>
          <a:lstStyle/>
          <a:p>
            <a:fld id="{74954D24-A918-4BA9-A57B-043F81C59152}" type="slidenum">
              <a:rPr lang="en-US" smtClean="0"/>
              <a:t>3</a:t>
            </a:fld>
            <a:endParaRPr lang="en-US"/>
          </a:p>
        </p:txBody>
      </p:sp>
    </p:spTree>
    <p:extLst>
      <p:ext uri="{BB962C8B-B14F-4D97-AF65-F5344CB8AC3E}">
        <p14:creationId xmlns:p14="http://schemas.microsoft.com/office/powerpoint/2010/main" val="1482270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6F7A4-9D4B-408F-82AB-3D84C2E49A70}"/>
              </a:ext>
            </a:extLst>
          </p:cNvPr>
          <p:cNvSpPr>
            <a:spLocks noGrp="1"/>
          </p:cNvSpPr>
          <p:nvPr>
            <p:ph type="title"/>
          </p:nvPr>
        </p:nvSpPr>
        <p:spPr/>
        <p:txBody>
          <a:bodyPr/>
          <a:lstStyle/>
          <a:p>
            <a:r>
              <a:rPr lang="en-US" sz="3600" b="1" dirty="0"/>
              <a:t>The 8 </a:t>
            </a:r>
            <a:r>
              <a:rPr lang="en-US" sz="3600" b="1" dirty="0" smtClean="0"/>
              <a:t>Hallmarks of Scientific Research </a:t>
            </a:r>
            <a:r>
              <a:rPr lang="en-US" sz="3600" dirty="0"/>
              <a:t/>
            </a:r>
            <a:br>
              <a:rPr lang="en-US" sz="3600" dirty="0"/>
            </a:br>
            <a:endParaRPr lang="en-US" dirty="0"/>
          </a:p>
        </p:txBody>
      </p:sp>
      <p:sp>
        <p:nvSpPr>
          <p:cNvPr id="3" name="Content Placeholder 2">
            <a:extLst>
              <a:ext uri="{FF2B5EF4-FFF2-40B4-BE49-F238E27FC236}">
                <a16:creationId xmlns:a16="http://schemas.microsoft.com/office/drawing/2014/main" id="{7708C962-372C-49BF-BEC0-5E2F23526D89}"/>
              </a:ext>
            </a:extLst>
          </p:cNvPr>
          <p:cNvSpPr>
            <a:spLocks noGrp="1"/>
          </p:cNvSpPr>
          <p:nvPr>
            <p:ph idx="1"/>
          </p:nvPr>
        </p:nvSpPr>
        <p:spPr>
          <a:xfrm>
            <a:off x="677334" y="1930400"/>
            <a:ext cx="8596668" cy="4480339"/>
          </a:xfrm>
        </p:spPr>
        <p:txBody>
          <a:bodyPr>
            <a:normAutofit lnSpcReduction="10000"/>
          </a:bodyPr>
          <a:lstStyle/>
          <a:p>
            <a:pPr>
              <a:buFont typeface="+mj-lt"/>
              <a:buAutoNum type="arabicPeriod"/>
            </a:pPr>
            <a:r>
              <a:rPr lang="en-US" sz="3000" b="0" i="0" dirty="0">
                <a:solidFill>
                  <a:srgbClr val="525252"/>
                </a:solidFill>
                <a:effectLst/>
                <a:latin typeface="helvetica neue"/>
              </a:rPr>
              <a:t>Purposiveness</a:t>
            </a:r>
          </a:p>
          <a:p>
            <a:pPr>
              <a:buFont typeface="+mj-lt"/>
              <a:buAutoNum type="arabicPeriod"/>
            </a:pPr>
            <a:r>
              <a:rPr lang="en-US" sz="3000" b="0" i="0" dirty="0" smtClean="0">
                <a:solidFill>
                  <a:srgbClr val="525252"/>
                </a:solidFill>
                <a:effectLst/>
                <a:latin typeface="helvetica neue"/>
              </a:rPr>
              <a:t>Rigor</a:t>
            </a:r>
            <a:endParaRPr lang="en-US" sz="3000" b="0" i="0" dirty="0">
              <a:solidFill>
                <a:srgbClr val="525252"/>
              </a:solidFill>
              <a:effectLst/>
              <a:latin typeface="helvetica neue"/>
            </a:endParaRPr>
          </a:p>
          <a:p>
            <a:pPr>
              <a:buFont typeface="+mj-lt"/>
              <a:buAutoNum type="arabicPeriod"/>
            </a:pPr>
            <a:r>
              <a:rPr lang="en-US" sz="3000" b="0" i="0" dirty="0">
                <a:solidFill>
                  <a:srgbClr val="525252"/>
                </a:solidFill>
                <a:effectLst/>
                <a:latin typeface="helvetica neue"/>
              </a:rPr>
              <a:t>Testability</a:t>
            </a:r>
          </a:p>
          <a:p>
            <a:pPr>
              <a:buFont typeface="+mj-lt"/>
              <a:buAutoNum type="arabicPeriod"/>
            </a:pPr>
            <a:r>
              <a:rPr lang="en-US" sz="3000" b="0" i="0" dirty="0">
                <a:solidFill>
                  <a:srgbClr val="525252"/>
                </a:solidFill>
                <a:effectLst/>
                <a:latin typeface="helvetica neue"/>
              </a:rPr>
              <a:t>Replicability</a:t>
            </a:r>
          </a:p>
          <a:p>
            <a:pPr>
              <a:buFont typeface="+mj-lt"/>
              <a:buAutoNum type="arabicPeriod"/>
            </a:pPr>
            <a:r>
              <a:rPr lang="en-US" sz="3000" b="0" i="0" dirty="0">
                <a:solidFill>
                  <a:srgbClr val="525252"/>
                </a:solidFill>
                <a:effectLst/>
                <a:latin typeface="helvetica neue"/>
              </a:rPr>
              <a:t>Precision and confidence</a:t>
            </a:r>
          </a:p>
          <a:p>
            <a:pPr>
              <a:buFont typeface="+mj-lt"/>
              <a:buAutoNum type="arabicPeriod"/>
            </a:pPr>
            <a:r>
              <a:rPr lang="en-US" sz="3000" b="0" i="0" dirty="0">
                <a:solidFill>
                  <a:srgbClr val="525252"/>
                </a:solidFill>
                <a:effectLst/>
                <a:latin typeface="helvetica neue"/>
              </a:rPr>
              <a:t>Objectivity</a:t>
            </a:r>
          </a:p>
          <a:p>
            <a:pPr>
              <a:buFont typeface="+mj-lt"/>
              <a:buAutoNum type="arabicPeriod"/>
            </a:pPr>
            <a:r>
              <a:rPr lang="en-US" sz="3000" b="0" i="0" dirty="0">
                <a:solidFill>
                  <a:srgbClr val="525252"/>
                </a:solidFill>
                <a:effectLst/>
                <a:latin typeface="helvetica neue"/>
              </a:rPr>
              <a:t>Generalizability</a:t>
            </a:r>
          </a:p>
          <a:p>
            <a:pPr>
              <a:buFont typeface="+mj-lt"/>
              <a:buAutoNum type="arabicPeriod"/>
            </a:pPr>
            <a:r>
              <a:rPr lang="en-US" sz="3000" b="0" i="0" dirty="0">
                <a:solidFill>
                  <a:srgbClr val="525252"/>
                </a:solidFill>
                <a:effectLst/>
                <a:latin typeface="helvetica neue"/>
              </a:rPr>
              <a:t>Parsimony</a:t>
            </a:r>
          </a:p>
          <a:p>
            <a:endParaRPr lang="en-US" b="0" i="0" dirty="0">
              <a:solidFill>
                <a:srgbClr val="525252"/>
              </a:solidFill>
              <a:effectLst/>
              <a:latin typeface="helvetica neue"/>
            </a:endParaRPr>
          </a:p>
          <a:p>
            <a:endParaRPr lang="en-US" dirty="0"/>
          </a:p>
        </p:txBody>
      </p:sp>
      <p:sp>
        <p:nvSpPr>
          <p:cNvPr id="4" name="Slide Number Placeholder 3"/>
          <p:cNvSpPr>
            <a:spLocks noGrp="1"/>
          </p:cNvSpPr>
          <p:nvPr>
            <p:ph type="sldNum" sz="quarter" idx="12"/>
          </p:nvPr>
        </p:nvSpPr>
        <p:spPr/>
        <p:txBody>
          <a:bodyPr/>
          <a:lstStyle/>
          <a:p>
            <a:fld id="{74954D24-A918-4BA9-A57B-043F81C59152}" type="slidenum">
              <a:rPr lang="en-US" smtClean="0"/>
              <a:t>4</a:t>
            </a:fld>
            <a:endParaRPr lang="en-US"/>
          </a:p>
        </p:txBody>
      </p:sp>
    </p:spTree>
    <p:extLst>
      <p:ext uri="{BB962C8B-B14F-4D97-AF65-F5344CB8AC3E}">
        <p14:creationId xmlns:p14="http://schemas.microsoft.com/office/powerpoint/2010/main" val="2770199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A55B8-DED0-4156-ADC6-2FF06D234CBC}"/>
              </a:ext>
            </a:extLst>
          </p:cNvPr>
          <p:cNvSpPr>
            <a:spLocks noGrp="1"/>
          </p:cNvSpPr>
          <p:nvPr>
            <p:ph type="title"/>
          </p:nvPr>
        </p:nvSpPr>
        <p:spPr/>
        <p:txBody>
          <a:bodyPr/>
          <a:lstStyle/>
          <a:p>
            <a:r>
              <a:rPr lang="en-US" b="1" dirty="0"/>
              <a:t>Purposiveness</a:t>
            </a:r>
            <a:r>
              <a:rPr lang="en-US" dirty="0"/>
              <a:t/>
            </a:r>
            <a:br>
              <a:rPr lang="en-US" dirty="0"/>
            </a:br>
            <a:endParaRPr lang="en-US" dirty="0"/>
          </a:p>
        </p:txBody>
      </p:sp>
      <p:sp>
        <p:nvSpPr>
          <p:cNvPr id="3" name="Content Placeholder 2">
            <a:extLst>
              <a:ext uri="{FF2B5EF4-FFF2-40B4-BE49-F238E27FC236}">
                <a16:creationId xmlns:a16="http://schemas.microsoft.com/office/drawing/2014/main" id="{1CE0E593-8726-4B60-938E-C351BC09E93F}"/>
              </a:ext>
            </a:extLst>
          </p:cNvPr>
          <p:cNvSpPr>
            <a:spLocks noGrp="1"/>
          </p:cNvSpPr>
          <p:nvPr>
            <p:ph idx="1"/>
          </p:nvPr>
        </p:nvSpPr>
        <p:spPr/>
        <p:txBody>
          <a:bodyPr>
            <a:normAutofit/>
          </a:bodyPr>
          <a:lstStyle/>
          <a:p>
            <a:pPr marL="0" indent="0">
              <a:buNone/>
            </a:pPr>
            <a:r>
              <a:rPr lang="en-US" sz="2800" dirty="0"/>
              <a:t>Research should have a definite aim or purpose.</a:t>
            </a:r>
          </a:p>
        </p:txBody>
      </p:sp>
      <p:sp>
        <p:nvSpPr>
          <p:cNvPr id="4" name="Slide Number Placeholder 3"/>
          <p:cNvSpPr>
            <a:spLocks noGrp="1"/>
          </p:cNvSpPr>
          <p:nvPr>
            <p:ph type="sldNum" sz="quarter" idx="12"/>
          </p:nvPr>
        </p:nvSpPr>
        <p:spPr/>
        <p:txBody>
          <a:bodyPr/>
          <a:lstStyle/>
          <a:p>
            <a:fld id="{74954D24-A918-4BA9-A57B-043F81C59152}" type="slidenum">
              <a:rPr lang="en-US" smtClean="0"/>
              <a:t>5</a:t>
            </a:fld>
            <a:endParaRPr lang="en-US"/>
          </a:p>
        </p:txBody>
      </p:sp>
    </p:spTree>
    <p:extLst>
      <p:ext uri="{BB962C8B-B14F-4D97-AF65-F5344CB8AC3E}">
        <p14:creationId xmlns:p14="http://schemas.microsoft.com/office/powerpoint/2010/main" val="3537184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68C39-F2CB-416E-A6B6-A75531CE848C}"/>
              </a:ext>
            </a:extLst>
          </p:cNvPr>
          <p:cNvSpPr>
            <a:spLocks noGrp="1"/>
          </p:cNvSpPr>
          <p:nvPr>
            <p:ph type="title"/>
          </p:nvPr>
        </p:nvSpPr>
        <p:spPr/>
        <p:txBody>
          <a:bodyPr/>
          <a:lstStyle/>
          <a:p>
            <a:r>
              <a:rPr lang="en-US" dirty="0"/>
              <a:t> </a:t>
            </a:r>
            <a:r>
              <a:rPr lang="en-US" b="1" dirty="0"/>
              <a:t>Rigor</a:t>
            </a:r>
            <a:r>
              <a:rPr lang="en-US" dirty="0"/>
              <a:t/>
            </a:r>
            <a:br>
              <a:rPr lang="en-US" dirty="0"/>
            </a:br>
            <a:endParaRPr lang="en-US" dirty="0"/>
          </a:p>
        </p:txBody>
      </p:sp>
      <p:sp>
        <p:nvSpPr>
          <p:cNvPr id="3" name="Content Placeholder 2">
            <a:extLst>
              <a:ext uri="{FF2B5EF4-FFF2-40B4-BE49-F238E27FC236}">
                <a16:creationId xmlns:a16="http://schemas.microsoft.com/office/drawing/2014/main" id="{7083A7F4-3541-47DC-ADB6-CC01C9761296}"/>
              </a:ext>
            </a:extLst>
          </p:cNvPr>
          <p:cNvSpPr>
            <a:spLocks noGrp="1"/>
          </p:cNvSpPr>
          <p:nvPr>
            <p:ph idx="1"/>
          </p:nvPr>
        </p:nvSpPr>
        <p:spPr>
          <a:xfrm>
            <a:off x="677334" y="2160589"/>
            <a:ext cx="5418666" cy="3880773"/>
          </a:xfrm>
        </p:spPr>
        <p:txBody>
          <a:bodyPr>
            <a:normAutofit/>
          </a:bodyPr>
          <a:lstStyle/>
          <a:p>
            <a:pPr marL="0" indent="0" algn="just">
              <a:buNone/>
            </a:pPr>
            <a:r>
              <a:rPr lang="en-US" sz="2800" b="0" i="0" dirty="0">
                <a:solidFill>
                  <a:srgbClr val="5E5E5E"/>
                </a:solidFill>
                <a:effectLst/>
                <a:latin typeface="Roboto"/>
              </a:rPr>
              <a:t>Rigor indicates carefulness and degree of exactitude in research.</a:t>
            </a:r>
            <a:endParaRPr lang="en-US" sz="2800" dirty="0"/>
          </a:p>
        </p:txBody>
      </p:sp>
      <p:pic>
        <p:nvPicPr>
          <p:cNvPr id="5" name="Picture 4">
            <a:extLst>
              <a:ext uri="{FF2B5EF4-FFF2-40B4-BE49-F238E27FC236}">
                <a16:creationId xmlns:a16="http://schemas.microsoft.com/office/drawing/2014/main" id="{18362D7C-1340-4416-890E-8336428C4803}"/>
              </a:ext>
            </a:extLst>
          </p:cNvPr>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l="1923" t="4167" r="3252" b="5158"/>
          <a:stretch/>
        </p:blipFill>
        <p:spPr>
          <a:xfrm>
            <a:off x="6639339" y="2256182"/>
            <a:ext cx="4253947" cy="22760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Slide Number Placeholder 3"/>
          <p:cNvSpPr>
            <a:spLocks noGrp="1"/>
          </p:cNvSpPr>
          <p:nvPr>
            <p:ph type="sldNum" sz="quarter" idx="12"/>
          </p:nvPr>
        </p:nvSpPr>
        <p:spPr/>
        <p:txBody>
          <a:bodyPr/>
          <a:lstStyle/>
          <a:p>
            <a:fld id="{74954D24-A918-4BA9-A57B-043F81C59152}" type="slidenum">
              <a:rPr lang="en-US" smtClean="0"/>
              <a:t>6</a:t>
            </a:fld>
            <a:endParaRPr lang="en-US"/>
          </a:p>
        </p:txBody>
      </p:sp>
    </p:spTree>
    <p:extLst>
      <p:ext uri="{BB962C8B-B14F-4D97-AF65-F5344CB8AC3E}">
        <p14:creationId xmlns:p14="http://schemas.microsoft.com/office/powerpoint/2010/main" val="3899114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C4937-598B-4345-8595-E74CB0902A3A}"/>
              </a:ext>
            </a:extLst>
          </p:cNvPr>
          <p:cNvSpPr>
            <a:spLocks noGrp="1"/>
          </p:cNvSpPr>
          <p:nvPr>
            <p:ph type="title"/>
          </p:nvPr>
        </p:nvSpPr>
        <p:spPr/>
        <p:txBody>
          <a:bodyPr/>
          <a:lstStyle/>
          <a:p>
            <a:r>
              <a:rPr lang="en-US" b="1" dirty="0"/>
              <a:t>Testability</a:t>
            </a:r>
            <a:r>
              <a:rPr lang="en-US" dirty="0"/>
              <a:t/>
            </a:r>
            <a:br>
              <a:rPr lang="en-US" dirty="0"/>
            </a:br>
            <a:endParaRPr lang="en-US" dirty="0"/>
          </a:p>
        </p:txBody>
      </p:sp>
      <p:sp>
        <p:nvSpPr>
          <p:cNvPr id="3" name="Content Placeholder 2">
            <a:extLst>
              <a:ext uri="{FF2B5EF4-FFF2-40B4-BE49-F238E27FC236}">
                <a16:creationId xmlns:a16="http://schemas.microsoft.com/office/drawing/2014/main" id="{91CA7BAC-6891-4116-A9E1-704534C4FF1D}"/>
              </a:ext>
            </a:extLst>
          </p:cNvPr>
          <p:cNvSpPr>
            <a:spLocks noGrp="1"/>
          </p:cNvSpPr>
          <p:nvPr>
            <p:ph idx="1"/>
          </p:nvPr>
        </p:nvSpPr>
        <p:spPr>
          <a:xfrm>
            <a:off x="677334" y="2160589"/>
            <a:ext cx="6508657" cy="3880773"/>
          </a:xfrm>
        </p:spPr>
        <p:txBody>
          <a:bodyPr>
            <a:normAutofit/>
          </a:bodyPr>
          <a:lstStyle/>
          <a:p>
            <a:pPr marL="0" indent="0" algn="just">
              <a:buNone/>
            </a:pPr>
            <a:r>
              <a:rPr lang="en-US" sz="2800" dirty="0"/>
              <a:t>Scientific research lend itself to testing logically developed hypothesis to see whether or not data support the educated conjecture or hypothesis.</a:t>
            </a:r>
          </a:p>
        </p:txBody>
      </p:sp>
      <p:pic>
        <p:nvPicPr>
          <p:cNvPr id="5" name="Picture 4">
            <a:extLst>
              <a:ext uri="{FF2B5EF4-FFF2-40B4-BE49-F238E27FC236}">
                <a16:creationId xmlns:a16="http://schemas.microsoft.com/office/drawing/2014/main" id="{30D763D6-F2A8-4C05-A8B5-595C605D2C22}"/>
              </a:ext>
            </a:extLst>
          </p:cNvPr>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t="20425" r="579"/>
          <a:stretch/>
        </p:blipFill>
        <p:spPr>
          <a:xfrm>
            <a:off x="7957687" y="2295940"/>
            <a:ext cx="2776573" cy="1958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Slide Number Placeholder 3"/>
          <p:cNvSpPr>
            <a:spLocks noGrp="1"/>
          </p:cNvSpPr>
          <p:nvPr>
            <p:ph type="sldNum" sz="quarter" idx="12"/>
          </p:nvPr>
        </p:nvSpPr>
        <p:spPr/>
        <p:txBody>
          <a:bodyPr/>
          <a:lstStyle/>
          <a:p>
            <a:fld id="{74954D24-A918-4BA9-A57B-043F81C59152}" type="slidenum">
              <a:rPr lang="en-US" smtClean="0"/>
              <a:t>7</a:t>
            </a:fld>
            <a:endParaRPr lang="en-US"/>
          </a:p>
        </p:txBody>
      </p:sp>
    </p:spTree>
    <p:extLst>
      <p:ext uri="{BB962C8B-B14F-4D97-AF65-F5344CB8AC3E}">
        <p14:creationId xmlns:p14="http://schemas.microsoft.com/office/powerpoint/2010/main" val="759899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BDA52-86F9-40EF-BB92-894A3CB40CFE}"/>
              </a:ext>
            </a:extLst>
          </p:cNvPr>
          <p:cNvSpPr>
            <a:spLocks noGrp="1"/>
          </p:cNvSpPr>
          <p:nvPr>
            <p:ph type="title"/>
          </p:nvPr>
        </p:nvSpPr>
        <p:spPr/>
        <p:txBody>
          <a:bodyPr/>
          <a:lstStyle/>
          <a:p>
            <a:r>
              <a:rPr lang="en-US" b="1" dirty="0"/>
              <a:t>Replicability</a:t>
            </a:r>
            <a:r>
              <a:rPr lang="en-US" dirty="0"/>
              <a:t/>
            </a:r>
            <a:br>
              <a:rPr lang="en-US" dirty="0"/>
            </a:br>
            <a:endParaRPr lang="en-US" dirty="0"/>
          </a:p>
        </p:txBody>
      </p:sp>
      <p:sp>
        <p:nvSpPr>
          <p:cNvPr id="3" name="Content Placeholder 2">
            <a:extLst>
              <a:ext uri="{FF2B5EF4-FFF2-40B4-BE49-F238E27FC236}">
                <a16:creationId xmlns:a16="http://schemas.microsoft.com/office/drawing/2014/main" id="{953834A3-D20D-4E9D-BC8F-4999F345E1DE}"/>
              </a:ext>
            </a:extLst>
          </p:cNvPr>
          <p:cNvSpPr>
            <a:spLocks noGrp="1"/>
          </p:cNvSpPr>
          <p:nvPr>
            <p:ph idx="1"/>
          </p:nvPr>
        </p:nvSpPr>
        <p:spPr>
          <a:xfrm>
            <a:off x="677334" y="2160589"/>
            <a:ext cx="6170727" cy="3880773"/>
          </a:xfrm>
        </p:spPr>
        <p:txBody>
          <a:bodyPr>
            <a:normAutofit/>
          </a:bodyPr>
          <a:lstStyle/>
          <a:p>
            <a:pPr marL="0" indent="0" algn="just">
              <a:buNone/>
            </a:pPr>
            <a:r>
              <a:rPr lang="en-US" sz="2800" dirty="0"/>
              <a:t>The results of the test of hypothesis should be supported again and again</a:t>
            </a:r>
          </a:p>
        </p:txBody>
      </p:sp>
      <p:pic>
        <p:nvPicPr>
          <p:cNvPr id="5" name="Picture 4">
            <a:extLst>
              <a:ext uri="{FF2B5EF4-FFF2-40B4-BE49-F238E27FC236}">
                <a16:creationId xmlns:a16="http://schemas.microsoft.com/office/drawing/2014/main" id="{6214654B-1E90-4039-824C-D108255234C0}"/>
              </a:ext>
            </a:extLst>
          </p:cNvPr>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t="9118" r="1681" b="24586"/>
          <a:stretch/>
        </p:blipFill>
        <p:spPr>
          <a:xfrm>
            <a:off x="7713558" y="2411324"/>
            <a:ext cx="3120887" cy="17791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Slide Number Placeholder 3"/>
          <p:cNvSpPr>
            <a:spLocks noGrp="1"/>
          </p:cNvSpPr>
          <p:nvPr>
            <p:ph type="sldNum" sz="quarter" idx="12"/>
          </p:nvPr>
        </p:nvSpPr>
        <p:spPr/>
        <p:txBody>
          <a:bodyPr/>
          <a:lstStyle/>
          <a:p>
            <a:fld id="{74954D24-A918-4BA9-A57B-043F81C59152}" type="slidenum">
              <a:rPr lang="en-US" smtClean="0"/>
              <a:t>8</a:t>
            </a:fld>
            <a:endParaRPr lang="en-US"/>
          </a:p>
        </p:txBody>
      </p:sp>
    </p:spTree>
    <p:extLst>
      <p:ext uri="{BB962C8B-B14F-4D97-AF65-F5344CB8AC3E}">
        <p14:creationId xmlns:p14="http://schemas.microsoft.com/office/powerpoint/2010/main" val="394234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180EC-01AE-466A-8D54-E0D4B84F5C6B}"/>
              </a:ext>
            </a:extLst>
          </p:cNvPr>
          <p:cNvSpPr>
            <a:spLocks noGrp="1"/>
          </p:cNvSpPr>
          <p:nvPr>
            <p:ph type="title"/>
          </p:nvPr>
        </p:nvSpPr>
        <p:spPr/>
        <p:txBody>
          <a:bodyPr/>
          <a:lstStyle/>
          <a:p>
            <a:r>
              <a:rPr lang="en-US" b="1" dirty="0"/>
              <a:t>Precision and </a:t>
            </a:r>
            <a:r>
              <a:rPr lang="en-US" b="1" dirty="0" smtClean="0"/>
              <a:t>Confidence</a:t>
            </a:r>
            <a:r>
              <a:rPr lang="en-US" dirty="0" smtClean="0"/>
              <a:t/>
            </a:r>
            <a:br>
              <a:rPr lang="en-US" dirty="0" smtClean="0"/>
            </a:br>
            <a:endParaRPr lang="en-US" dirty="0"/>
          </a:p>
        </p:txBody>
      </p:sp>
      <p:sp>
        <p:nvSpPr>
          <p:cNvPr id="3" name="Content Placeholder 2">
            <a:extLst>
              <a:ext uri="{FF2B5EF4-FFF2-40B4-BE49-F238E27FC236}">
                <a16:creationId xmlns:a16="http://schemas.microsoft.com/office/drawing/2014/main" id="{E27AB6AC-6DA4-4102-BF58-193EF9281C25}"/>
              </a:ext>
            </a:extLst>
          </p:cNvPr>
          <p:cNvSpPr>
            <a:spLocks noGrp="1"/>
          </p:cNvSpPr>
          <p:nvPr>
            <p:ph idx="1"/>
          </p:nvPr>
        </p:nvSpPr>
        <p:spPr/>
        <p:txBody>
          <a:bodyPr>
            <a:normAutofit/>
          </a:bodyPr>
          <a:lstStyle/>
          <a:p>
            <a:pPr marL="0" indent="0">
              <a:buNone/>
            </a:pPr>
            <a:r>
              <a:rPr lang="en-US" sz="2800" dirty="0"/>
              <a:t>Precision reflects the degree of exactness and accuracy of the results on the basis of samples.</a:t>
            </a:r>
          </a:p>
          <a:p>
            <a:pPr marL="0" indent="0">
              <a:buNone/>
            </a:pPr>
            <a:endParaRPr lang="en-US" sz="2800" dirty="0"/>
          </a:p>
          <a:p>
            <a:pPr marL="0" indent="0">
              <a:buNone/>
            </a:pPr>
            <a:r>
              <a:rPr lang="en-US" sz="2800" dirty="0"/>
              <a:t>Confidence refers to the probability that our estimation are correct so that we can confidently claim that 95% of the time our results will be true and there is only 5% chance of our results being false.</a:t>
            </a:r>
          </a:p>
        </p:txBody>
      </p:sp>
      <p:sp>
        <p:nvSpPr>
          <p:cNvPr id="4" name="Slide Number Placeholder 3"/>
          <p:cNvSpPr>
            <a:spLocks noGrp="1"/>
          </p:cNvSpPr>
          <p:nvPr>
            <p:ph type="sldNum" sz="quarter" idx="12"/>
          </p:nvPr>
        </p:nvSpPr>
        <p:spPr/>
        <p:txBody>
          <a:bodyPr/>
          <a:lstStyle/>
          <a:p>
            <a:fld id="{74954D24-A918-4BA9-A57B-043F81C59152}" type="slidenum">
              <a:rPr lang="en-US" smtClean="0"/>
              <a:t>9</a:t>
            </a:fld>
            <a:endParaRPr lang="en-US"/>
          </a:p>
        </p:txBody>
      </p:sp>
    </p:spTree>
    <p:extLst>
      <p:ext uri="{BB962C8B-B14F-4D97-AF65-F5344CB8AC3E}">
        <p14:creationId xmlns:p14="http://schemas.microsoft.com/office/powerpoint/2010/main" val="74478795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108</TotalTime>
  <Words>347</Words>
  <Application>Microsoft Office PowerPoint</Application>
  <PresentationFormat>Widescreen</PresentationFormat>
  <Paragraphs>64</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helvetica neue</vt:lpstr>
      <vt:lpstr>Roboto</vt:lpstr>
      <vt:lpstr>Trebuchet MS</vt:lpstr>
      <vt:lpstr>Wingdings 3</vt:lpstr>
      <vt:lpstr>Facet</vt:lpstr>
      <vt:lpstr>Explaining the Hallmarks of Scientific Research </vt:lpstr>
      <vt:lpstr>Contents </vt:lpstr>
      <vt:lpstr>Introduction </vt:lpstr>
      <vt:lpstr>The 8 Hallmarks of Scientific Research  </vt:lpstr>
      <vt:lpstr>Purposiveness </vt:lpstr>
      <vt:lpstr> Rigor </vt:lpstr>
      <vt:lpstr>Testability </vt:lpstr>
      <vt:lpstr>Replicability </vt:lpstr>
      <vt:lpstr>Precision and Confidence </vt:lpstr>
      <vt:lpstr>Objectivity</vt:lpstr>
      <vt:lpstr>Generalizability</vt:lpstr>
      <vt:lpstr> Parsimony</vt:lpstr>
      <vt:lpstr>Conclusion </vt:lpstr>
      <vt:lpstr>Reference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Explaining the hallmarks of scientific research</dc:title>
  <dc:creator>Abdallah zwawi</dc:creator>
  <cp:lastModifiedBy>Maher Fattouh</cp:lastModifiedBy>
  <cp:revision>19</cp:revision>
  <dcterms:created xsi:type="dcterms:W3CDTF">2021-04-05T17:35:50Z</dcterms:created>
  <dcterms:modified xsi:type="dcterms:W3CDTF">2021-07-05T11:07:02Z</dcterms:modified>
</cp:coreProperties>
</file>