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5"/>
  </p:notesMasterIdLst>
  <p:sldIdLst>
    <p:sldId id="256" r:id="rId2"/>
    <p:sldId id="260" r:id="rId3"/>
    <p:sldId id="261" r:id="rId4"/>
    <p:sldId id="307" r:id="rId5"/>
    <p:sldId id="264" r:id="rId6"/>
    <p:sldId id="263" r:id="rId7"/>
    <p:sldId id="308" r:id="rId8"/>
    <p:sldId id="309" r:id="rId9"/>
    <p:sldId id="268" r:id="rId10"/>
    <p:sldId id="310" r:id="rId11"/>
    <p:sldId id="278" r:id="rId12"/>
    <p:sldId id="311" r:id="rId13"/>
    <p:sldId id="312" r:id="rId14"/>
  </p:sldIdLst>
  <p:sldSz cx="9144000" cy="5143500" type="screen16x9"/>
  <p:notesSz cx="6858000" cy="9144000"/>
  <p:embeddedFontLst>
    <p:embeddedFont>
      <p:font typeface="Maven Pro Regular" panose="020B0604020202020204" charset="0"/>
      <p:bold r:id="rId16"/>
    </p:embeddedFont>
    <p:embeddedFont>
      <p:font typeface="Baloo 2" panose="020B060402020202020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EDCB0DE0-C20B-4C79-ACD8-59E1A95A1B19}">
          <p14:sldIdLst>
            <p14:sldId id="256"/>
            <p14:sldId id="260"/>
            <p14:sldId id="261"/>
            <p14:sldId id="307"/>
            <p14:sldId id="264"/>
            <p14:sldId id="263"/>
            <p14:sldId id="308"/>
            <p14:sldId id="309"/>
            <p14:sldId id="268"/>
            <p14:sldId id="310"/>
            <p14:sldId id="278"/>
            <p14:sldId id="311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9AE9E6-1579-4C9C-830C-75C36F59B965}">
  <a:tblStyle styleId="{E69AE9E6-1579-4C9C-830C-75C36F59B96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ba50a75e34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ba50a75e34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ba50a75e34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ba50a75e34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bd4c520aaf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bd4c520aaf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ba50a75e34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ba50a75e34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bd4c520aaf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bd4c520aaf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bd4c520aaf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bd4c520aaf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930900"/>
            <a:ext cx="5117400" cy="255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5925500" y="2571750"/>
            <a:ext cx="3779700" cy="3779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6807800" y="1071000"/>
            <a:ext cx="729900" cy="729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720000" y="3482700"/>
            <a:ext cx="4704300" cy="729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720000" y="2399550"/>
            <a:ext cx="44184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200"/>
              <a:buNone/>
              <a:defRPr sz="52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720000" y="3290050"/>
            <a:ext cx="3384900" cy="701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5595725" y="2822225"/>
            <a:ext cx="4081800" cy="4081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7539000" y="769600"/>
            <a:ext cx="885000" cy="885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 hasCustomPrompt="1"/>
          </p:nvPr>
        </p:nvSpPr>
        <p:spPr>
          <a:xfrm>
            <a:off x="813450" y="1379200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/>
          <p:nvPr/>
        </p:nvSpPr>
        <p:spPr>
          <a:xfrm>
            <a:off x="-1704700" y="3089350"/>
            <a:ext cx="3309000" cy="3309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3"/>
          <p:cNvSpPr/>
          <p:nvPr/>
        </p:nvSpPr>
        <p:spPr>
          <a:xfrm>
            <a:off x="7539700" y="3089350"/>
            <a:ext cx="3309000" cy="3309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3"/>
          <p:cNvSpPr/>
          <p:nvPr/>
        </p:nvSpPr>
        <p:spPr>
          <a:xfrm>
            <a:off x="6406325" y="202175"/>
            <a:ext cx="1267200" cy="1267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3"/>
          <p:cNvSpPr/>
          <p:nvPr/>
        </p:nvSpPr>
        <p:spPr>
          <a:xfrm>
            <a:off x="720000" y="1199000"/>
            <a:ext cx="753300" cy="753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1863900" y="3219200"/>
            <a:ext cx="54162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2"/>
          </p:nvPr>
        </p:nvSpPr>
        <p:spPr>
          <a:xfrm>
            <a:off x="1863900" y="1952300"/>
            <a:ext cx="5416200" cy="126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400">
                <a:latin typeface="Avenir"/>
                <a:ea typeface="Avenir"/>
                <a:cs typeface="Avenir"/>
                <a:sym typeface="Aveni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Font typeface="Avenir"/>
              <a:buNone/>
              <a:defRPr sz="2800"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/>
          <p:nvPr/>
        </p:nvSpPr>
        <p:spPr>
          <a:xfrm>
            <a:off x="7639888" y="-932450"/>
            <a:ext cx="2005200" cy="2005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4"/>
          <p:cNvSpPr/>
          <p:nvPr/>
        </p:nvSpPr>
        <p:spPr>
          <a:xfrm>
            <a:off x="-501087" y="-932450"/>
            <a:ext cx="2005200" cy="2005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4"/>
          <p:cNvSpPr/>
          <p:nvPr/>
        </p:nvSpPr>
        <p:spPr>
          <a:xfrm>
            <a:off x="8504750" y="3890750"/>
            <a:ext cx="634500" cy="63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subTitle" idx="1"/>
          </p:nvPr>
        </p:nvSpPr>
        <p:spPr>
          <a:xfrm>
            <a:off x="1657100" y="332867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>
                <a:solidFill>
                  <a:schemeClr val="accent4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subTitle" idx="2"/>
          </p:nvPr>
        </p:nvSpPr>
        <p:spPr>
          <a:xfrm>
            <a:off x="1657101" y="3722275"/>
            <a:ext cx="2402700" cy="64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title" idx="3" hasCustomPrompt="1"/>
          </p:nvPr>
        </p:nvSpPr>
        <p:spPr>
          <a:xfrm>
            <a:off x="779400" y="35998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84" name="Google Shape;84;p14"/>
          <p:cNvSpPr txBox="1">
            <a:spLocks noGrp="1"/>
          </p:cNvSpPr>
          <p:nvPr>
            <p:ph type="subTitle" idx="4"/>
          </p:nvPr>
        </p:nvSpPr>
        <p:spPr>
          <a:xfrm>
            <a:off x="6021300" y="332867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>
                <a:solidFill>
                  <a:schemeClr val="accent4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5"/>
          </p:nvPr>
        </p:nvSpPr>
        <p:spPr>
          <a:xfrm>
            <a:off x="6021301" y="3722275"/>
            <a:ext cx="2402700" cy="64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title" idx="6" hasCustomPrompt="1"/>
          </p:nvPr>
        </p:nvSpPr>
        <p:spPr>
          <a:xfrm>
            <a:off x="5143600" y="35998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87" name="Google Shape;87;p14"/>
          <p:cNvSpPr txBox="1">
            <a:spLocks noGrp="1"/>
          </p:cNvSpPr>
          <p:nvPr>
            <p:ph type="subTitle" idx="7"/>
          </p:nvPr>
        </p:nvSpPr>
        <p:spPr>
          <a:xfrm>
            <a:off x="1657100" y="151117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>
                <a:solidFill>
                  <a:schemeClr val="accent4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8"/>
          </p:nvPr>
        </p:nvSpPr>
        <p:spPr>
          <a:xfrm>
            <a:off x="1657101" y="1904775"/>
            <a:ext cx="2402700" cy="64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title" idx="9" hasCustomPrompt="1"/>
          </p:nvPr>
        </p:nvSpPr>
        <p:spPr>
          <a:xfrm>
            <a:off x="779400" y="17823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90" name="Google Shape;90;p14"/>
          <p:cNvSpPr txBox="1">
            <a:spLocks noGrp="1"/>
          </p:cNvSpPr>
          <p:nvPr>
            <p:ph type="subTitle" idx="13"/>
          </p:nvPr>
        </p:nvSpPr>
        <p:spPr>
          <a:xfrm>
            <a:off x="6021300" y="151117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>
                <a:solidFill>
                  <a:schemeClr val="accent4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Rounded"/>
              <a:buNone/>
              <a:defRPr sz="2000" b="1">
                <a:latin typeface="Arial Rounded"/>
                <a:ea typeface="Arial Rounded"/>
                <a:cs typeface="Arial Rounded"/>
                <a:sym typeface="Arial Rounded"/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ubTitle" idx="14"/>
          </p:nvPr>
        </p:nvSpPr>
        <p:spPr>
          <a:xfrm>
            <a:off x="6021301" y="1904775"/>
            <a:ext cx="2402700" cy="64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title" idx="15" hasCustomPrompt="1"/>
          </p:nvPr>
        </p:nvSpPr>
        <p:spPr>
          <a:xfrm>
            <a:off x="5143600" y="17823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7011525" y="-177475"/>
            <a:ext cx="3011100" cy="3011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7844450" y="3922200"/>
            <a:ext cx="681300" cy="681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5507275" y="0"/>
            <a:ext cx="547200" cy="547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3459000" cy="1040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ubTitle" idx="1"/>
          </p:nvPr>
        </p:nvSpPr>
        <p:spPr>
          <a:xfrm>
            <a:off x="720000" y="1980975"/>
            <a:ext cx="4884000" cy="2622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7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/>
          <p:nvPr/>
        </p:nvSpPr>
        <p:spPr>
          <a:xfrm>
            <a:off x="3018750" y="-1826850"/>
            <a:ext cx="3106500" cy="3106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1056300" y="735325"/>
            <a:ext cx="701400" cy="701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6"/>
          <p:cNvSpPr/>
          <p:nvPr/>
        </p:nvSpPr>
        <p:spPr>
          <a:xfrm>
            <a:off x="7857650" y="2569375"/>
            <a:ext cx="885000" cy="885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2337600" y="2571750"/>
            <a:ext cx="44688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52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subTitle" idx="1"/>
          </p:nvPr>
        </p:nvSpPr>
        <p:spPr>
          <a:xfrm>
            <a:off x="3064050" y="3462250"/>
            <a:ext cx="3015900" cy="701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title" idx="2" hasCustomPrompt="1"/>
          </p:nvPr>
        </p:nvSpPr>
        <p:spPr>
          <a:xfrm>
            <a:off x="4044450" y="1219925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8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 flipH="1">
            <a:off x="-914400" y="885150"/>
            <a:ext cx="3373200" cy="3373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/>
          <p:nvPr/>
        </p:nvSpPr>
        <p:spPr>
          <a:xfrm flipH="1">
            <a:off x="1071449" y="1629695"/>
            <a:ext cx="651600" cy="651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8"/>
          <p:cNvSpPr/>
          <p:nvPr/>
        </p:nvSpPr>
        <p:spPr>
          <a:xfrm flipH="1">
            <a:off x="4220150" y="486525"/>
            <a:ext cx="885000" cy="885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4005600" y="2399550"/>
            <a:ext cx="44184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52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subTitle" idx="1"/>
          </p:nvPr>
        </p:nvSpPr>
        <p:spPr>
          <a:xfrm>
            <a:off x="5039100" y="3290050"/>
            <a:ext cx="3384900" cy="701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title" idx="2" hasCustomPrompt="1"/>
          </p:nvPr>
        </p:nvSpPr>
        <p:spPr>
          <a:xfrm>
            <a:off x="7269594" y="1379200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5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10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/>
          <p:nvPr/>
        </p:nvSpPr>
        <p:spPr>
          <a:xfrm flipH="1">
            <a:off x="2885400" y="3995575"/>
            <a:ext cx="3373200" cy="3373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4"/>
          <p:cNvSpPr/>
          <p:nvPr/>
        </p:nvSpPr>
        <p:spPr>
          <a:xfrm flipH="1">
            <a:off x="332924" y="2702895"/>
            <a:ext cx="651600" cy="651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4"/>
          <p:cNvSpPr/>
          <p:nvPr/>
        </p:nvSpPr>
        <p:spPr>
          <a:xfrm flipH="1">
            <a:off x="7981500" y="279950"/>
            <a:ext cx="885000" cy="885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title"/>
          </p:nvPr>
        </p:nvSpPr>
        <p:spPr>
          <a:xfrm>
            <a:off x="2337600" y="2126000"/>
            <a:ext cx="44688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52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6" name="Google Shape;176;p24"/>
          <p:cNvSpPr txBox="1">
            <a:spLocks noGrp="1"/>
          </p:cNvSpPr>
          <p:nvPr>
            <p:ph type="subTitle" idx="1"/>
          </p:nvPr>
        </p:nvSpPr>
        <p:spPr>
          <a:xfrm>
            <a:off x="3064050" y="3016500"/>
            <a:ext cx="3015900" cy="701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7" name="Google Shape;177;p24"/>
          <p:cNvSpPr txBox="1">
            <a:spLocks noGrp="1"/>
          </p:cNvSpPr>
          <p:nvPr>
            <p:ph type="title" idx="2" hasCustomPrompt="1"/>
          </p:nvPr>
        </p:nvSpPr>
        <p:spPr>
          <a:xfrm>
            <a:off x="4044450" y="1105650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ven Pro Regular"/>
              <a:buNone/>
              <a:defRPr sz="3000">
                <a:solidFill>
                  <a:schemeClr val="dk1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●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○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■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●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○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■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●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loo 2"/>
              <a:buChar char="○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Baloo 2"/>
              <a:buChar char="■"/>
              <a:defRPr sz="1600">
                <a:solidFill>
                  <a:schemeClr val="dk2"/>
                </a:solidFill>
                <a:latin typeface="Baloo 2"/>
                <a:ea typeface="Baloo 2"/>
                <a:cs typeface="Baloo 2"/>
                <a:sym typeface="Baloo 2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9" r:id="rId3"/>
    <p:sldLayoutId id="2147483660" r:id="rId4"/>
    <p:sldLayoutId id="2147483661" r:id="rId5"/>
    <p:sldLayoutId id="2147483662" r:id="rId6"/>
    <p:sldLayoutId id="2147483664" r:id="rId7"/>
    <p:sldLayoutId id="2147483670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meen_2769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2"/>
          <p:cNvSpPr txBox="1">
            <a:spLocks noGrp="1"/>
          </p:cNvSpPr>
          <p:nvPr>
            <p:ph type="ctrTitle"/>
          </p:nvPr>
        </p:nvSpPr>
        <p:spPr>
          <a:xfrm>
            <a:off x="233916" y="1643790"/>
            <a:ext cx="5497158" cy="185591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/>
              <a:t>Obstacles To Be Conducting Scientific Research</a:t>
            </a:r>
            <a:endParaRPr sz="4400" dirty="0"/>
          </a:p>
        </p:txBody>
      </p:sp>
      <p:sp>
        <p:nvSpPr>
          <p:cNvPr id="221" name="Google Shape;221;p32"/>
          <p:cNvSpPr txBox="1">
            <a:spLocks noGrp="1"/>
          </p:cNvSpPr>
          <p:nvPr>
            <p:ph type="subTitle" idx="1"/>
          </p:nvPr>
        </p:nvSpPr>
        <p:spPr>
          <a:xfrm>
            <a:off x="629686" y="3776919"/>
            <a:ext cx="3578041" cy="729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</a:t>
            </a:r>
            <a:r>
              <a:rPr lang="en" dirty="0" smtClean="0"/>
              <a:t>ame :Ameen </a:t>
            </a:r>
            <a:r>
              <a:rPr lang="en" dirty="0"/>
              <a:t>Bendardaf </a:t>
            </a:r>
            <a:endParaRPr lang="en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ID: </a:t>
            </a:r>
            <a:r>
              <a:rPr lang="en" dirty="0" smtClean="0"/>
              <a:t>2769</a:t>
            </a:r>
          </a:p>
          <a:p>
            <a:pPr marL="0" lvl="0" indent="0"/>
            <a:r>
              <a:rPr lang="en" dirty="0" smtClean="0"/>
              <a:t>Email : </a:t>
            </a:r>
            <a:r>
              <a:rPr lang="en-US" u="sng" dirty="0">
                <a:hlinkClick r:id="rId3"/>
              </a:rPr>
              <a:t>ameen_2769@limu.edu.ly</a:t>
            </a:r>
            <a:endParaRPr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CE136C-B87E-4271-A430-B2F6225F2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6809" y="0"/>
            <a:ext cx="1405348" cy="12513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1D55B4-A4C1-484F-9AA5-0A2424BBF6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3630" y="0"/>
            <a:ext cx="1400370" cy="12479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56DD9E-86E5-4CA4-8CAC-6905234AB3FB}"/>
              </a:ext>
            </a:extLst>
          </p:cNvPr>
          <p:cNvSpPr txBox="1"/>
          <p:nvPr/>
        </p:nvSpPr>
        <p:spPr>
          <a:xfrm>
            <a:off x="3182208" y="426901"/>
            <a:ext cx="2995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Faculty of Business Administration 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23BFDD-933E-4E18-BD59-1C017B707E30}"/>
              </a:ext>
            </a:extLst>
          </p:cNvPr>
          <p:cNvSpPr txBox="1"/>
          <p:nvPr/>
        </p:nvSpPr>
        <p:spPr>
          <a:xfrm>
            <a:off x="3044023" y="214603"/>
            <a:ext cx="342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Libyan International Medical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C05EEA5-58DA-403A-887D-2BECDF886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1025" y="1260450"/>
            <a:ext cx="4884000" cy="2622600"/>
          </a:xfrm>
        </p:spPr>
        <p:txBody>
          <a:bodyPr/>
          <a:lstStyle/>
          <a:p>
            <a:pPr algn="ctr"/>
            <a:r>
              <a:rPr lang="en-GB" sz="2000" dirty="0"/>
              <a:t>Research need financial assistance.</a:t>
            </a:r>
          </a:p>
          <a:p>
            <a:pPr algn="ctr"/>
            <a:endParaRPr lang="en-GB" sz="2000" dirty="0"/>
          </a:p>
          <a:p>
            <a:pPr algn="ctr"/>
            <a:r>
              <a:rPr lang="en-GB" sz="2000" dirty="0"/>
              <a:t>Time and patience for good paper design for the journals.</a:t>
            </a:r>
          </a:p>
          <a:p>
            <a:pPr algn="ctr"/>
            <a:endParaRPr lang="en-GB" sz="2000" dirty="0"/>
          </a:p>
          <a:p>
            <a:pPr algn="ctr"/>
            <a:r>
              <a:rPr lang="en-GB" sz="2000" dirty="0"/>
              <a:t>Replication studies to know that your going in the right path 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9FBF7C-7A1B-4EE5-8F3C-C71CD8048E7A}"/>
              </a:ext>
            </a:extLst>
          </p:cNvPr>
          <p:cNvSpPr txBox="1"/>
          <p:nvPr/>
        </p:nvSpPr>
        <p:spPr>
          <a:xfrm>
            <a:off x="8591550" y="4752975"/>
            <a:ext cx="847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9060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4"/>
          <p:cNvSpPr txBox="1">
            <a:spLocks noGrp="1"/>
          </p:cNvSpPr>
          <p:nvPr>
            <p:ph type="title"/>
          </p:nvPr>
        </p:nvSpPr>
        <p:spPr>
          <a:xfrm>
            <a:off x="2337600" y="2126000"/>
            <a:ext cx="44688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Reference</a:t>
            </a:r>
            <a:endParaRPr dirty="0"/>
          </a:p>
        </p:txBody>
      </p:sp>
      <p:sp>
        <p:nvSpPr>
          <p:cNvPr id="624" name="Google Shape;624;p54"/>
          <p:cNvSpPr/>
          <p:nvPr/>
        </p:nvSpPr>
        <p:spPr>
          <a:xfrm>
            <a:off x="3951000" y="878500"/>
            <a:ext cx="1242000" cy="124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54"/>
          <p:cNvSpPr txBox="1">
            <a:spLocks noGrp="1"/>
          </p:cNvSpPr>
          <p:nvPr>
            <p:ph type="title" idx="2"/>
          </p:nvPr>
        </p:nvSpPr>
        <p:spPr>
          <a:xfrm>
            <a:off x="4044450" y="1105650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04.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C4A0A0-041C-4429-A195-CC465EBEFE06}"/>
              </a:ext>
            </a:extLst>
          </p:cNvPr>
          <p:cNvSpPr txBox="1"/>
          <p:nvPr/>
        </p:nvSpPr>
        <p:spPr>
          <a:xfrm>
            <a:off x="8543925" y="4781550"/>
            <a:ext cx="409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0459046-76EE-4BC4-835C-ACB347F736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1975" y="1352325"/>
            <a:ext cx="4884000" cy="2622600"/>
          </a:xfrm>
        </p:spPr>
        <p:txBody>
          <a:bodyPr/>
          <a:lstStyle/>
          <a:p>
            <a:r>
              <a:rPr lang="en-GB" dirty="0"/>
              <a:t>Kulkarni, S. (2021, February 18). 7 major problems science is facing: A Survey overview. Retrieved April 06, 2021, from https://www.editage.com/insights/7-major-problems-science-is-facing-a-survey-overview?refer=scroll-to-1-article&amp;amp;refer-type=article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64A9E7-4382-48FF-9259-9498DE2D26C6}"/>
              </a:ext>
            </a:extLst>
          </p:cNvPr>
          <p:cNvSpPr txBox="1"/>
          <p:nvPr/>
        </p:nvSpPr>
        <p:spPr>
          <a:xfrm>
            <a:off x="8524875" y="4752975"/>
            <a:ext cx="495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86030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89DDC-9D02-49CA-BBD4-BDDA80BC5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150" y="1686750"/>
            <a:ext cx="4215600" cy="885000"/>
          </a:xfrm>
        </p:spPr>
        <p:txBody>
          <a:bodyPr/>
          <a:lstStyle/>
          <a:p>
            <a:r>
              <a:rPr lang="en-GB" sz="8000" dirty="0"/>
              <a:t>Thank You!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D23424-117E-46DF-B8A6-B28285389A0E}"/>
              </a:ext>
            </a:extLst>
          </p:cNvPr>
          <p:cNvSpPr txBox="1"/>
          <p:nvPr/>
        </p:nvSpPr>
        <p:spPr>
          <a:xfrm>
            <a:off x="8572500" y="4791075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8752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/>
          <p:nvPr/>
        </p:nvSpPr>
        <p:spPr>
          <a:xfrm>
            <a:off x="720000" y="3509575"/>
            <a:ext cx="753300" cy="753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36"/>
          <p:cNvSpPr/>
          <p:nvPr/>
        </p:nvSpPr>
        <p:spPr>
          <a:xfrm>
            <a:off x="5084200" y="3509575"/>
            <a:ext cx="753300" cy="753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6"/>
          <p:cNvSpPr/>
          <p:nvPr/>
        </p:nvSpPr>
        <p:spPr>
          <a:xfrm>
            <a:off x="5084200" y="1692075"/>
            <a:ext cx="753300" cy="753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36"/>
          <p:cNvSpPr/>
          <p:nvPr/>
        </p:nvSpPr>
        <p:spPr>
          <a:xfrm>
            <a:off x="720000" y="1692075"/>
            <a:ext cx="753300" cy="753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title"/>
          </p:nvPr>
        </p:nvSpPr>
        <p:spPr>
          <a:xfrm>
            <a:off x="779400" y="4455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subTitle" idx="1"/>
          </p:nvPr>
        </p:nvSpPr>
        <p:spPr>
          <a:xfrm>
            <a:off x="1597700" y="365132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Conclusion </a:t>
            </a:r>
            <a:endParaRPr dirty="0"/>
          </a:p>
        </p:txBody>
      </p:sp>
      <p:sp>
        <p:nvSpPr>
          <p:cNvPr id="251" name="Google Shape;251;p36"/>
          <p:cNvSpPr txBox="1">
            <a:spLocks noGrp="1"/>
          </p:cNvSpPr>
          <p:nvPr>
            <p:ph type="title" idx="3"/>
          </p:nvPr>
        </p:nvSpPr>
        <p:spPr>
          <a:xfrm>
            <a:off x="779400" y="35998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03.</a:t>
            </a:r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subTitle" idx="4"/>
          </p:nvPr>
        </p:nvSpPr>
        <p:spPr>
          <a:xfrm>
            <a:off x="6021300" y="359987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Reference</a:t>
            </a:r>
            <a:endParaRPr dirty="0"/>
          </a:p>
        </p:txBody>
      </p:sp>
      <p:sp>
        <p:nvSpPr>
          <p:cNvPr id="254" name="Google Shape;254;p36"/>
          <p:cNvSpPr txBox="1">
            <a:spLocks noGrp="1"/>
          </p:cNvSpPr>
          <p:nvPr>
            <p:ph type="title" idx="6"/>
          </p:nvPr>
        </p:nvSpPr>
        <p:spPr>
          <a:xfrm>
            <a:off x="5143600" y="35998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04.</a:t>
            </a:r>
            <a:endParaRPr/>
          </a:p>
        </p:txBody>
      </p:sp>
      <p:sp>
        <p:nvSpPr>
          <p:cNvPr id="255" name="Google Shape;255;p36"/>
          <p:cNvSpPr txBox="1">
            <a:spLocks noGrp="1"/>
          </p:cNvSpPr>
          <p:nvPr>
            <p:ph type="subTitle" idx="7"/>
          </p:nvPr>
        </p:nvSpPr>
        <p:spPr>
          <a:xfrm>
            <a:off x="1657100" y="183382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57" name="Google Shape;257;p36"/>
          <p:cNvSpPr txBox="1">
            <a:spLocks noGrp="1"/>
          </p:cNvSpPr>
          <p:nvPr>
            <p:ph type="title" idx="9"/>
          </p:nvPr>
        </p:nvSpPr>
        <p:spPr>
          <a:xfrm>
            <a:off x="779400" y="17823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sp>
        <p:nvSpPr>
          <p:cNvPr id="258" name="Google Shape;258;p36"/>
          <p:cNvSpPr txBox="1">
            <a:spLocks noGrp="1"/>
          </p:cNvSpPr>
          <p:nvPr>
            <p:ph type="subTitle" idx="13"/>
          </p:nvPr>
        </p:nvSpPr>
        <p:spPr>
          <a:xfrm>
            <a:off x="6021300" y="1782375"/>
            <a:ext cx="2402700" cy="46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Discussing the 3 major obstacles</a:t>
            </a:r>
            <a:endParaRPr dirty="0"/>
          </a:p>
        </p:txBody>
      </p:sp>
      <p:sp>
        <p:nvSpPr>
          <p:cNvPr id="260" name="Google Shape;260;p36"/>
          <p:cNvSpPr txBox="1">
            <a:spLocks noGrp="1"/>
          </p:cNvSpPr>
          <p:nvPr>
            <p:ph type="title" idx="15"/>
          </p:nvPr>
        </p:nvSpPr>
        <p:spPr>
          <a:xfrm>
            <a:off x="5143600" y="1782375"/>
            <a:ext cx="6345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00CEB2-4470-4B0F-8CD7-72020BD1A642}"/>
              </a:ext>
            </a:extLst>
          </p:cNvPr>
          <p:cNvSpPr txBox="1"/>
          <p:nvPr/>
        </p:nvSpPr>
        <p:spPr>
          <a:xfrm>
            <a:off x="8569842" y="4795284"/>
            <a:ext cx="574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7"/>
          <p:cNvSpPr/>
          <p:nvPr/>
        </p:nvSpPr>
        <p:spPr>
          <a:xfrm>
            <a:off x="720000" y="1152050"/>
            <a:ext cx="1242000" cy="124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37"/>
          <p:cNvSpPr txBox="1">
            <a:spLocks noGrp="1"/>
          </p:cNvSpPr>
          <p:nvPr>
            <p:ph type="title"/>
          </p:nvPr>
        </p:nvSpPr>
        <p:spPr>
          <a:xfrm>
            <a:off x="720000" y="2399550"/>
            <a:ext cx="44184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68" name="Google Shape;268;p37"/>
          <p:cNvSpPr txBox="1">
            <a:spLocks noGrp="1"/>
          </p:cNvSpPr>
          <p:nvPr>
            <p:ph type="title" idx="2"/>
          </p:nvPr>
        </p:nvSpPr>
        <p:spPr>
          <a:xfrm>
            <a:off x="813450" y="1379200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E58344-BD0F-48D6-A40B-F0F0F867E5A5}"/>
              </a:ext>
            </a:extLst>
          </p:cNvPr>
          <p:cNvSpPr txBox="1"/>
          <p:nvPr/>
        </p:nvSpPr>
        <p:spPr>
          <a:xfrm>
            <a:off x="8401050" y="4572000"/>
            <a:ext cx="54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62CD76-1CC1-4AE8-BAF9-3CC1D7BF520F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863900" y="2183654"/>
            <a:ext cx="5416200" cy="1267200"/>
          </a:xfrm>
        </p:spPr>
        <p:txBody>
          <a:bodyPr/>
          <a:lstStyle/>
          <a:p>
            <a:r>
              <a:rPr lang="en-GB" dirty="0"/>
              <a:t>A scientific problem is something you don't understand but you can do an experiment to help you understand. Scientific problems are usually based on observation of scientific phenomena.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0971F3-7BDE-40DD-A385-97EBCA80B1E2}"/>
              </a:ext>
            </a:extLst>
          </p:cNvPr>
          <p:cNvSpPr txBox="1"/>
          <p:nvPr/>
        </p:nvSpPr>
        <p:spPr>
          <a:xfrm>
            <a:off x="8429625" y="4362450"/>
            <a:ext cx="504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0296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0"/>
          <p:cNvSpPr/>
          <p:nvPr/>
        </p:nvSpPr>
        <p:spPr>
          <a:xfrm>
            <a:off x="3814675" y="856450"/>
            <a:ext cx="1514700" cy="1514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40"/>
          <p:cNvSpPr txBox="1">
            <a:spLocks noGrp="1"/>
          </p:cNvSpPr>
          <p:nvPr>
            <p:ph type="title"/>
          </p:nvPr>
        </p:nvSpPr>
        <p:spPr>
          <a:xfrm>
            <a:off x="2337600" y="2744150"/>
            <a:ext cx="44688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3 Major Obstacles</a:t>
            </a:r>
            <a:endParaRPr dirty="0"/>
          </a:p>
        </p:txBody>
      </p:sp>
      <p:sp>
        <p:nvSpPr>
          <p:cNvPr id="288" name="Google Shape;288;p40"/>
          <p:cNvSpPr txBox="1">
            <a:spLocks noGrp="1"/>
          </p:cNvSpPr>
          <p:nvPr>
            <p:ph type="title" idx="2"/>
          </p:nvPr>
        </p:nvSpPr>
        <p:spPr>
          <a:xfrm>
            <a:off x="4044450" y="1219925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FBD130-348F-4007-8C78-F2E3940CEC12}"/>
              </a:ext>
            </a:extLst>
          </p:cNvPr>
          <p:cNvSpPr txBox="1"/>
          <p:nvPr/>
        </p:nvSpPr>
        <p:spPr>
          <a:xfrm>
            <a:off x="8543925" y="4524375"/>
            <a:ext cx="74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3459000" cy="1040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1-Financial crunch in academia</a:t>
            </a:r>
            <a:endParaRPr dirty="0"/>
          </a:p>
        </p:txBody>
      </p:sp>
      <p:sp>
        <p:nvSpPr>
          <p:cNvPr id="280" name="Google Shape;280;p39"/>
          <p:cNvSpPr txBox="1">
            <a:spLocks noGrp="1"/>
          </p:cNvSpPr>
          <p:nvPr>
            <p:ph type="subTitle" idx="1"/>
          </p:nvPr>
        </p:nvSpPr>
        <p:spPr>
          <a:xfrm>
            <a:off x="523500" y="1780950"/>
            <a:ext cx="2695950" cy="2622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indent="-285750"/>
            <a:r>
              <a:rPr lang="en-GB" dirty="0"/>
              <a:t>Researchers face perpetual struggle to secure and sustain funding.</a:t>
            </a:r>
          </a:p>
          <a:p>
            <a:pPr marL="285750" indent="-285750"/>
            <a:r>
              <a:rPr lang="en-GB" dirty="0"/>
              <a:t> While the scientific workforce is increasing. The situation is particularly perilous for early career researchers who find it hard to compete for funds with senior researchers.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644E62-4268-4C9B-8B22-373F072F8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525" y="1780951"/>
            <a:ext cx="3640268" cy="27053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F6A9E6-FF9D-40D3-AFF2-B012EEDBD7EF}"/>
              </a:ext>
            </a:extLst>
          </p:cNvPr>
          <p:cNvSpPr txBox="1"/>
          <p:nvPr/>
        </p:nvSpPr>
        <p:spPr>
          <a:xfrm>
            <a:off x="8743950" y="4724400"/>
            <a:ext cx="247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0"/>
      <p:bldP spid="28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42934-10F9-4DD1-8FCB-BA7ABB9B4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45025"/>
            <a:ext cx="4175850" cy="1040700"/>
          </a:xfrm>
        </p:spPr>
        <p:txBody>
          <a:bodyPr/>
          <a:lstStyle/>
          <a:p>
            <a:r>
              <a:rPr lang="en-GB" dirty="0"/>
              <a:t>2. Poor study design in published papers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1A031F-1B0D-4836-BC2F-A99D47AE36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752375"/>
            <a:ext cx="3766275" cy="2622600"/>
          </a:xfrm>
        </p:spPr>
        <p:txBody>
          <a:bodyPr/>
          <a:lstStyle/>
          <a:p>
            <a:r>
              <a:rPr lang="en-GB" dirty="0"/>
              <a:t>One of the primary reasons behind this problem is that statistical flaws in published research often go undetected.</a:t>
            </a:r>
          </a:p>
          <a:p>
            <a:r>
              <a:rPr lang="en-GB" dirty="0"/>
              <a:t> Since breakthrough results are valued the most, researchers feel compelled to hype their results in order to get published.</a:t>
            </a:r>
          </a:p>
          <a:p>
            <a:r>
              <a:rPr lang="en-GB" dirty="0"/>
              <a:t>They tend to focus on particular patterns in data and manipulate their study designs to make the results more attractive for the journals.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2785E1-7C36-4347-BA1F-B35A711DC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977" y="1662174"/>
            <a:ext cx="3057523" cy="2803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7978BB-61D8-4FB7-8729-3EF1527A5E1A}"/>
              </a:ext>
            </a:extLst>
          </p:cNvPr>
          <p:cNvSpPr txBox="1"/>
          <p:nvPr/>
        </p:nvSpPr>
        <p:spPr>
          <a:xfrm>
            <a:off x="8753475" y="4829175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1981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4108-2A5E-4F06-BE26-446D9F9FF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3-lack of replication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BB6C0B-5D0E-498B-81B4-8D7502B248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1" y="1628549"/>
            <a:ext cx="3390900" cy="3069925"/>
          </a:xfrm>
        </p:spPr>
        <p:txBody>
          <a:bodyPr/>
          <a:lstStyle/>
          <a:p>
            <a:r>
              <a:rPr lang="en-GB" dirty="0"/>
              <a:t>It is very important that research can be replicated, because it means that other researchers can test the findings of the research.</a:t>
            </a:r>
          </a:p>
          <a:p>
            <a:r>
              <a:rPr lang="en-GB" dirty="0"/>
              <a:t> Replicability keeps researchers honest and can give readers confidence in research. ... If the research is replicable, then any false conclusions can eventually be shown to be wrong.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AF187C-90BA-4461-AAF5-E0CCBBAA5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051" y="1905000"/>
            <a:ext cx="3666290" cy="2273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D555D1-BEBB-4AF3-B350-974DA3FCFAFE}"/>
              </a:ext>
            </a:extLst>
          </p:cNvPr>
          <p:cNvSpPr txBox="1"/>
          <p:nvPr/>
        </p:nvSpPr>
        <p:spPr>
          <a:xfrm>
            <a:off x="8658225" y="4791075"/>
            <a:ext cx="552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0478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4"/>
          <p:cNvSpPr txBox="1">
            <a:spLocks noGrp="1"/>
          </p:cNvSpPr>
          <p:nvPr>
            <p:ph type="title"/>
          </p:nvPr>
        </p:nvSpPr>
        <p:spPr>
          <a:xfrm>
            <a:off x="4005600" y="2399550"/>
            <a:ext cx="4418400" cy="885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Conclusion</a:t>
            </a:r>
            <a:endParaRPr dirty="0"/>
          </a:p>
        </p:txBody>
      </p:sp>
      <p:sp>
        <p:nvSpPr>
          <p:cNvPr id="355" name="Google Shape;355;p44"/>
          <p:cNvSpPr/>
          <p:nvPr/>
        </p:nvSpPr>
        <p:spPr>
          <a:xfrm>
            <a:off x="7182000" y="1157550"/>
            <a:ext cx="1242000" cy="124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44"/>
          <p:cNvSpPr txBox="1">
            <a:spLocks noGrp="1"/>
          </p:cNvSpPr>
          <p:nvPr>
            <p:ph type="title" idx="2"/>
          </p:nvPr>
        </p:nvSpPr>
        <p:spPr>
          <a:xfrm>
            <a:off x="7269594" y="1379200"/>
            <a:ext cx="1055100" cy="78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03.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0168C9-AA8F-4580-8184-7BAC297F9FB6}"/>
              </a:ext>
            </a:extLst>
          </p:cNvPr>
          <p:cNvSpPr txBox="1"/>
          <p:nvPr/>
        </p:nvSpPr>
        <p:spPr>
          <a:xfrm>
            <a:off x="8610600" y="4762500"/>
            <a:ext cx="666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" grpId="0"/>
    </p:bldLst>
  </p:timing>
</p:sld>
</file>

<file path=ppt/theme/theme1.xml><?xml version="1.0" encoding="utf-8"?>
<a:theme xmlns:a="http://schemas.openxmlformats.org/drawingml/2006/main" name="Administrative Professionals Day (USA) by Slidesgo">
  <a:themeElements>
    <a:clrScheme name="Simple Light">
      <a:dk1>
        <a:srgbClr val="434142"/>
      </a:dk1>
      <a:lt1>
        <a:srgbClr val="E1E1E1"/>
      </a:lt1>
      <a:dk2>
        <a:srgbClr val="434142"/>
      </a:dk2>
      <a:lt2>
        <a:srgbClr val="E1E1E1"/>
      </a:lt2>
      <a:accent1>
        <a:srgbClr val="E23367"/>
      </a:accent1>
      <a:accent2>
        <a:srgbClr val="F8C22E"/>
      </a:accent2>
      <a:accent3>
        <a:srgbClr val="4534C6"/>
      </a:accent3>
      <a:accent4>
        <a:srgbClr val="FE8047"/>
      </a:accent4>
      <a:accent5>
        <a:srgbClr val="434142"/>
      </a:accent5>
      <a:accent6>
        <a:srgbClr val="E1E1E1"/>
      </a:accent6>
      <a:hlink>
        <a:srgbClr val="43414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338</Words>
  <Application>Microsoft Office PowerPoint</Application>
  <PresentationFormat>On-screen Show (16:9)</PresentationFormat>
  <Paragraphs>53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Maven Pro Regular</vt:lpstr>
      <vt:lpstr>Baloo 2</vt:lpstr>
      <vt:lpstr>Arial</vt:lpstr>
      <vt:lpstr>Arial Rounded</vt:lpstr>
      <vt:lpstr>Avenir</vt:lpstr>
      <vt:lpstr>Administrative Professionals Day (USA) by Slidesgo</vt:lpstr>
      <vt:lpstr>Obstacles To Be Conducting Scientific Research</vt:lpstr>
      <vt:lpstr>Table of contents</vt:lpstr>
      <vt:lpstr>Introduction</vt:lpstr>
      <vt:lpstr>A scientific problem is something you don't understand but you can do an experiment to help you understand. Scientific problems are usually based on observation of scientific phenomena. </vt:lpstr>
      <vt:lpstr>The 3 Major Obstacles</vt:lpstr>
      <vt:lpstr>1-Financial crunch in academia</vt:lpstr>
      <vt:lpstr>2. Poor study design in published papers</vt:lpstr>
      <vt:lpstr>3-lack of replication studies</vt:lpstr>
      <vt:lpstr>Conclusion</vt:lpstr>
      <vt:lpstr>PowerPoint Presentation</vt:lpstr>
      <vt:lpstr>Reference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Obstacles To Be Conducting Scientific Research</dc:title>
  <dc:creator>lenovo</dc:creator>
  <cp:lastModifiedBy>Maher Fattouh</cp:lastModifiedBy>
  <cp:revision>9</cp:revision>
  <dcterms:modified xsi:type="dcterms:W3CDTF">2021-06-09T07:46:26Z</dcterms:modified>
</cp:coreProperties>
</file>