
<file path=[Content_Types].xml><?xml version="1.0" encoding="utf-8"?>
<Types xmlns="http://schemas.openxmlformats.org/package/2006/content-types">
  <Default Extension="png" ContentType="image/png"/>
  <Default Extension="jfif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15"/>
  </p:notesMasterIdLst>
  <p:sldIdLst>
    <p:sldId id="256" r:id="rId2"/>
    <p:sldId id="302" r:id="rId3"/>
    <p:sldId id="308" r:id="rId4"/>
    <p:sldId id="299" r:id="rId5"/>
    <p:sldId id="309" r:id="rId6"/>
    <p:sldId id="304" r:id="rId7"/>
    <p:sldId id="303" r:id="rId8"/>
    <p:sldId id="305" r:id="rId9"/>
    <p:sldId id="300" r:id="rId10"/>
    <p:sldId id="301" r:id="rId11"/>
    <p:sldId id="307" r:id="rId12"/>
    <p:sldId id="306" r:id="rId13"/>
    <p:sldId id="310" r:id="rId14"/>
  </p:sldIdLst>
  <p:sldSz cx="9144000" cy="5143500" type="screen16x9"/>
  <p:notesSz cx="6858000" cy="9144000"/>
  <p:embeddedFontLst>
    <p:embeddedFont>
      <p:font typeface="Myanmar Text" panose="020B0502040204020203" pitchFamily="34" charset="0"/>
      <p:regular r:id="rId16"/>
      <p:bold r:id="rId17"/>
    </p:embeddedFont>
    <p:embeddedFont>
      <p:font typeface="Roboto Slab" panose="020B0604020202020204" charset="0"/>
      <p:regular r:id="rId18"/>
      <p:bold r:id="rId19"/>
    </p:embeddedFont>
    <p:embeddedFont>
      <p:font typeface="Source Sans Pro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3ECFCF9-EB90-4EA4-BA1D-B0166F391BF1}">
  <a:tblStyle styleId="{83ECFCF9-EB90-4EA4-BA1D-B0166F391BF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E74B0BC-8218-4BC4-B384-D648047DA53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189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700185" y="1991850"/>
            <a:ext cx="5807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1pPr>
            <a:lvl2pPr lvl="1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2pPr>
            <a:lvl3pPr lvl="2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3pPr>
            <a:lvl4pPr lvl="3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4pPr>
            <a:lvl5pPr lvl="4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5pPr>
            <a:lvl6pPr lvl="5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6pPr>
            <a:lvl7pPr lvl="6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7pPr>
            <a:lvl8pPr lvl="7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8pPr>
            <a:lvl9pPr lvl="8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7337531" y="463007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7790243" y="4182401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8893253" y="3333348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771302" y="4923775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386266" y="50813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479460" y="2703980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261540" y="643097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507235" y="1080863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8314019" y="3625322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8882858" y="4186761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158313" y="1596559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1396483" y="226428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617492" y="2000594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3425273" y="387880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8014029" y="4567546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◎"/>
              <a:defRPr sz="24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◉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Source Sans Pro"/>
              <a:buChar char="◎"/>
              <a:defRPr sz="3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◉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abdullah_2826@limu.edu.ly" TargetMode="Externa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f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ctrTitle"/>
          </p:nvPr>
        </p:nvSpPr>
        <p:spPr>
          <a:xfrm>
            <a:off x="2144389" y="1088450"/>
            <a:ext cx="4992786" cy="243570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latin typeface="+mj-lt"/>
              </a:rPr>
              <a:t>Definition of Research Methodology</a:t>
            </a:r>
            <a:endParaRPr sz="4800" dirty="0"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69508E-F924-4782-B47B-CE5F308D26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618" y="0"/>
            <a:ext cx="1440382" cy="11433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B6F512-0C9D-40AD-9FC2-951E98FA2D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577946" cy="1143339"/>
          </a:xfrm>
          <a:prstGeom prst="rect">
            <a:avLst/>
          </a:prstGeom>
        </p:spPr>
      </p:pic>
      <p:sp>
        <p:nvSpPr>
          <p:cNvPr id="9" name="Google Shape;70;p12">
            <a:extLst>
              <a:ext uri="{FF2B5EF4-FFF2-40B4-BE49-F238E27FC236}">
                <a16:creationId xmlns:a16="http://schemas.microsoft.com/office/drawing/2014/main" id="{6FFFCBE6-4926-4968-9A86-C686F72199BC}"/>
              </a:ext>
            </a:extLst>
          </p:cNvPr>
          <p:cNvSpPr txBox="1">
            <a:spLocks/>
          </p:cNvSpPr>
          <p:nvPr/>
        </p:nvSpPr>
        <p:spPr>
          <a:xfrm>
            <a:off x="2155507" y="3586037"/>
            <a:ext cx="4832985" cy="1017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algn="ctr"/>
            <a:r>
              <a:rPr lang="en-US" sz="2800" b="0" dirty="0">
                <a:latin typeface="+mj-lt"/>
              </a:rPr>
              <a:t>Abdullah </a:t>
            </a:r>
            <a:r>
              <a:rPr lang="en-US" sz="2800" b="0" dirty="0" err="1">
                <a:latin typeface="+mj-lt"/>
              </a:rPr>
              <a:t>zwawi</a:t>
            </a:r>
            <a:r>
              <a:rPr lang="en-US" sz="2800" b="0" dirty="0">
                <a:latin typeface="+mj-lt"/>
              </a:rPr>
              <a:t> </a:t>
            </a:r>
            <a:r>
              <a:rPr lang="en-US" sz="2800" b="0" dirty="0" smtClean="0">
                <a:latin typeface="+mj-lt"/>
              </a:rPr>
              <a:t>2826</a:t>
            </a:r>
          </a:p>
          <a:p>
            <a:pPr algn="ctr"/>
            <a:r>
              <a:rPr lang="en-US" sz="2800" b="0" dirty="0">
                <a:solidFill>
                  <a:srgbClr val="3C4043"/>
                </a:solidFill>
                <a:latin typeface="Roboto"/>
                <a:hlinkClick r:id="rId5"/>
              </a:rPr>
              <a:t>abdullah_2826@limu.edu.ly</a:t>
            </a:r>
            <a:endParaRPr lang="en-US" sz="2800" b="0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B14724E-6981-4559-A4CB-4EC15FBB26CF}"/>
              </a:ext>
            </a:extLst>
          </p:cNvPr>
          <p:cNvCxnSpPr>
            <a:cxnSpLocks/>
          </p:cNvCxnSpPr>
          <p:nvPr/>
        </p:nvCxnSpPr>
        <p:spPr>
          <a:xfrm>
            <a:off x="2766262" y="3691234"/>
            <a:ext cx="37490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Google Shape;70;p12">
            <a:extLst>
              <a:ext uri="{FF2B5EF4-FFF2-40B4-BE49-F238E27FC236}">
                <a16:creationId xmlns:a16="http://schemas.microsoft.com/office/drawing/2014/main" id="{21266D4B-B6CD-4893-9504-6C4CF2E8BC21}"/>
              </a:ext>
            </a:extLst>
          </p:cNvPr>
          <p:cNvSpPr txBox="1">
            <a:spLocks/>
          </p:cNvSpPr>
          <p:nvPr/>
        </p:nvSpPr>
        <p:spPr>
          <a:xfrm>
            <a:off x="1383738" y="116773"/>
            <a:ext cx="6514089" cy="909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algn="ctr"/>
            <a:r>
              <a:rPr lang="en-US" sz="2400" dirty="0">
                <a:latin typeface="+mj-lt"/>
              </a:rPr>
              <a:t>Libyan </a:t>
            </a:r>
            <a:r>
              <a:rPr lang="en-US" sz="2400" dirty="0" smtClean="0">
                <a:latin typeface="+mj-lt"/>
              </a:rPr>
              <a:t>International University </a:t>
            </a:r>
            <a:endParaRPr lang="en-US" sz="2400" dirty="0">
              <a:latin typeface="+mj-lt"/>
            </a:endParaRPr>
          </a:p>
          <a:p>
            <a:pPr algn="ctr"/>
            <a:r>
              <a:rPr lang="en-US" sz="2400" dirty="0">
                <a:latin typeface="+mj-lt"/>
              </a:rPr>
              <a:t>Faculty of </a:t>
            </a:r>
            <a:r>
              <a:rPr lang="en-US" sz="2400" dirty="0" smtClean="0">
                <a:latin typeface="+mj-lt"/>
              </a:rPr>
              <a:t>Business Administration 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AD5CA-78C3-4F41-8848-EA53C4383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 </a:t>
            </a:r>
            <a:r>
              <a:rPr lang="en-US" sz="2400" b="1" dirty="0">
                <a:latin typeface="+mj-lt"/>
              </a:rPr>
              <a:t>Quantitative research 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4C203-85A3-40E6-9291-91B3881FA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50" y="1261700"/>
            <a:ext cx="4544802" cy="3573600"/>
          </a:xfrm>
        </p:spPr>
        <p:txBody>
          <a:bodyPr/>
          <a:lstStyle/>
          <a:p>
            <a:pPr marL="76200" indent="0">
              <a:buNone/>
            </a:pPr>
            <a:r>
              <a:rPr lang="en-US" b="0" i="0" dirty="0">
                <a:solidFill>
                  <a:srgbClr val="494949"/>
                </a:solidFill>
                <a:effectLst/>
                <a:latin typeface="+mj-lt"/>
              </a:rPr>
              <a:t>focuses on measurement and testing using </a:t>
            </a:r>
            <a:r>
              <a:rPr lang="en-US" i="0" dirty="0">
                <a:solidFill>
                  <a:srgbClr val="494949"/>
                </a:solidFill>
                <a:effectLst/>
                <a:latin typeface="+mj-lt"/>
              </a:rPr>
              <a:t>numerical data</a:t>
            </a:r>
            <a:r>
              <a:rPr lang="en-US" b="1" i="0" dirty="0">
                <a:solidFill>
                  <a:srgbClr val="494949"/>
                </a:solidFill>
                <a:effectLst/>
                <a:latin typeface="+mj-lt"/>
              </a:rPr>
              <a:t> </a:t>
            </a:r>
            <a:r>
              <a:rPr lang="en-US" b="0" i="0" dirty="0">
                <a:solidFill>
                  <a:srgbClr val="494949"/>
                </a:solidFill>
                <a:effectLst/>
                <a:latin typeface="+mj-lt"/>
              </a:rPr>
              <a:t>body language or visual elements.</a:t>
            </a:r>
            <a:endParaRPr lang="en-US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F556EE-F394-4A1B-9B01-9318166958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AA08F5-3C0E-4B51-8F84-82BC85460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2159" y="1393368"/>
            <a:ext cx="3076575" cy="1850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95767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1E332-62AC-4D1A-9863-82B50C60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+mj-lt"/>
              </a:rPr>
              <a:t>Conclusion</a:t>
            </a:r>
            <a:r>
              <a:rPr lang="en-US" sz="2800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8503ED-C422-4D23-9ABD-E0D3F03202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50" y="1261700"/>
            <a:ext cx="7077690" cy="3573600"/>
          </a:xfrm>
        </p:spPr>
        <p:txBody>
          <a:bodyPr/>
          <a:lstStyle/>
          <a:p>
            <a:pPr marL="76200" indent="0">
              <a:buNone/>
            </a:pPr>
            <a:r>
              <a:rPr lang="en-US" sz="2400" dirty="0">
                <a:effectLst/>
                <a:ea typeface="Times New Roman"/>
              </a:rPr>
              <a:t>refers  to  approaches and techniques that are being used to discover or solve something in specific context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013698-1281-4D0C-BC0E-AF3660602C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61649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F191B-D79B-449A-BE0E-88695DE48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+mj-lt"/>
              </a:rPr>
              <a:t>Reference</a:t>
            </a:r>
            <a:r>
              <a:rPr lang="en-US" sz="2800" b="1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FE674E-C037-4C60-BD0F-885F52D14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4398" y="1176251"/>
            <a:ext cx="7571700" cy="3573600"/>
          </a:xfrm>
        </p:spPr>
        <p:txBody>
          <a:bodyPr/>
          <a:lstStyle/>
          <a:p>
            <a:r>
              <a:rPr lang="en-US" b="0" i="0" dirty="0">
                <a:solidFill>
                  <a:srgbClr val="2B2B2B"/>
                </a:solidFill>
                <a:effectLst/>
                <a:latin typeface="+mj-lt"/>
              </a:rPr>
              <a:t>Rajasekar, S., </a:t>
            </a:r>
            <a:r>
              <a:rPr lang="en-US" b="0" i="0" dirty="0" err="1">
                <a:solidFill>
                  <a:srgbClr val="2B2B2B"/>
                </a:solidFill>
                <a:effectLst/>
                <a:latin typeface="+mj-lt"/>
              </a:rPr>
              <a:t>Philominathan</a:t>
            </a:r>
            <a:r>
              <a:rPr lang="en-US" b="0" i="0" dirty="0">
                <a:solidFill>
                  <a:srgbClr val="2B2B2B"/>
                </a:solidFill>
                <a:effectLst/>
                <a:latin typeface="+mj-lt"/>
              </a:rPr>
              <a:t>, P., &amp; </a:t>
            </a:r>
            <a:r>
              <a:rPr lang="en-US" b="0" i="0" dirty="0" err="1">
                <a:solidFill>
                  <a:srgbClr val="2B2B2B"/>
                </a:solidFill>
                <a:effectLst/>
                <a:latin typeface="+mj-lt"/>
              </a:rPr>
              <a:t>Chinnathambi</a:t>
            </a:r>
            <a:r>
              <a:rPr lang="en-US" b="0" i="0" dirty="0">
                <a:solidFill>
                  <a:srgbClr val="2B2B2B"/>
                </a:solidFill>
                <a:effectLst/>
                <a:latin typeface="+mj-lt"/>
              </a:rPr>
              <a:t>, V. (2006). Research methodology. </a:t>
            </a:r>
            <a:r>
              <a:rPr lang="en-US" b="0" i="1" dirty="0" err="1">
                <a:solidFill>
                  <a:srgbClr val="2B2B2B"/>
                </a:solidFill>
                <a:effectLst/>
                <a:latin typeface="+mj-lt"/>
              </a:rPr>
              <a:t>arXiv</a:t>
            </a:r>
            <a:r>
              <a:rPr lang="en-US" b="0" i="1" dirty="0">
                <a:solidFill>
                  <a:srgbClr val="2B2B2B"/>
                </a:solidFill>
                <a:effectLst/>
                <a:latin typeface="+mj-lt"/>
              </a:rPr>
              <a:t> preprint physics/0601009  </a:t>
            </a:r>
          </a:p>
          <a:p>
            <a:pPr marL="76200" indent="0">
              <a:buNone/>
            </a:pPr>
            <a:endParaRPr lang="en-US" b="0" i="1" dirty="0">
              <a:solidFill>
                <a:srgbClr val="2B2B2B"/>
              </a:solidFill>
              <a:effectLst/>
              <a:latin typeface="+mj-lt"/>
            </a:endParaRPr>
          </a:p>
          <a:p>
            <a:r>
              <a:rPr lang="en-US" dirty="0">
                <a:effectLst/>
                <a:latin typeface="+mj-lt"/>
              </a:rPr>
              <a:t>Jansen, Derek, and Kerryn Warren. “What Is Research Methodology? Simple Definition (with Examples).” </a:t>
            </a:r>
            <a:r>
              <a:rPr lang="en-US" i="1" dirty="0">
                <a:effectLst/>
                <a:latin typeface="+mj-lt"/>
              </a:rPr>
              <a:t>Grad Coach</a:t>
            </a:r>
            <a:r>
              <a:rPr lang="en-US" dirty="0">
                <a:effectLst/>
                <a:latin typeface="+mj-lt"/>
              </a:rPr>
              <a:t>, 15 June 2020, gradcoach.com/what-is-research-methodology/. Accessed 30 Mar. 2021.</a:t>
            </a:r>
          </a:p>
          <a:p>
            <a:pPr marL="762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05F74-27AC-4B92-9C64-1807D418970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58929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199FF-DC41-49E5-A458-E22C3C86D3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56027" y="1183637"/>
            <a:ext cx="6431945" cy="2776226"/>
          </a:xfrm>
        </p:spPr>
        <p:txBody>
          <a:bodyPr/>
          <a:lstStyle/>
          <a:p>
            <a:pPr marL="76200" indent="0">
              <a:buNone/>
            </a:pPr>
            <a:r>
              <a:rPr lang="en-US" sz="7200" dirty="0">
                <a:solidFill>
                  <a:schemeClr val="accent1"/>
                </a:solidFill>
                <a:latin typeface="+mj-lt"/>
                <a:cs typeface="Adobe Devanagari" panose="02040503050201020203" pitchFamily="18" charset="0"/>
              </a:rPr>
              <a:t>THANK YOU!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8A0DED-9000-4B20-8461-90575D5D1D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04CF9CC-B83B-43FE-835E-298C28A87FE1}"/>
              </a:ext>
            </a:extLst>
          </p:cNvPr>
          <p:cNvCxnSpPr>
            <a:cxnSpLocks/>
          </p:cNvCxnSpPr>
          <p:nvPr/>
        </p:nvCxnSpPr>
        <p:spPr>
          <a:xfrm>
            <a:off x="2427611" y="2807936"/>
            <a:ext cx="365193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A9DA365-7315-4C72-B923-FE67A783F53E}"/>
              </a:ext>
            </a:extLst>
          </p:cNvPr>
          <p:cNvSpPr txBox="1">
            <a:spLocks/>
          </p:cNvSpPr>
          <p:nvPr/>
        </p:nvSpPr>
        <p:spPr>
          <a:xfrm>
            <a:off x="2304513" y="2807936"/>
            <a:ext cx="3898132" cy="1529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◎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○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◉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76200" indent="0">
              <a:buFont typeface="Source Sans Pro"/>
              <a:buNone/>
            </a:pPr>
            <a:r>
              <a:rPr lang="en-US" sz="3200" dirty="0">
                <a:solidFill>
                  <a:schemeClr val="accent1"/>
                </a:solidFill>
              </a:rPr>
              <a:t>By: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Abdallah</a:t>
            </a:r>
            <a:r>
              <a:rPr lang="en-US" sz="3200" dirty="0">
                <a:solidFill>
                  <a:schemeClr val="accent1"/>
                </a:solidFill>
              </a:rPr>
              <a:t> zwawi </a:t>
            </a:r>
          </a:p>
        </p:txBody>
      </p:sp>
    </p:spTree>
    <p:extLst>
      <p:ext uri="{BB962C8B-B14F-4D97-AF65-F5344CB8AC3E}">
        <p14:creationId xmlns:p14="http://schemas.microsoft.com/office/powerpoint/2010/main" val="2091063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FE736-5627-40D1-9706-88DEB14DD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175" y="291152"/>
            <a:ext cx="7571700" cy="702600"/>
          </a:xfrm>
        </p:spPr>
        <p:txBody>
          <a:bodyPr/>
          <a:lstStyle/>
          <a:p>
            <a:r>
              <a:rPr lang="en-US" sz="3200" b="1" dirty="0">
                <a:latin typeface="+mj-lt"/>
              </a:rPr>
              <a:t>Contents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2051D3-FC2A-4F4E-A57F-3FB6790ABD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8069" y="902311"/>
            <a:ext cx="7467726" cy="3756099"/>
          </a:xfrm>
        </p:spPr>
        <p:txBody>
          <a:bodyPr/>
          <a:lstStyle/>
          <a:p>
            <a:pPr algn="just"/>
            <a:r>
              <a:rPr lang="en-US" sz="2800" dirty="0">
                <a:latin typeface="+mj-lt"/>
              </a:rPr>
              <a:t>Defining Research Methodology </a:t>
            </a:r>
          </a:p>
          <a:p>
            <a:pPr marL="76200" indent="0" algn="just">
              <a:buNone/>
            </a:pPr>
            <a:endParaRPr lang="en-US" sz="2800" dirty="0">
              <a:latin typeface="+mj-lt"/>
            </a:endParaRPr>
          </a:p>
          <a:p>
            <a:pPr algn="just"/>
            <a:r>
              <a:rPr lang="en-US" sz="2800" dirty="0">
                <a:latin typeface="+mj-lt"/>
              </a:rPr>
              <a:t>Explaining Research , Methodology </a:t>
            </a:r>
          </a:p>
          <a:p>
            <a:pPr marL="76200" indent="0" algn="just">
              <a:buNone/>
            </a:pPr>
            <a:endParaRPr lang="en-US" sz="2800" dirty="0">
              <a:latin typeface="+mj-lt"/>
            </a:endParaRPr>
          </a:p>
          <a:p>
            <a:pPr algn="just"/>
            <a:r>
              <a:rPr lang="en-US" sz="2800" dirty="0">
                <a:latin typeface="+mj-lt"/>
              </a:rPr>
              <a:t>The three types of research </a:t>
            </a:r>
          </a:p>
          <a:p>
            <a:pPr marL="76200" indent="0" algn="just">
              <a:buNone/>
            </a:pPr>
            <a:endParaRPr lang="en-US" sz="2800" dirty="0">
              <a:latin typeface="+mj-lt"/>
            </a:endParaRPr>
          </a:p>
          <a:p>
            <a:pPr algn="just"/>
            <a:r>
              <a:rPr lang="en-US" sz="2800" dirty="0">
                <a:latin typeface="+mj-lt"/>
              </a:rPr>
              <a:t>Conclusion</a:t>
            </a:r>
          </a:p>
          <a:p>
            <a:pPr marL="76200" indent="0" algn="just">
              <a:buNone/>
            </a:pPr>
            <a:endParaRPr lang="en-US" sz="2800" dirty="0">
              <a:latin typeface="+mj-lt"/>
            </a:endParaRPr>
          </a:p>
          <a:p>
            <a:pPr marL="76200" indent="0">
              <a:buNone/>
            </a:pPr>
            <a:endParaRPr lang="en-US" dirty="0">
              <a:latin typeface="+mj-lt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FDFDB1-E3F4-4D66-B504-F5A1BEE01A7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5163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80026-8C4D-40BE-AC52-05057EB15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150" y="393648"/>
            <a:ext cx="7571700" cy="702600"/>
          </a:xfrm>
        </p:spPr>
        <p:txBody>
          <a:bodyPr/>
          <a:lstStyle/>
          <a:p>
            <a:r>
              <a:rPr lang="en-US" sz="2800" b="1" dirty="0">
                <a:latin typeface="+mj-lt"/>
              </a:rPr>
              <a:t>Definition of research methodology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17204A-FCF0-4E6B-8721-EC47311F9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50" y="1785937"/>
            <a:ext cx="4792614" cy="3573600"/>
          </a:xfrm>
        </p:spPr>
        <p:txBody>
          <a:bodyPr/>
          <a:lstStyle/>
          <a:p>
            <a:pPr marL="76200" indent="0" algn="just">
              <a:buNone/>
            </a:pPr>
            <a:r>
              <a:rPr lang="en-US" sz="2400" dirty="0">
                <a:effectLst/>
                <a:latin typeface="+mj-lt"/>
                <a:ea typeface="Times New Roman"/>
              </a:rPr>
              <a:t>Research refers to a detailed study of a subject, especially in order to discover new information or reach a new understanding. </a:t>
            </a:r>
          </a:p>
          <a:p>
            <a:pPr marL="762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1105DE-69FB-4CD6-936C-73ECA1B4C2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71CF35-AF86-4FDB-A101-A94144BF25B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57434" y="1785937"/>
            <a:ext cx="3295650" cy="1571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95414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B5F38-19AA-4D1A-A705-729471E51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atin typeface="+mj-lt"/>
              </a:rPr>
              <a:t>What’s</a:t>
            </a:r>
            <a:r>
              <a:rPr lang="en-US" sz="2800" b="1" dirty="0">
                <a:latin typeface="+mj-lt"/>
              </a:rPr>
              <a:t> research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518A9D-89B6-42C6-BC0A-EF2FC7E174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50" y="1176251"/>
            <a:ext cx="4093348" cy="3573600"/>
          </a:xfrm>
        </p:spPr>
        <p:txBody>
          <a:bodyPr/>
          <a:lstStyle/>
          <a:p>
            <a:pPr marL="76200" indent="0">
              <a:buNone/>
            </a:pPr>
            <a:r>
              <a:rPr lang="en-US" b="0" i="0" dirty="0">
                <a:solidFill>
                  <a:srgbClr val="2B2B2B"/>
                </a:solidFill>
                <a:effectLst/>
                <a:latin typeface="+mj-lt"/>
              </a:rPr>
              <a:t>Research is a logical and systematic search for new and useful information on     a particular topic.</a:t>
            </a:r>
          </a:p>
          <a:p>
            <a:pPr marL="76200" indent="0" algn="just">
              <a:buNone/>
            </a:pPr>
            <a:r>
              <a:rPr lang="en-US" dirty="0">
                <a:latin typeface="+mj-lt"/>
              </a:rPr>
              <a:t>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32317D-8576-45E0-A6C0-6D1B74A472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803C92-CEE6-4770-9FD0-DDF4009D9E0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49734" y="1176252"/>
            <a:ext cx="3433020" cy="2262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02722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4270D-9A83-4814-A3D7-DD3709C52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+mj-lt"/>
              </a:rPr>
              <a:t> </a:t>
            </a:r>
            <a:r>
              <a:rPr lang="en-US" sz="2800" b="1" dirty="0" smtClean="0">
                <a:latin typeface="+mj-lt"/>
              </a:rPr>
              <a:t>What’s  </a:t>
            </a:r>
            <a:r>
              <a:rPr lang="en-US" sz="2800" b="1" dirty="0">
                <a:latin typeface="+mj-lt"/>
              </a:rPr>
              <a:t>Methodology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295859-EEC2-438A-B209-062E279B82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50" y="1386359"/>
            <a:ext cx="4325346" cy="3573600"/>
          </a:xfrm>
        </p:spPr>
        <p:txBody>
          <a:bodyPr/>
          <a:lstStyle/>
          <a:p>
            <a:pPr marL="76200" indent="0">
              <a:buNone/>
            </a:pPr>
            <a:r>
              <a:rPr lang="en-US" sz="2400" b="1" dirty="0">
                <a:effectLst/>
                <a:latin typeface="+mj-lt"/>
                <a:ea typeface="Times New Roman"/>
              </a:rPr>
              <a:t> </a:t>
            </a:r>
            <a:r>
              <a:rPr lang="en-US" dirty="0">
                <a:latin typeface="+mj-lt"/>
                <a:ea typeface="Times New Roman"/>
              </a:rPr>
              <a:t>R</a:t>
            </a:r>
            <a:r>
              <a:rPr lang="en-US" dirty="0" smtClean="0">
                <a:effectLst/>
                <a:latin typeface="+mj-lt"/>
                <a:ea typeface="Times New Roman"/>
              </a:rPr>
              <a:t>efers   </a:t>
            </a:r>
            <a:r>
              <a:rPr lang="en-US" dirty="0">
                <a:effectLst/>
                <a:latin typeface="+mj-lt"/>
                <a:ea typeface="Times New Roman"/>
              </a:rPr>
              <a:t>to   a   system    of   doing, teaching or studying something. </a:t>
            </a:r>
          </a:p>
          <a:p>
            <a:pPr marL="76200" indent="0">
              <a:buNone/>
            </a:pPr>
            <a:endParaRPr lang="en-US" dirty="0">
              <a:latin typeface="+mj-lt"/>
            </a:endParaRPr>
          </a:p>
          <a:p>
            <a:pPr marL="76200" indent="0">
              <a:buNone/>
            </a:pPr>
            <a:endParaRPr lang="en-US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2E934-E5FD-4484-912B-2F9972FFA0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D06672-D2C7-491B-A263-5A89DB529BF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88304" y="1666399"/>
            <a:ext cx="3006705" cy="1810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61585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368C9-F41E-479C-813C-32AD04F0B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150" y="308200"/>
            <a:ext cx="7670027" cy="792235"/>
          </a:xfrm>
        </p:spPr>
        <p:txBody>
          <a:bodyPr/>
          <a:lstStyle/>
          <a:p>
            <a:r>
              <a:rPr lang="en-US" sz="2800" b="1" dirty="0">
                <a:latin typeface="+mj-lt"/>
              </a:rPr>
              <a:t>Types of research </a:t>
            </a:r>
            <a:r>
              <a:rPr lang="en-US" sz="2000" dirty="0"/>
              <a:t/>
            </a:r>
            <a:br>
              <a:rPr lang="en-US" sz="2000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A435DC-5B9B-4FFD-9EE7-DC1017E776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i="0" dirty="0">
                <a:effectLst/>
                <a:latin typeface="+mj-lt"/>
              </a:rPr>
              <a:t>Basic Research</a:t>
            </a:r>
          </a:p>
          <a:p>
            <a:pPr marL="76200" indent="0">
              <a:buNone/>
            </a:pPr>
            <a:endParaRPr lang="en-US" sz="2400" i="0" dirty="0">
              <a:effectLst/>
              <a:latin typeface="+mj-lt"/>
            </a:endParaRPr>
          </a:p>
          <a:p>
            <a:r>
              <a:rPr lang="en-US" b="0" i="0" dirty="0">
                <a:solidFill>
                  <a:srgbClr val="0A4266"/>
                </a:solidFill>
                <a:effectLst/>
                <a:latin typeface="+mj-lt"/>
              </a:rPr>
              <a:t>Applied Research</a:t>
            </a:r>
          </a:p>
          <a:p>
            <a:pPr marL="76200" indent="0">
              <a:buNone/>
            </a:pPr>
            <a:endParaRPr lang="en-US" b="0" i="0" dirty="0">
              <a:solidFill>
                <a:srgbClr val="0A4266"/>
              </a:solidFill>
              <a:effectLst/>
              <a:latin typeface="+mj-lt"/>
            </a:endParaRPr>
          </a:p>
          <a:p>
            <a:r>
              <a:rPr lang="en-US" b="0" i="0" dirty="0">
                <a:solidFill>
                  <a:srgbClr val="0A4266"/>
                </a:solidFill>
                <a:effectLst/>
                <a:latin typeface="+mj-lt"/>
              </a:rPr>
              <a:t>Quantitative and Qualitative Resear</a:t>
            </a:r>
            <a:r>
              <a:rPr lang="en-US" dirty="0">
                <a:solidFill>
                  <a:srgbClr val="0A4266"/>
                </a:solidFill>
                <a:latin typeface="+mj-lt"/>
              </a:rPr>
              <a:t>ch </a:t>
            </a:r>
            <a:endParaRPr lang="en-US" b="0" i="0" dirty="0">
              <a:solidFill>
                <a:srgbClr val="0A4266"/>
              </a:solidFill>
              <a:effectLst/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E82A40-DA6B-4ABA-BCB1-8B30CB45EF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43753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8A25C-055A-4301-B966-9FEF893F0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375" y="404647"/>
            <a:ext cx="7571700" cy="857053"/>
          </a:xfrm>
        </p:spPr>
        <p:txBody>
          <a:bodyPr/>
          <a:lstStyle/>
          <a:p>
            <a:r>
              <a:rPr lang="en-US" sz="3200" b="1" i="0" dirty="0">
                <a:effectLst/>
                <a:latin typeface="+mj-lt"/>
              </a:rPr>
              <a:t>Basic Research</a:t>
            </a:r>
            <a:r>
              <a:rPr lang="en-US" b="0" i="0" dirty="0">
                <a:solidFill>
                  <a:srgbClr val="0A4266"/>
                </a:solidFill>
                <a:effectLst/>
                <a:latin typeface="Helvetica Neue"/>
              </a:rPr>
              <a:t/>
            </a:r>
            <a:br>
              <a:rPr lang="en-US" b="0" i="0" dirty="0">
                <a:solidFill>
                  <a:srgbClr val="0A4266"/>
                </a:solidFill>
                <a:effectLst/>
                <a:latin typeface="Helvetica Neue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FC2C76-8A33-4D11-8670-E417CFC255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117" y="1261700"/>
            <a:ext cx="4782547" cy="3573600"/>
          </a:xfrm>
        </p:spPr>
        <p:txBody>
          <a:bodyPr/>
          <a:lstStyle/>
          <a:p>
            <a:pPr marL="76200" indent="0">
              <a:buNone/>
            </a:pPr>
            <a:r>
              <a:rPr lang="en-US" b="0" i="0" dirty="0">
                <a:solidFill>
                  <a:srgbClr val="151515"/>
                </a:solidFill>
                <a:effectLst/>
                <a:latin typeface="+mj-lt"/>
              </a:rPr>
              <a:t>Basic research focuses on the search for truth or the development of theory </a:t>
            </a:r>
            <a:r>
              <a:rPr lang="en-US" b="0" i="0" dirty="0">
                <a:solidFill>
                  <a:srgbClr val="2B2B2B"/>
                </a:solidFill>
                <a:effectLst/>
                <a:latin typeface="+mj-lt"/>
              </a:rPr>
              <a:t>and it also can be called </a:t>
            </a:r>
            <a:r>
              <a:rPr lang="en-US" b="0" i="1" dirty="0">
                <a:solidFill>
                  <a:srgbClr val="2B2B2B"/>
                </a:solidFill>
                <a:effectLst/>
                <a:latin typeface="+mj-lt"/>
              </a:rPr>
              <a:t>theoretical research.</a:t>
            </a:r>
            <a:endParaRPr lang="en-US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E233EA-C2C4-404D-BF59-F4CDC367CEA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FF0A79-0AF0-4CDD-816E-73017199408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49539" y="1261700"/>
            <a:ext cx="2854381" cy="2094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01826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CA655-D433-472B-BEA5-7A1D3BC8F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734" y="501197"/>
            <a:ext cx="7702395" cy="824683"/>
          </a:xfrm>
        </p:spPr>
        <p:txBody>
          <a:bodyPr/>
          <a:lstStyle/>
          <a:p>
            <a:r>
              <a:rPr lang="en-US" sz="2800" b="1" i="0" dirty="0">
                <a:effectLst/>
                <a:latin typeface="+mj-lt"/>
              </a:rPr>
              <a:t>Applied </a:t>
            </a:r>
            <a:r>
              <a:rPr lang="en-US" sz="2800" b="1" i="0" dirty="0">
                <a:effectLst/>
                <a:latin typeface="+mj-lt"/>
                <a:cs typeface="Dubai" panose="020B0503030403030204" pitchFamily="34" charset="-78"/>
              </a:rPr>
              <a:t>Research</a:t>
            </a:r>
            <a:r>
              <a:rPr lang="en-US" b="0" i="0" dirty="0">
                <a:solidFill>
                  <a:srgbClr val="0A4266"/>
                </a:solidFill>
                <a:effectLst/>
                <a:latin typeface="Helvetica Neue"/>
              </a:rPr>
              <a:t/>
            </a:r>
            <a:br>
              <a:rPr lang="en-US" b="0" i="0" dirty="0">
                <a:solidFill>
                  <a:srgbClr val="0A4266"/>
                </a:solidFill>
                <a:effectLst/>
                <a:latin typeface="Helvetica Neue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5C809F-84B4-4DA9-A81B-956A7699AA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2998" y="1259824"/>
            <a:ext cx="4288770" cy="3573600"/>
          </a:xfrm>
        </p:spPr>
        <p:txBody>
          <a:bodyPr/>
          <a:lstStyle/>
          <a:p>
            <a:pPr marL="76200" indent="0">
              <a:buNone/>
            </a:pPr>
            <a:r>
              <a:rPr lang="en-US" b="0" i="0" dirty="0">
                <a:solidFill>
                  <a:srgbClr val="000000"/>
                </a:solidFill>
                <a:effectLst/>
                <a:latin typeface="+mj-lt"/>
                <a:cs typeface="Myanmar Text" panose="020B0502040204020203" pitchFamily="34" charset="0"/>
              </a:rPr>
              <a:t>Applied</a:t>
            </a:r>
            <a:r>
              <a:rPr lang="en-US" b="0" i="0" dirty="0">
                <a:solidFill>
                  <a:srgbClr val="000000"/>
                </a:solidFill>
                <a:effectLst/>
                <a:latin typeface="+mj-lt"/>
              </a:rPr>
              <a:t> research is set on providing answers to specific questions to provide a solution to a defined problem. </a:t>
            </a:r>
            <a:endParaRPr lang="en-US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CFE020-0C7F-42EA-9778-08CC2734332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B1E428-36FC-4685-B0EB-9E08AA9BEE2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01768" y="1325880"/>
            <a:ext cx="3832384" cy="19629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85150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59F55-2C1E-44BD-BA8C-4E80BD55E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+mj-lt"/>
              </a:rPr>
              <a:t>Qualitative research 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295BD5-BAA2-4E8F-8188-77023F8103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50" y="1371429"/>
            <a:ext cx="4563090" cy="3573600"/>
          </a:xfrm>
        </p:spPr>
        <p:txBody>
          <a:bodyPr/>
          <a:lstStyle/>
          <a:p>
            <a:pPr marL="76200" indent="0">
              <a:buNone/>
            </a:pPr>
            <a:r>
              <a:rPr lang="en-US" b="0" i="0" dirty="0">
                <a:solidFill>
                  <a:srgbClr val="494949"/>
                </a:solidFill>
                <a:effectLst/>
                <a:latin typeface="+mj-lt"/>
              </a:rPr>
              <a:t>refers to research which focuses on </a:t>
            </a:r>
            <a:r>
              <a:rPr lang="en-US" i="0" dirty="0">
                <a:solidFill>
                  <a:srgbClr val="494949"/>
                </a:solidFill>
                <a:effectLst/>
                <a:latin typeface="+mj-lt"/>
              </a:rPr>
              <a:t>collecting</a:t>
            </a:r>
            <a:r>
              <a:rPr lang="en-US" b="1" i="0" dirty="0">
                <a:solidFill>
                  <a:srgbClr val="494949"/>
                </a:solidFill>
                <a:effectLst/>
                <a:latin typeface="+mj-lt"/>
              </a:rPr>
              <a:t> </a:t>
            </a:r>
            <a:r>
              <a:rPr lang="en-US" i="0" dirty="0">
                <a:solidFill>
                  <a:srgbClr val="494949"/>
                </a:solidFill>
                <a:effectLst/>
                <a:latin typeface="+mj-lt"/>
              </a:rPr>
              <a:t>and analyzing words</a:t>
            </a:r>
            <a:r>
              <a:rPr lang="en-US" b="0" i="0" dirty="0">
                <a:solidFill>
                  <a:srgbClr val="494949"/>
                </a:solidFill>
                <a:effectLst/>
                <a:latin typeface="+mj-lt"/>
              </a:rPr>
              <a:t> (written or spoken) .</a:t>
            </a:r>
            <a:endParaRPr lang="en-US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C8F360-27A6-44A0-AF12-002A1E77EED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2A7B1A-C63F-4CED-9DD3-53D1AE70A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33904" y="1371429"/>
            <a:ext cx="3244830" cy="2203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93835782"/>
      </p:ext>
    </p:extLst>
  </p:cSld>
  <p:clrMapOvr>
    <a:masterClrMapping/>
  </p:clrMapOvr>
</p:sld>
</file>

<file path=ppt/theme/theme1.xml><?xml version="1.0" encoding="utf-8"?>
<a:theme xmlns:a="http://schemas.openxmlformats.org/drawingml/2006/main" name="Cordelia template">
  <a:themeElements>
    <a:clrScheme name="Custom 347">
      <a:dk1>
        <a:srgbClr val="263238"/>
      </a:dk1>
      <a:lt1>
        <a:srgbClr val="FFFFFF"/>
      </a:lt1>
      <a:dk2>
        <a:srgbClr val="607D8B"/>
      </a:dk2>
      <a:lt2>
        <a:srgbClr val="ECEFF1"/>
      </a:lt2>
      <a:accent1>
        <a:srgbClr val="0091EA"/>
      </a:accent1>
      <a:accent2>
        <a:srgbClr val="0053A3"/>
      </a:accent2>
      <a:accent3>
        <a:srgbClr val="607D8B"/>
      </a:accent3>
      <a:accent4>
        <a:srgbClr val="CFD8DC"/>
      </a:accent4>
      <a:accent5>
        <a:srgbClr val="ECEFF1"/>
      </a:accent5>
      <a:accent6>
        <a:srgbClr val="ACDBF8"/>
      </a:accent6>
      <a:hlink>
        <a:srgbClr val="0091E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</TotalTime>
  <Words>215</Words>
  <Application>Microsoft Office PowerPoint</Application>
  <PresentationFormat>On-screen Show (16:9)</PresentationFormat>
  <Paragraphs>56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Dubai</vt:lpstr>
      <vt:lpstr>Myanmar Text</vt:lpstr>
      <vt:lpstr>Adobe Devanagari</vt:lpstr>
      <vt:lpstr>Arial</vt:lpstr>
      <vt:lpstr>Roboto Slab</vt:lpstr>
      <vt:lpstr>Source Sans Pro</vt:lpstr>
      <vt:lpstr>Roboto</vt:lpstr>
      <vt:lpstr>Times New Roman</vt:lpstr>
      <vt:lpstr>Helvetica Neue</vt:lpstr>
      <vt:lpstr>Cordelia template</vt:lpstr>
      <vt:lpstr>Definition of Research Methodology</vt:lpstr>
      <vt:lpstr>Contents </vt:lpstr>
      <vt:lpstr>Definition of research methodology </vt:lpstr>
      <vt:lpstr>What’s research </vt:lpstr>
      <vt:lpstr> What’s  Methodology </vt:lpstr>
      <vt:lpstr>Types of research  </vt:lpstr>
      <vt:lpstr>Basic Research </vt:lpstr>
      <vt:lpstr>Applied Research </vt:lpstr>
      <vt:lpstr>Qualitative research </vt:lpstr>
      <vt:lpstr> Quantitative research </vt:lpstr>
      <vt:lpstr>Conclusion </vt:lpstr>
      <vt:lpstr>Reference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Definition of Research Methodology</dc:title>
  <dc:creator>lptic</dc:creator>
  <cp:lastModifiedBy>Maher Fattouh</cp:lastModifiedBy>
  <cp:revision>31</cp:revision>
  <dcterms:modified xsi:type="dcterms:W3CDTF">2021-05-29T11:14:06Z</dcterms:modified>
</cp:coreProperties>
</file>