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7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9" r:id="rId4"/>
    <p:sldId id="260" r:id="rId5"/>
    <p:sldId id="307" r:id="rId6"/>
    <p:sldId id="261" r:id="rId7"/>
    <p:sldId id="308" r:id="rId8"/>
    <p:sldId id="264" r:id="rId9"/>
    <p:sldId id="309" r:id="rId10"/>
    <p:sldId id="310" r:id="rId11"/>
    <p:sldId id="285" r:id="rId12"/>
    <p:sldId id="288" r:id="rId13"/>
    <p:sldId id="267" r:id="rId14"/>
  </p:sldIdLst>
  <p:sldSz cx="9144000" cy="5143500" type="screen16x9"/>
  <p:notesSz cx="6858000" cy="9144000"/>
  <p:embeddedFontLst>
    <p:embeddedFont>
      <p:font typeface="Pontano Sans" panose="020B0604020202020204" charset="0"/>
      <p:regular r:id="rId17"/>
    </p:embeddedFont>
    <p:embeddedFont>
      <p:font typeface="Century" panose="02040604050505020304" pitchFamily="18" charset="0"/>
      <p:regular r:id="rId18"/>
    </p:embeddedFont>
    <p:embeddedFont>
      <p:font typeface="Bookman Old Style" panose="02050604050505020204" pitchFamily="18" charset="0"/>
      <p:regular r:id="rId19"/>
      <p:bold r:id="rId20"/>
      <p:italic r:id="rId21"/>
      <p:boldItalic r:id="rId22"/>
    </p:embeddedFont>
    <p:embeddedFont>
      <p:font typeface="Fjalla One" panose="020B0604020202020204" charset="0"/>
      <p:regular r:id="rId23"/>
    </p:embeddedFont>
    <p:embeddedFont>
      <p:font typeface="Kanit" panose="020B0604020202020204" charset="-34"/>
      <p:regular r:id="rId24"/>
      <p:bold r:id="rId25"/>
      <p:italic r:id="rId26"/>
      <p:boldItalic r:id="rId27"/>
    </p:embeddedFont>
    <p:embeddedFont>
      <p:font typeface="Baskerville Old Face" panose="02020602080505020303" pitchFamily="18" charset="0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6F1FF40-0BBE-4E55-B947-699196D76D9E}">
  <a:tblStyle styleId="{E6F1FF40-0BBE-4E55-B947-699196D76D9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9921" autoAdjust="0"/>
  </p:normalViewPr>
  <p:slideViewPr>
    <p:cSldViewPr snapToGrid="0">
      <p:cViewPr varScale="1">
        <p:scale>
          <a:sx n="82" d="100"/>
          <a:sy n="82" d="100"/>
        </p:scale>
        <p:origin x="8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D2700-60E1-441E-92D6-4E0028978C5B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43868-7944-434F-8AA6-8CC33F336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71340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a5ad0bb2e4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a5ad0bb2e4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15734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b139634eb9_0_7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1" name="Google Shape;771;gb139634eb9_0_7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gb139634eb9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9" name="Google Shape;829;gb139634eb9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b139634eb9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b139634eb9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a5ad0bb2e4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a5ad0bb2e4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a5ad0bb2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a5ad0bb2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a5ad0bb2e4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a5ad0bb2e4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a5ad0bb2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a5ad0bb2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5711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b139634eb9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b139634eb9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a5ad0bb2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a5ad0bb2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8065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b139634eb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b139634eb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a5ad0bb2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a5ad0bb2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762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959150" y="1249550"/>
            <a:ext cx="5225700" cy="24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Font typeface="Kanit"/>
              <a:buNone/>
              <a:defRPr sz="6400">
                <a:latin typeface="Kanit"/>
                <a:ea typeface="Kanit"/>
                <a:cs typeface="Kanit"/>
                <a:sym typeface="Kani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Kanit"/>
              <a:buNone/>
              <a:defRPr sz="5200">
                <a:solidFill>
                  <a:schemeClr val="lt1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Kanit"/>
              <a:buNone/>
              <a:defRPr sz="5200">
                <a:solidFill>
                  <a:schemeClr val="lt1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Kanit"/>
              <a:buNone/>
              <a:defRPr sz="5200">
                <a:solidFill>
                  <a:schemeClr val="lt1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Kanit"/>
              <a:buNone/>
              <a:defRPr sz="5200">
                <a:solidFill>
                  <a:schemeClr val="lt1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Kanit"/>
              <a:buNone/>
              <a:defRPr sz="5200">
                <a:solidFill>
                  <a:schemeClr val="lt1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Kanit"/>
              <a:buNone/>
              <a:defRPr sz="5200">
                <a:solidFill>
                  <a:schemeClr val="lt1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Kanit"/>
              <a:buNone/>
              <a:defRPr sz="5200">
                <a:solidFill>
                  <a:schemeClr val="lt1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Kanit"/>
              <a:buNone/>
              <a:defRPr sz="5200">
                <a:solidFill>
                  <a:schemeClr val="lt1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3137550" y="3774772"/>
            <a:ext cx="2868900" cy="3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ontano Sans"/>
                <a:ea typeface="Pontano Sans"/>
                <a:cs typeface="Pontano Sans"/>
                <a:sym typeface="Pontano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body" idx="1"/>
          </p:nvPr>
        </p:nvSpPr>
        <p:spPr>
          <a:xfrm>
            <a:off x="5089475" y="2354284"/>
            <a:ext cx="2867700" cy="11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>
                <a:solidFill>
                  <a:schemeClr val="accent5"/>
                </a:solidFill>
              </a:defRPr>
            </a:lvl1pPr>
            <a:lvl2pPr marL="91440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4910525" y="1636300"/>
            <a:ext cx="3225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5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CUSTOM_5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1012275" y="2154677"/>
            <a:ext cx="4498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7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2057325" y="3391951"/>
            <a:ext cx="2408700" cy="3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2006175" y="1261900"/>
            <a:ext cx="2511000" cy="7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82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body" idx="1"/>
          </p:nvPr>
        </p:nvSpPr>
        <p:spPr>
          <a:xfrm>
            <a:off x="1243138" y="1447325"/>
            <a:ext cx="2950800" cy="28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6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2"/>
          </p:nvPr>
        </p:nvSpPr>
        <p:spPr>
          <a:xfrm>
            <a:off x="4950063" y="1447325"/>
            <a:ext cx="2950800" cy="28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6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248450" y="445025"/>
            <a:ext cx="66471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body" idx="1"/>
          </p:nvPr>
        </p:nvSpPr>
        <p:spPr>
          <a:xfrm>
            <a:off x="4495400" y="1975806"/>
            <a:ext cx="2867700" cy="169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>
                <a:solidFill>
                  <a:schemeClr val="accent5"/>
                </a:solidFill>
              </a:defRPr>
            </a:lvl1pPr>
            <a:lvl2pPr marL="914400" lvl="1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ctr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4316450" y="1471194"/>
            <a:ext cx="3225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1851850" y="1782300"/>
            <a:ext cx="5440200" cy="157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4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title"/>
          </p:nvPr>
        </p:nvSpPr>
        <p:spPr>
          <a:xfrm>
            <a:off x="1248450" y="889050"/>
            <a:ext cx="6647100" cy="17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>
            <a:spLocks noGrp="1"/>
          </p:cNvSpPr>
          <p:nvPr>
            <p:ph type="title"/>
          </p:nvPr>
        </p:nvSpPr>
        <p:spPr>
          <a:xfrm>
            <a:off x="1248450" y="445025"/>
            <a:ext cx="66471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subTitle" idx="1"/>
          </p:nvPr>
        </p:nvSpPr>
        <p:spPr>
          <a:xfrm>
            <a:off x="599596" y="1760887"/>
            <a:ext cx="24240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sz="2000" b="1">
                <a:latin typeface="Kanit"/>
                <a:ea typeface="Kanit"/>
                <a:cs typeface="Kanit"/>
                <a:sym typeface="Kanit"/>
              </a:defRPr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subTitle" idx="2"/>
          </p:nvPr>
        </p:nvSpPr>
        <p:spPr>
          <a:xfrm>
            <a:off x="724546" y="2184665"/>
            <a:ext cx="2174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6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title" idx="3" hasCustomPrompt="1"/>
          </p:nvPr>
        </p:nvSpPr>
        <p:spPr>
          <a:xfrm>
            <a:off x="905746" y="1390975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3" name="Google Shape;43;p13"/>
          <p:cNvSpPr txBox="1">
            <a:spLocks noGrp="1"/>
          </p:cNvSpPr>
          <p:nvPr>
            <p:ph type="subTitle" idx="4"/>
          </p:nvPr>
        </p:nvSpPr>
        <p:spPr>
          <a:xfrm>
            <a:off x="3211800" y="1760887"/>
            <a:ext cx="27204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sz="2000" b="1">
                <a:latin typeface="Kanit"/>
                <a:ea typeface="Kanit"/>
                <a:cs typeface="Kanit"/>
                <a:sym typeface="Kani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ubTitle" idx="5"/>
          </p:nvPr>
        </p:nvSpPr>
        <p:spPr>
          <a:xfrm>
            <a:off x="3484950" y="2184665"/>
            <a:ext cx="2174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6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title" idx="6" hasCustomPrompt="1"/>
          </p:nvPr>
        </p:nvSpPr>
        <p:spPr>
          <a:xfrm>
            <a:off x="3666150" y="1390975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6" name="Google Shape;46;p13"/>
          <p:cNvSpPr txBox="1">
            <a:spLocks noGrp="1"/>
          </p:cNvSpPr>
          <p:nvPr>
            <p:ph type="subTitle" idx="7"/>
          </p:nvPr>
        </p:nvSpPr>
        <p:spPr>
          <a:xfrm>
            <a:off x="6120398" y="1760887"/>
            <a:ext cx="24240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sz="2000" b="1">
                <a:latin typeface="Kanit"/>
                <a:ea typeface="Kanit"/>
                <a:cs typeface="Kanit"/>
                <a:sym typeface="Kani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subTitle" idx="8"/>
          </p:nvPr>
        </p:nvSpPr>
        <p:spPr>
          <a:xfrm>
            <a:off x="6245348" y="2184665"/>
            <a:ext cx="2174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6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title" idx="9" hasCustomPrompt="1"/>
          </p:nvPr>
        </p:nvSpPr>
        <p:spPr>
          <a:xfrm>
            <a:off x="6426548" y="1390975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13"/>
          </p:nvPr>
        </p:nvSpPr>
        <p:spPr>
          <a:xfrm>
            <a:off x="599596" y="3510512"/>
            <a:ext cx="24240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sz="2000" b="1">
                <a:latin typeface="Kanit"/>
                <a:ea typeface="Kanit"/>
                <a:cs typeface="Kanit"/>
                <a:sym typeface="Kani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14"/>
          </p:nvPr>
        </p:nvSpPr>
        <p:spPr>
          <a:xfrm>
            <a:off x="724546" y="3934290"/>
            <a:ext cx="2174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6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15" hasCustomPrompt="1"/>
          </p:nvPr>
        </p:nvSpPr>
        <p:spPr>
          <a:xfrm>
            <a:off x="905746" y="3140600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6"/>
          </p:nvPr>
        </p:nvSpPr>
        <p:spPr>
          <a:xfrm>
            <a:off x="3360000" y="3510512"/>
            <a:ext cx="24240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sz="2000" b="1">
                <a:latin typeface="Kanit"/>
                <a:ea typeface="Kanit"/>
                <a:cs typeface="Kanit"/>
                <a:sym typeface="Kani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17"/>
          </p:nvPr>
        </p:nvSpPr>
        <p:spPr>
          <a:xfrm>
            <a:off x="3484950" y="3934290"/>
            <a:ext cx="2174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6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18" hasCustomPrompt="1"/>
          </p:nvPr>
        </p:nvSpPr>
        <p:spPr>
          <a:xfrm>
            <a:off x="3666150" y="3140600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9"/>
          </p:nvPr>
        </p:nvSpPr>
        <p:spPr>
          <a:xfrm>
            <a:off x="6120398" y="3510512"/>
            <a:ext cx="24240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sz="2000" b="1">
                <a:latin typeface="Kanit"/>
                <a:ea typeface="Kanit"/>
                <a:cs typeface="Kanit"/>
                <a:sym typeface="Kani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20"/>
          </p:nvPr>
        </p:nvSpPr>
        <p:spPr>
          <a:xfrm>
            <a:off x="6245348" y="3934290"/>
            <a:ext cx="2174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6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5"/>
              </a:buClr>
              <a:buSzPts val="14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21" hasCustomPrompt="1"/>
          </p:nvPr>
        </p:nvSpPr>
        <p:spPr>
          <a:xfrm>
            <a:off x="6426548" y="3140600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">
  <p:cSld name="CUSTOM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subTitle" idx="1"/>
          </p:nvPr>
        </p:nvSpPr>
        <p:spPr>
          <a:xfrm>
            <a:off x="1192250" y="1857225"/>
            <a:ext cx="2834400" cy="23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6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1248450" y="445025"/>
            <a:ext cx="66471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ubTitle" idx="2"/>
          </p:nvPr>
        </p:nvSpPr>
        <p:spPr>
          <a:xfrm>
            <a:off x="1216975" y="1257650"/>
            <a:ext cx="3222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Kanit"/>
              <a:buNone/>
              <a:defRPr sz="2000" b="1">
                <a:latin typeface="Kanit"/>
                <a:ea typeface="Kanit"/>
                <a:cs typeface="Kanit"/>
                <a:sym typeface="Kani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Kanit"/>
              <a:buNone/>
              <a:defRPr sz="2800" b="1">
                <a:solidFill>
                  <a:schemeClr val="accent1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Pontano Sans"/>
              <a:buChar char="●"/>
              <a:defRPr sz="1800">
                <a:solidFill>
                  <a:schemeClr val="accent5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ntano Sans"/>
              <a:buChar char="○"/>
              <a:defRPr>
                <a:solidFill>
                  <a:schemeClr val="accent5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ntano Sans"/>
              <a:buChar char="■"/>
              <a:defRPr>
                <a:solidFill>
                  <a:schemeClr val="accent5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ntano Sans"/>
              <a:buChar char="●"/>
              <a:defRPr>
                <a:solidFill>
                  <a:schemeClr val="accent5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ntano Sans"/>
              <a:buChar char="○"/>
              <a:defRPr>
                <a:solidFill>
                  <a:schemeClr val="accent5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ntano Sans"/>
              <a:buChar char="■"/>
              <a:defRPr>
                <a:solidFill>
                  <a:schemeClr val="accent5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ntano Sans"/>
              <a:buChar char="●"/>
              <a:defRPr>
                <a:solidFill>
                  <a:schemeClr val="accent5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Pontano Sans"/>
              <a:buChar char="○"/>
              <a:defRPr>
                <a:solidFill>
                  <a:schemeClr val="accent5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5"/>
              </a:buClr>
              <a:buSzPts val="1400"/>
              <a:buFont typeface="Pontano Sans"/>
              <a:buChar char="■"/>
              <a:defRPr>
                <a:solidFill>
                  <a:schemeClr val="accent5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4" r:id="rId5"/>
    <p:sldLayoutId id="2147483656" r:id="rId6"/>
    <p:sldLayoutId id="2147483658" r:id="rId7"/>
    <p:sldLayoutId id="2147483659" r:id="rId8"/>
    <p:sldLayoutId id="2147483661" r:id="rId9"/>
    <p:sldLayoutId id="2147483662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brainmass.com/business/cost-minimization-strategies/marketing-concepts-exchange-198067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yourbusiness.azcentral.com/should-exchange-relationship-marketing-strategy-work-29098.html" TargetMode="External"/><Relationship Id="rId4" Type="http://schemas.openxmlformats.org/officeDocument/2006/relationships/hyperlink" Target="http://www.marketingteacher.com/marketing-exchange-process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2"/>
          <p:cNvSpPr txBox="1">
            <a:spLocks noGrp="1"/>
          </p:cNvSpPr>
          <p:nvPr>
            <p:ph type="ctrTitle"/>
          </p:nvPr>
        </p:nvSpPr>
        <p:spPr>
          <a:xfrm>
            <a:off x="1766455" y="1279601"/>
            <a:ext cx="5839689" cy="24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chemeClr val="accent1"/>
                </a:solidFill>
                <a:latin typeface="Baskerville Old Face" panose="02020602080505020303" pitchFamily="18" charset="0"/>
              </a:rPr>
              <a:t>Explain: The </a:t>
            </a:r>
            <a:r>
              <a:rPr lang="en-GB" sz="4800" dirty="0">
                <a:latin typeface="Baskerville Old Face" panose="02020602080505020303" pitchFamily="18" charset="0"/>
              </a:rPr>
              <a:t>E</a:t>
            </a:r>
            <a:r>
              <a:rPr lang="en-GB" sz="4800" dirty="0">
                <a:solidFill>
                  <a:schemeClr val="accent1"/>
                </a:solidFill>
                <a:latin typeface="Baskerville Old Face" panose="02020602080505020303" pitchFamily="18" charset="0"/>
              </a:rPr>
              <a:t>xchange </a:t>
            </a:r>
            <a:r>
              <a:rPr lang="en-GB" sz="4800" dirty="0">
                <a:latin typeface="Baskerville Old Face" panose="02020602080505020303" pitchFamily="18" charset="0"/>
              </a:rPr>
              <a:t>P</a:t>
            </a:r>
            <a:r>
              <a:rPr lang="en-GB" sz="4800" dirty="0">
                <a:solidFill>
                  <a:schemeClr val="accent1"/>
                </a:solidFill>
                <a:latin typeface="Baskerville Old Face" panose="02020602080505020303" pitchFamily="18" charset="0"/>
              </a:rPr>
              <a:t>rocess </a:t>
            </a:r>
            <a:r>
              <a:rPr lang="en-GB" sz="4800" dirty="0">
                <a:latin typeface="Baskerville Old Face" panose="02020602080505020303" pitchFamily="18" charset="0"/>
              </a:rPr>
              <a:t>M</a:t>
            </a:r>
            <a:r>
              <a:rPr lang="en-GB" sz="4800" dirty="0">
                <a:solidFill>
                  <a:schemeClr val="accent1"/>
                </a:solidFill>
                <a:latin typeface="Baskerville Old Face" panose="02020602080505020303" pitchFamily="18" charset="0"/>
              </a:rPr>
              <a:t>echanism</a:t>
            </a:r>
            <a:endParaRPr sz="4800" dirty="0">
              <a:solidFill>
                <a:schemeClr val="accent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48" name="Google Shape;148;p32"/>
          <p:cNvSpPr txBox="1">
            <a:spLocks noGrp="1"/>
          </p:cNvSpPr>
          <p:nvPr>
            <p:ph type="subTitle" idx="1"/>
          </p:nvPr>
        </p:nvSpPr>
        <p:spPr>
          <a:xfrm>
            <a:off x="3251849" y="3292027"/>
            <a:ext cx="2868900" cy="3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b="1" u="sng" dirty="0" smtClean="0">
                <a:latin typeface="Century" panose="02040604050505020304" pitchFamily="18" charset="0"/>
              </a:rPr>
              <a:t> Name: </a:t>
            </a:r>
            <a:r>
              <a:rPr lang="en-GB" sz="1400" b="1" u="sng" dirty="0" err="1" smtClean="0">
                <a:latin typeface="Century" panose="02040604050505020304" pitchFamily="18" charset="0"/>
              </a:rPr>
              <a:t>Ghadi</a:t>
            </a:r>
            <a:r>
              <a:rPr lang="en-GB" sz="1400" b="1" u="sng" dirty="0" smtClean="0">
                <a:latin typeface="Century" panose="02040604050505020304" pitchFamily="18" charset="0"/>
              </a:rPr>
              <a:t> </a:t>
            </a:r>
            <a:r>
              <a:rPr lang="en-GB" sz="1400" b="1" u="sng" dirty="0" err="1">
                <a:latin typeface="Century" panose="02040604050505020304" pitchFamily="18" charset="0"/>
              </a:rPr>
              <a:t>Dreza</a:t>
            </a:r>
            <a:endParaRPr lang="en-GB" sz="1400" b="1" u="sng" dirty="0">
              <a:latin typeface="Century" panose="020406040505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b="1" u="sng" dirty="0">
                <a:latin typeface="Century" panose="02040604050505020304" pitchFamily="18" charset="0"/>
              </a:rPr>
              <a:t>ID:2830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b="1" u="sng" dirty="0">
                <a:latin typeface="Century" panose="02040604050505020304" pitchFamily="18" charset="0"/>
              </a:rPr>
              <a:t>ghudai_2830@limu.edu.ly</a:t>
            </a:r>
            <a:endParaRPr sz="1400" b="1" u="sng" dirty="0">
              <a:latin typeface="Century" panose="020406040505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AF750D-55A9-4A86-B88B-E767FC52248F}"/>
              </a:ext>
            </a:extLst>
          </p:cNvPr>
          <p:cNvSpPr txBox="1"/>
          <p:nvPr/>
        </p:nvSpPr>
        <p:spPr>
          <a:xfrm>
            <a:off x="6899562" y="4679860"/>
            <a:ext cx="2047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27</a:t>
            </a:r>
            <a:r>
              <a:rPr lang="en-GB" b="1" u="sng" baseline="30000" dirty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th</a:t>
            </a:r>
            <a:r>
              <a:rPr lang="en-GB" b="1" u="sng" dirty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 March 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31A356-3912-4E2D-B12D-A1444AAF2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50" y="135404"/>
            <a:ext cx="1736645" cy="12382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CCAD6D-0016-41EC-AD81-531E1BA42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044" y="98078"/>
            <a:ext cx="1574905" cy="15749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66" y="593142"/>
            <a:ext cx="4680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Fjalla One" panose="020B0604020202020204" charset="0"/>
              </a:rPr>
              <a:t>Libyan International </a:t>
            </a:r>
            <a:r>
              <a:rPr lang="en-US" sz="1600" b="1" dirty="0" smtClean="0">
                <a:latin typeface="Fjalla One" panose="020B0604020202020204" charset="0"/>
              </a:rPr>
              <a:t>Medical University</a:t>
            </a:r>
            <a:endParaRPr lang="en-US" sz="1600" b="1" dirty="0">
              <a:latin typeface="Fjalla One" panose="020B0604020202020204" charset="0"/>
            </a:endParaRPr>
          </a:p>
          <a:p>
            <a:pPr algn="ctr"/>
            <a:r>
              <a:rPr lang="en-US" sz="1600" b="1" dirty="0">
                <a:latin typeface="Fjalla One" panose="020B0604020202020204" charset="0"/>
              </a:rPr>
              <a:t>Faculty of </a:t>
            </a:r>
            <a:r>
              <a:rPr lang="en-US" sz="1600" b="1" dirty="0" smtClean="0">
                <a:latin typeface="Fjalla One" panose="020B0604020202020204" charset="0"/>
              </a:rPr>
              <a:t>Business </a:t>
            </a:r>
            <a:r>
              <a:rPr lang="en-US" sz="1600" b="1" dirty="0">
                <a:latin typeface="Fjalla One" panose="020B0604020202020204" charset="0"/>
              </a:rPr>
              <a:t>Administration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6"/>
          <p:cNvSpPr txBox="1">
            <a:spLocks noGrp="1"/>
          </p:cNvSpPr>
          <p:nvPr>
            <p:ph type="body" idx="1"/>
          </p:nvPr>
        </p:nvSpPr>
        <p:spPr>
          <a:xfrm>
            <a:off x="4374573" y="181499"/>
            <a:ext cx="3945882" cy="169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indent="0">
              <a:buNone/>
            </a:pPr>
            <a:r>
              <a:rPr lang="en-GB" sz="2000" dirty="0">
                <a:latin typeface="Bookman Old Style" panose="02050604050505020204" pitchFamily="18" charset="0"/>
              </a:rPr>
              <a:t>Relationship- Marketing- Exchange is an on international level scale were the service providers would convert their one-time buyers into long-term costumers.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8F1A58-AAAF-48B5-BAAC-731B06376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06" y="181499"/>
            <a:ext cx="3852294" cy="20331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F1B626-7EA8-4719-8D66-D98B4E5CB6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7577" y="2804879"/>
            <a:ext cx="2619375" cy="17430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4958A11-D81F-4099-82E4-37E8437E950E}"/>
              </a:ext>
            </a:extLst>
          </p:cNvPr>
          <p:cNvSpPr txBox="1"/>
          <p:nvPr/>
        </p:nvSpPr>
        <p:spPr>
          <a:xfrm>
            <a:off x="639643" y="2660755"/>
            <a:ext cx="37349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1"/>
                </a:solidFill>
                <a:latin typeface="Baskerville Old Face" panose="02020602080505020303" pitchFamily="18" charset="0"/>
              </a:rPr>
              <a:t>An example of RME is keeping in contact with your costumers… almost as if you are spoiling them with gift cards for their continued support to the company or brand etc.</a:t>
            </a:r>
          </a:p>
          <a:p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795647" y="4300780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505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3" name="Google Shape;773;p61"/>
          <p:cNvGrpSpPr/>
          <p:nvPr/>
        </p:nvGrpSpPr>
        <p:grpSpPr>
          <a:xfrm>
            <a:off x="821078" y="1180575"/>
            <a:ext cx="3653131" cy="2782326"/>
            <a:chOff x="720010" y="1419647"/>
            <a:chExt cx="4021500" cy="3062887"/>
          </a:xfrm>
        </p:grpSpPr>
        <p:sp>
          <p:nvSpPr>
            <p:cNvPr id="774" name="Google Shape;774;p61"/>
            <p:cNvSpPr/>
            <p:nvPr/>
          </p:nvSpPr>
          <p:spPr>
            <a:xfrm>
              <a:off x="720010" y="1419647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61"/>
            <p:cNvSpPr/>
            <p:nvPr/>
          </p:nvSpPr>
          <p:spPr>
            <a:xfrm>
              <a:off x="747353" y="1447364"/>
              <a:ext cx="3966900" cy="2488800"/>
            </a:xfrm>
            <a:prstGeom prst="roundRect">
              <a:avLst>
                <a:gd name="adj" fmla="val 3282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61"/>
            <p:cNvSpPr/>
            <p:nvPr/>
          </p:nvSpPr>
          <p:spPr>
            <a:xfrm>
              <a:off x="2042408" y="3963886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777" name="Google Shape;777;p61"/>
            <p:cNvCxnSpPr/>
            <p:nvPr/>
          </p:nvCxnSpPr>
          <p:spPr>
            <a:xfrm>
              <a:off x="2057250" y="4433452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78" name="Google Shape;778;p61"/>
          <p:cNvSpPr txBox="1">
            <a:spLocks noGrp="1"/>
          </p:cNvSpPr>
          <p:nvPr>
            <p:ph type="body" idx="1"/>
          </p:nvPr>
        </p:nvSpPr>
        <p:spPr>
          <a:xfrm>
            <a:off x="5089475" y="2354284"/>
            <a:ext cx="3337552" cy="11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Baskerville Old Face" panose="02020602080505020303" pitchFamily="18" charset="0"/>
              </a:rPr>
              <a:t>Exchange Process marketing is a simple way of making an decent exchange of a certain value to the right party.</a:t>
            </a:r>
            <a:endParaRPr sz="2000" dirty="0">
              <a:latin typeface="Baskerville Old Face" panose="02020602080505020303" pitchFamily="18" charset="0"/>
            </a:endParaRPr>
          </a:p>
        </p:txBody>
      </p:sp>
      <p:sp>
        <p:nvSpPr>
          <p:cNvPr id="779" name="Google Shape;779;p61"/>
          <p:cNvSpPr txBox="1">
            <a:spLocks noGrp="1"/>
          </p:cNvSpPr>
          <p:nvPr>
            <p:ph type="title"/>
          </p:nvPr>
        </p:nvSpPr>
        <p:spPr>
          <a:xfrm>
            <a:off x="4910525" y="1636300"/>
            <a:ext cx="3225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Conclusion</a:t>
            </a:r>
            <a:endParaRPr lang="en-GB" dirty="0"/>
          </a:p>
        </p:txBody>
      </p:sp>
      <p:grpSp>
        <p:nvGrpSpPr>
          <p:cNvPr id="781" name="Google Shape;781;p61"/>
          <p:cNvGrpSpPr/>
          <p:nvPr/>
        </p:nvGrpSpPr>
        <p:grpSpPr>
          <a:xfrm>
            <a:off x="1131720" y="3059100"/>
            <a:ext cx="3031855" cy="237195"/>
            <a:chOff x="1547790" y="4404128"/>
            <a:chExt cx="3071166" cy="242209"/>
          </a:xfrm>
        </p:grpSpPr>
        <p:sp>
          <p:nvSpPr>
            <p:cNvPr id="782" name="Google Shape;782;p61"/>
            <p:cNvSpPr/>
            <p:nvPr/>
          </p:nvSpPr>
          <p:spPr>
            <a:xfrm>
              <a:off x="1547790" y="4425528"/>
              <a:ext cx="3071166" cy="17129"/>
            </a:xfrm>
            <a:custGeom>
              <a:avLst/>
              <a:gdLst/>
              <a:ahLst/>
              <a:cxnLst/>
              <a:rect l="l" t="t" r="r" b="b"/>
              <a:pathLst>
                <a:path w="258897" h="1444" extrusionOk="0">
                  <a:moveTo>
                    <a:pt x="0" y="0"/>
                  </a:moveTo>
                  <a:lnTo>
                    <a:pt x="0" y="1443"/>
                  </a:lnTo>
                  <a:lnTo>
                    <a:pt x="258897" y="1443"/>
                  </a:lnTo>
                  <a:lnTo>
                    <a:pt x="25889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61"/>
            <p:cNvSpPr/>
            <p:nvPr/>
          </p:nvSpPr>
          <p:spPr>
            <a:xfrm>
              <a:off x="1547790" y="4425528"/>
              <a:ext cx="1254258" cy="17129"/>
            </a:xfrm>
            <a:custGeom>
              <a:avLst/>
              <a:gdLst/>
              <a:ahLst/>
              <a:cxnLst/>
              <a:rect l="l" t="t" r="r" b="b"/>
              <a:pathLst>
                <a:path w="105733" h="1444" extrusionOk="0">
                  <a:moveTo>
                    <a:pt x="0" y="0"/>
                  </a:moveTo>
                  <a:lnTo>
                    <a:pt x="0" y="1443"/>
                  </a:lnTo>
                  <a:lnTo>
                    <a:pt x="105732" y="1443"/>
                  </a:lnTo>
                  <a:lnTo>
                    <a:pt x="10573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61"/>
            <p:cNvSpPr/>
            <p:nvPr/>
          </p:nvSpPr>
          <p:spPr>
            <a:xfrm>
              <a:off x="2136099" y="4520772"/>
              <a:ext cx="81329" cy="114414"/>
            </a:xfrm>
            <a:custGeom>
              <a:avLst/>
              <a:gdLst/>
              <a:ahLst/>
              <a:cxnLst/>
              <a:rect l="l" t="t" r="r" b="b"/>
              <a:pathLst>
                <a:path w="6856" h="9645" extrusionOk="0">
                  <a:moveTo>
                    <a:pt x="0" y="0"/>
                  </a:moveTo>
                  <a:lnTo>
                    <a:pt x="0" y="9644"/>
                  </a:lnTo>
                  <a:lnTo>
                    <a:pt x="6855" y="4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61"/>
            <p:cNvSpPr/>
            <p:nvPr/>
          </p:nvSpPr>
          <p:spPr>
            <a:xfrm>
              <a:off x="2231533" y="4520772"/>
              <a:ext cx="19051" cy="114414"/>
            </a:xfrm>
            <a:custGeom>
              <a:avLst/>
              <a:gdLst/>
              <a:ahLst/>
              <a:cxnLst/>
              <a:rect l="l" t="t" r="r" b="b"/>
              <a:pathLst>
                <a:path w="1606" h="9645" extrusionOk="0">
                  <a:moveTo>
                    <a:pt x="1" y="0"/>
                  </a:moveTo>
                  <a:lnTo>
                    <a:pt x="1" y="9644"/>
                  </a:lnTo>
                  <a:lnTo>
                    <a:pt x="1605" y="9644"/>
                  </a:lnTo>
                  <a:lnTo>
                    <a:pt x="16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61"/>
            <p:cNvSpPr/>
            <p:nvPr/>
          </p:nvSpPr>
          <p:spPr>
            <a:xfrm>
              <a:off x="1905314" y="4520772"/>
              <a:ext cx="81353" cy="114414"/>
            </a:xfrm>
            <a:custGeom>
              <a:avLst/>
              <a:gdLst/>
              <a:ahLst/>
              <a:cxnLst/>
              <a:rect l="l" t="t" r="r" b="b"/>
              <a:pathLst>
                <a:path w="6858" h="9645" extrusionOk="0">
                  <a:moveTo>
                    <a:pt x="1" y="0"/>
                  </a:moveTo>
                  <a:lnTo>
                    <a:pt x="1" y="9644"/>
                  </a:lnTo>
                  <a:lnTo>
                    <a:pt x="6857" y="48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61"/>
            <p:cNvSpPr/>
            <p:nvPr/>
          </p:nvSpPr>
          <p:spPr>
            <a:xfrm>
              <a:off x="1674553" y="4520772"/>
              <a:ext cx="81341" cy="114414"/>
            </a:xfrm>
            <a:custGeom>
              <a:avLst/>
              <a:gdLst/>
              <a:ahLst/>
              <a:cxnLst/>
              <a:rect l="l" t="t" r="r" b="b"/>
              <a:pathLst>
                <a:path w="6857" h="9645" extrusionOk="0">
                  <a:moveTo>
                    <a:pt x="6857" y="0"/>
                  </a:moveTo>
                  <a:lnTo>
                    <a:pt x="0" y="4822"/>
                  </a:lnTo>
                  <a:lnTo>
                    <a:pt x="6857" y="9644"/>
                  </a:lnTo>
                  <a:lnTo>
                    <a:pt x="685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61"/>
            <p:cNvSpPr/>
            <p:nvPr/>
          </p:nvSpPr>
          <p:spPr>
            <a:xfrm>
              <a:off x="1641397" y="4520772"/>
              <a:ext cx="19051" cy="114414"/>
            </a:xfrm>
            <a:custGeom>
              <a:avLst/>
              <a:gdLst/>
              <a:ahLst/>
              <a:cxnLst/>
              <a:rect l="l" t="t" r="r" b="b"/>
              <a:pathLst>
                <a:path w="1606" h="9645" extrusionOk="0">
                  <a:moveTo>
                    <a:pt x="0" y="0"/>
                  </a:moveTo>
                  <a:lnTo>
                    <a:pt x="0" y="9644"/>
                  </a:lnTo>
                  <a:lnTo>
                    <a:pt x="1605" y="9644"/>
                  </a:lnTo>
                  <a:lnTo>
                    <a:pt x="16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61"/>
            <p:cNvSpPr/>
            <p:nvPr/>
          </p:nvSpPr>
          <p:spPr>
            <a:xfrm>
              <a:off x="3912449" y="4500914"/>
              <a:ext cx="148661" cy="145422"/>
            </a:xfrm>
            <a:custGeom>
              <a:avLst/>
              <a:gdLst/>
              <a:ahLst/>
              <a:cxnLst/>
              <a:rect l="l" t="t" r="r" b="b"/>
              <a:pathLst>
                <a:path w="12532" h="12259" extrusionOk="0">
                  <a:moveTo>
                    <a:pt x="6266" y="4165"/>
                  </a:moveTo>
                  <a:cubicBezTo>
                    <a:pt x="7372" y="4165"/>
                    <a:pt x="8275" y="5046"/>
                    <a:pt x="8275" y="6128"/>
                  </a:cubicBezTo>
                  <a:cubicBezTo>
                    <a:pt x="8275" y="7212"/>
                    <a:pt x="7374" y="8094"/>
                    <a:pt x="6266" y="8094"/>
                  </a:cubicBezTo>
                  <a:cubicBezTo>
                    <a:pt x="5158" y="8094"/>
                    <a:pt x="4257" y="7212"/>
                    <a:pt x="4257" y="6128"/>
                  </a:cubicBezTo>
                  <a:cubicBezTo>
                    <a:pt x="4257" y="5046"/>
                    <a:pt x="5159" y="4165"/>
                    <a:pt x="6266" y="4165"/>
                  </a:cubicBezTo>
                  <a:close/>
                  <a:moveTo>
                    <a:pt x="5550" y="0"/>
                  </a:moveTo>
                  <a:cubicBezTo>
                    <a:pt x="5454" y="0"/>
                    <a:pt x="4829" y="1686"/>
                    <a:pt x="4829" y="1686"/>
                  </a:cubicBezTo>
                  <a:lnTo>
                    <a:pt x="4064" y="1996"/>
                  </a:lnTo>
                  <a:cubicBezTo>
                    <a:pt x="4064" y="1996"/>
                    <a:pt x="2509" y="1336"/>
                    <a:pt x="2319" y="1336"/>
                  </a:cubicBezTo>
                  <a:cubicBezTo>
                    <a:pt x="2310" y="1336"/>
                    <a:pt x="2304" y="1338"/>
                    <a:pt x="2301" y="1340"/>
                  </a:cubicBezTo>
                  <a:lnTo>
                    <a:pt x="1328" y="2292"/>
                  </a:lnTo>
                  <a:cubicBezTo>
                    <a:pt x="1261" y="2357"/>
                    <a:pt x="2035" y="3983"/>
                    <a:pt x="2035" y="3983"/>
                  </a:cubicBezTo>
                  <a:lnTo>
                    <a:pt x="1719" y="4733"/>
                  </a:lnTo>
                  <a:cubicBezTo>
                    <a:pt x="1719" y="4733"/>
                    <a:pt x="0" y="5394"/>
                    <a:pt x="0" y="5484"/>
                  </a:cubicBezTo>
                  <a:lnTo>
                    <a:pt x="0" y="6830"/>
                  </a:lnTo>
                  <a:cubicBezTo>
                    <a:pt x="0" y="6924"/>
                    <a:pt x="1724" y="7537"/>
                    <a:pt x="1724" y="7537"/>
                  </a:cubicBezTo>
                  <a:lnTo>
                    <a:pt x="2039" y="8285"/>
                  </a:lnTo>
                  <a:cubicBezTo>
                    <a:pt x="2039" y="8285"/>
                    <a:pt x="1304" y="9944"/>
                    <a:pt x="1369" y="10007"/>
                  </a:cubicBezTo>
                  <a:lnTo>
                    <a:pt x="2342" y="10961"/>
                  </a:lnTo>
                  <a:cubicBezTo>
                    <a:pt x="2345" y="10963"/>
                    <a:pt x="2350" y="10964"/>
                    <a:pt x="2358" y="10964"/>
                  </a:cubicBezTo>
                  <a:cubicBezTo>
                    <a:pt x="2540" y="10964"/>
                    <a:pt x="4069" y="10267"/>
                    <a:pt x="4069" y="10267"/>
                  </a:cubicBezTo>
                  <a:lnTo>
                    <a:pt x="4836" y="10579"/>
                  </a:lnTo>
                  <a:cubicBezTo>
                    <a:pt x="4836" y="10579"/>
                    <a:pt x="5513" y="12259"/>
                    <a:pt x="5607" y="12259"/>
                  </a:cubicBezTo>
                  <a:lnTo>
                    <a:pt x="6983" y="12259"/>
                  </a:lnTo>
                  <a:cubicBezTo>
                    <a:pt x="7077" y="12259"/>
                    <a:pt x="7704" y="10573"/>
                    <a:pt x="7704" y="10573"/>
                  </a:cubicBezTo>
                  <a:lnTo>
                    <a:pt x="8471" y="10263"/>
                  </a:lnTo>
                  <a:cubicBezTo>
                    <a:pt x="8471" y="10263"/>
                    <a:pt x="10025" y="10924"/>
                    <a:pt x="10212" y="10924"/>
                  </a:cubicBezTo>
                  <a:cubicBezTo>
                    <a:pt x="10220" y="10924"/>
                    <a:pt x="10226" y="10923"/>
                    <a:pt x="10229" y="10920"/>
                  </a:cubicBezTo>
                  <a:lnTo>
                    <a:pt x="11203" y="9968"/>
                  </a:lnTo>
                  <a:cubicBezTo>
                    <a:pt x="11271" y="9902"/>
                    <a:pt x="10495" y="8276"/>
                    <a:pt x="10495" y="8276"/>
                  </a:cubicBezTo>
                  <a:lnTo>
                    <a:pt x="10811" y="7526"/>
                  </a:lnTo>
                  <a:cubicBezTo>
                    <a:pt x="10811" y="7526"/>
                    <a:pt x="12531" y="6865"/>
                    <a:pt x="12531" y="6773"/>
                  </a:cubicBezTo>
                  <a:lnTo>
                    <a:pt x="12531" y="5427"/>
                  </a:lnTo>
                  <a:cubicBezTo>
                    <a:pt x="12531" y="5334"/>
                    <a:pt x="10809" y="4724"/>
                    <a:pt x="10809" y="4724"/>
                  </a:cubicBezTo>
                  <a:lnTo>
                    <a:pt x="10492" y="3972"/>
                  </a:lnTo>
                  <a:cubicBezTo>
                    <a:pt x="10492" y="3972"/>
                    <a:pt x="11229" y="2313"/>
                    <a:pt x="11163" y="2249"/>
                  </a:cubicBezTo>
                  <a:lnTo>
                    <a:pt x="10190" y="1298"/>
                  </a:lnTo>
                  <a:cubicBezTo>
                    <a:pt x="10187" y="1296"/>
                    <a:pt x="10181" y="1294"/>
                    <a:pt x="10173" y="1294"/>
                  </a:cubicBezTo>
                  <a:cubicBezTo>
                    <a:pt x="9987" y="1294"/>
                    <a:pt x="8462" y="1991"/>
                    <a:pt x="8462" y="1991"/>
                  </a:cubicBezTo>
                  <a:lnTo>
                    <a:pt x="7695" y="1682"/>
                  </a:lnTo>
                  <a:cubicBezTo>
                    <a:pt x="7695" y="1682"/>
                    <a:pt x="7019" y="0"/>
                    <a:pt x="69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61"/>
            <p:cNvSpPr/>
            <p:nvPr/>
          </p:nvSpPr>
          <p:spPr>
            <a:xfrm>
              <a:off x="4166390" y="4516893"/>
              <a:ext cx="169598" cy="111484"/>
            </a:xfrm>
            <a:custGeom>
              <a:avLst/>
              <a:gdLst/>
              <a:ahLst/>
              <a:cxnLst/>
              <a:rect l="l" t="t" r="r" b="b"/>
              <a:pathLst>
                <a:path w="14297" h="9398" extrusionOk="0">
                  <a:moveTo>
                    <a:pt x="13244" y="1052"/>
                  </a:moveTo>
                  <a:lnTo>
                    <a:pt x="13244" y="8346"/>
                  </a:lnTo>
                  <a:lnTo>
                    <a:pt x="1053" y="8346"/>
                  </a:lnTo>
                  <a:lnTo>
                    <a:pt x="1053" y="1052"/>
                  </a:lnTo>
                  <a:close/>
                  <a:moveTo>
                    <a:pt x="0" y="1"/>
                  </a:moveTo>
                  <a:lnTo>
                    <a:pt x="0" y="9398"/>
                  </a:lnTo>
                  <a:lnTo>
                    <a:pt x="14296" y="9398"/>
                  </a:lnTo>
                  <a:lnTo>
                    <a:pt x="1429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61"/>
            <p:cNvSpPr/>
            <p:nvPr/>
          </p:nvSpPr>
          <p:spPr>
            <a:xfrm>
              <a:off x="4518160" y="4505066"/>
              <a:ext cx="55552" cy="55493"/>
            </a:xfrm>
            <a:custGeom>
              <a:avLst/>
              <a:gdLst/>
              <a:ahLst/>
              <a:cxnLst/>
              <a:rect l="l" t="t" r="r" b="b"/>
              <a:pathLst>
                <a:path w="4683" h="4678" extrusionOk="0">
                  <a:moveTo>
                    <a:pt x="1" y="1"/>
                  </a:moveTo>
                  <a:lnTo>
                    <a:pt x="1" y="1052"/>
                  </a:lnTo>
                  <a:lnTo>
                    <a:pt x="3630" y="1052"/>
                  </a:lnTo>
                  <a:lnTo>
                    <a:pt x="3630" y="4678"/>
                  </a:lnTo>
                  <a:lnTo>
                    <a:pt x="4682" y="4678"/>
                  </a:lnTo>
                  <a:lnTo>
                    <a:pt x="46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61"/>
            <p:cNvSpPr/>
            <p:nvPr/>
          </p:nvSpPr>
          <p:spPr>
            <a:xfrm>
              <a:off x="4438456" y="4505066"/>
              <a:ext cx="55528" cy="55493"/>
            </a:xfrm>
            <a:custGeom>
              <a:avLst/>
              <a:gdLst/>
              <a:ahLst/>
              <a:cxnLst/>
              <a:rect l="l" t="t" r="r" b="b"/>
              <a:pathLst>
                <a:path w="4681" h="4678" extrusionOk="0">
                  <a:moveTo>
                    <a:pt x="1" y="1"/>
                  </a:moveTo>
                  <a:lnTo>
                    <a:pt x="1" y="4678"/>
                  </a:lnTo>
                  <a:lnTo>
                    <a:pt x="1053" y="4678"/>
                  </a:lnTo>
                  <a:lnTo>
                    <a:pt x="1053" y="1052"/>
                  </a:lnTo>
                  <a:lnTo>
                    <a:pt x="4681" y="1052"/>
                  </a:lnTo>
                  <a:lnTo>
                    <a:pt x="46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61"/>
            <p:cNvSpPr/>
            <p:nvPr/>
          </p:nvSpPr>
          <p:spPr>
            <a:xfrm>
              <a:off x="4518160" y="4584723"/>
              <a:ext cx="55552" cy="55493"/>
            </a:xfrm>
            <a:custGeom>
              <a:avLst/>
              <a:gdLst/>
              <a:ahLst/>
              <a:cxnLst/>
              <a:rect l="l" t="t" r="r" b="b"/>
              <a:pathLst>
                <a:path w="4683" h="4678" extrusionOk="0">
                  <a:moveTo>
                    <a:pt x="3630" y="0"/>
                  </a:moveTo>
                  <a:lnTo>
                    <a:pt x="3630" y="3626"/>
                  </a:lnTo>
                  <a:lnTo>
                    <a:pt x="1" y="3626"/>
                  </a:lnTo>
                  <a:lnTo>
                    <a:pt x="1" y="4677"/>
                  </a:lnTo>
                  <a:lnTo>
                    <a:pt x="4682" y="4677"/>
                  </a:lnTo>
                  <a:lnTo>
                    <a:pt x="468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61"/>
            <p:cNvSpPr/>
            <p:nvPr/>
          </p:nvSpPr>
          <p:spPr>
            <a:xfrm>
              <a:off x="4438456" y="4584723"/>
              <a:ext cx="55528" cy="55493"/>
            </a:xfrm>
            <a:custGeom>
              <a:avLst/>
              <a:gdLst/>
              <a:ahLst/>
              <a:cxnLst/>
              <a:rect l="l" t="t" r="r" b="b"/>
              <a:pathLst>
                <a:path w="4681" h="4678" extrusionOk="0">
                  <a:moveTo>
                    <a:pt x="1" y="0"/>
                  </a:moveTo>
                  <a:lnTo>
                    <a:pt x="1" y="4677"/>
                  </a:lnTo>
                  <a:lnTo>
                    <a:pt x="4681" y="4677"/>
                  </a:lnTo>
                  <a:lnTo>
                    <a:pt x="4681" y="3626"/>
                  </a:lnTo>
                  <a:lnTo>
                    <a:pt x="1053" y="3626"/>
                  </a:lnTo>
                  <a:lnTo>
                    <a:pt x="105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61"/>
            <p:cNvSpPr/>
            <p:nvPr/>
          </p:nvSpPr>
          <p:spPr>
            <a:xfrm>
              <a:off x="2771455" y="4404128"/>
              <a:ext cx="61329" cy="58992"/>
            </a:xfrm>
            <a:custGeom>
              <a:avLst/>
              <a:gdLst/>
              <a:ahLst/>
              <a:cxnLst/>
              <a:rect l="l" t="t" r="r" b="b"/>
              <a:pathLst>
                <a:path w="5170" h="4973" extrusionOk="0">
                  <a:moveTo>
                    <a:pt x="2684" y="0"/>
                  </a:moveTo>
                  <a:cubicBezTo>
                    <a:pt x="2683" y="0"/>
                    <a:pt x="2682" y="0"/>
                    <a:pt x="2681" y="0"/>
                  </a:cubicBezTo>
                  <a:cubicBezTo>
                    <a:pt x="1675" y="0"/>
                    <a:pt x="768" y="607"/>
                    <a:pt x="385" y="1536"/>
                  </a:cubicBezTo>
                  <a:cubicBezTo>
                    <a:pt x="0" y="2464"/>
                    <a:pt x="213" y="3535"/>
                    <a:pt x="925" y="4246"/>
                  </a:cubicBezTo>
                  <a:cubicBezTo>
                    <a:pt x="1400" y="4721"/>
                    <a:pt x="2035" y="4973"/>
                    <a:pt x="2682" y="4973"/>
                  </a:cubicBezTo>
                  <a:cubicBezTo>
                    <a:pt x="3003" y="4973"/>
                    <a:pt x="3328" y="4910"/>
                    <a:pt x="3637" y="4782"/>
                  </a:cubicBezTo>
                  <a:cubicBezTo>
                    <a:pt x="4565" y="4397"/>
                    <a:pt x="5170" y="3488"/>
                    <a:pt x="5170" y="2482"/>
                  </a:cubicBezTo>
                  <a:cubicBezTo>
                    <a:pt x="5168" y="1112"/>
                    <a:pt x="4056" y="0"/>
                    <a:pt x="26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842C534-D52F-4A2D-8083-A706715DB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875" y="1319645"/>
            <a:ext cx="3191854" cy="168771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795647" y="4300780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64"/>
          <p:cNvSpPr txBox="1">
            <a:spLocks noGrp="1"/>
          </p:cNvSpPr>
          <p:nvPr>
            <p:ph type="body" idx="1"/>
          </p:nvPr>
        </p:nvSpPr>
        <p:spPr>
          <a:xfrm>
            <a:off x="1243137" y="1447325"/>
            <a:ext cx="7246235" cy="28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dirty="0">
                <a:effectLst/>
              </a:rPr>
              <a:t>Marketing Concepts/Exchange. (n.d.). Retrieved March 30, 2021, from </a:t>
            </a:r>
            <a:r>
              <a:rPr lang="en-GB" dirty="0">
                <a:effectLst/>
                <a:hlinkClick r:id="rId3"/>
              </a:rPr>
              <a:t>https://brainmass.com/business/cost-minimization-strategies/marketing-concepts-exchange-198067</a:t>
            </a:r>
            <a:endParaRPr lang="en-GB" dirty="0">
              <a:effectLst/>
            </a:endParaRPr>
          </a:p>
          <a:p>
            <a:pPr indent="-330200">
              <a:buSzPts val="1600"/>
              <a:buFont typeface="Pontano Sans"/>
              <a:buChar char="■"/>
            </a:pPr>
            <a:endParaRPr lang="en-GB" dirty="0">
              <a:hlinkClick r:id="rId4"/>
            </a:endParaRPr>
          </a:p>
          <a:p>
            <a:r>
              <a:rPr lang="en-GB" dirty="0" err="1">
                <a:effectLst/>
              </a:rPr>
              <a:t>Friesner</a:t>
            </a:r>
            <a:r>
              <a:rPr lang="en-GB" dirty="0">
                <a:effectLst/>
              </a:rPr>
              <a:t>, T. (2016, April 28). Marketing exchange process. Retrieved March 30, 2021, from </a:t>
            </a:r>
            <a:r>
              <a:rPr lang="en-GB" dirty="0">
                <a:effectLst/>
                <a:hlinkClick r:id="rId4"/>
              </a:rPr>
              <a:t>http://www.marketingteacher.com/marketing-exchange-process/</a:t>
            </a:r>
            <a:endParaRPr lang="en-GB" dirty="0">
              <a:effectLst/>
            </a:endParaRPr>
          </a:p>
          <a:p>
            <a:pPr marL="139700" indent="0">
              <a:buNone/>
            </a:pPr>
            <a:endParaRPr lang="en-GB" dirty="0">
              <a:effectLst/>
            </a:endParaRPr>
          </a:p>
          <a:p>
            <a:r>
              <a:rPr lang="en-GB" dirty="0">
                <a:effectLst/>
              </a:rPr>
              <a:t>Kokemuller, N. (2017, November 21). How should an exchange relationship marketing strategy work? Retrieved March 30, 2021, from </a:t>
            </a:r>
            <a:r>
              <a:rPr lang="en-GB" dirty="0">
                <a:effectLst/>
                <a:hlinkClick r:id="rId5"/>
              </a:rPr>
              <a:t>https://yourbusiness.azcentral.com/should-exchange-relationship-marketing-strategy-work-29098.html</a:t>
            </a:r>
            <a:endParaRPr lang="en-GB" dirty="0">
              <a:effectLst/>
            </a:endParaRPr>
          </a:p>
          <a:p>
            <a:pPr marL="139700" indent="0">
              <a:buNone/>
            </a:pPr>
            <a:endParaRPr lang="en-GB" dirty="0">
              <a:effectLst/>
            </a:endParaRPr>
          </a:p>
        </p:txBody>
      </p:sp>
      <p:sp>
        <p:nvSpPr>
          <p:cNvPr id="833" name="Google Shape;833;p64"/>
          <p:cNvSpPr txBox="1">
            <a:spLocks noGrp="1"/>
          </p:cNvSpPr>
          <p:nvPr>
            <p:ph type="title"/>
          </p:nvPr>
        </p:nvSpPr>
        <p:spPr>
          <a:xfrm>
            <a:off x="1248450" y="445025"/>
            <a:ext cx="66471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References</a:t>
            </a:r>
            <a:endParaRPr dirty="0"/>
          </a:p>
        </p:txBody>
      </p:sp>
      <p:sp>
        <p:nvSpPr>
          <p:cNvPr id="4" name="TextBox 3"/>
          <p:cNvSpPr txBox="1"/>
          <p:nvPr/>
        </p:nvSpPr>
        <p:spPr>
          <a:xfrm>
            <a:off x="7795647" y="4300780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3"/>
          <p:cNvSpPr txBox="1">
            <a:spLocks noGrp="1"/>
          </p:cNvSpPr>
          <p:nvPr>
            <p:ph type="title"/>
          </p:nvPr>
        </p:nvSpPr>
        <p:spPr>
          <a:xfrm>
            <a:off x="1248450" y="889050"/>
            <a:ext cx="6647100" cy="175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/>
              <a:t>Thank You!</a:t>
            </a:r>
            <a:endParaRPr dirty="0"/>
          </a:p>
        </p:txBody>
      </p:sp>
      <p:sp>
        <p:nvSpPr>
          <p:cNvPr id="3" name="TextBox 2"/>
          <p:cNvSpPr txBox="1"/>
          <p:nvPr/>
        </p:nvSpPr>
        <p:spPr>
          <a:xfrm>
            <a:off x="7795647" y="4300780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4"/>
          <p:cNvSpPr txBox="1">
            <a:spLocks noGrp="1"/>
          </p:cNvSpPr>
          <p:nvPr>
            <p:ph type="title"/>
          </p:nvPr>
        </p:nvSpPr>
        <p:spPr>
          <a:xfrm>
            <a:off x="1248450" y="445025"/>
            <a:ext cx="66471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</a:rPr>
              <a:t>Table </a:t>
            </a:r>
            <a:r>
              <a:rPr lang="en-GB"/>
              <a:t>o</a:t>
            </a:r>
            <a:r>
              <a:rPr lang="en-GB">
                <a:solidFill>
                  <a:schemeClr val="accent1"/>
                </a:solidFill>
              </a:rPr>
              <a:t>f Contents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60" name="Google Shape;160;p34"/>
          <p:cNvSpPr txBox="1">
            <a:spLocks noGrp="1"/>
          </p:cNvSpPr>
          <p:nvPr>
            <p:ph type="subTitle" idx="1"/>
          </p:nvPr>
        </p:nvSpPr>
        <p:spPr>
          <a:xfrm>
            <a:off x="397301" y="1764225"/>
            <a:ext cx="27204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dirty="0"/>
              <a:t>What Is The Exchange Process?</a:t>
            </a:r>
            <a:endParaRPr dirty="0"/>
          </a:p>
        </p:txBody>
      </p:sp>
      <p:sp>
        <p:nvSpPr>
          <p:cNvPr id="162" name="Google Shape;162;p34"/>
          <p:cNvSpPr txBox="1">
            <a:spLocks noGrp="1"/>
          </p:cNvSpPr>
          <p:nvPr>
            <p:ph type="title" idx="3"/>
          </p:nvPr>
        </p:nvSpPr>
        <p:spPr>
          <a:xfrm>
            <a:off x="905746" y="1390975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01</a:t>
            </a:r>
            <a:endParaRPr dirty="0"/>
          </a:p>
        </p:txBody>
      </p:sp>
      <p:sp>
        <p:nvSpPr>
          <p:cNvPr id="163" name="Google Shape;163;p34"/>
          <p:cNvSpPr txBox="1">
            <a:spLocks noGrp="1"/>
          </p:cNvSpPr>
          <p:nvPr>
            <p:ph type="subTitle" idx="4"/>
          </p:nvPr>
        </p:nvSpPr>
        <p:spPr>
          <a:xfrm>
            <a:off x="2930495" y="1760887"/>
            <a:ext cx="3314853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dirty="0"/>
              <a:t>What are the five conditions of exchange?</a:t>
            </a:r>
            <a:endParaRPr dirty="0"/>
          </a:p>
        </p:txBody>
      </p:sp>
      <p:sp>
        <p:nvSpPr>
          <p:cNvPr id="165" name="Google Shape;165;p34"/>
          <p:cNvSpPr txBox="1">
            <a:spLocks noGrp="1"/>
          </p:cNvSpPr>
          <p:nvPr>
            <p:ph type="title" idx="6"/>
          </p:nvPr>
        </p:nvSpPr>
        <p:spPr>
          <a:xfrm>
            <a:off x="3666150" y="1390975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02</a:t>
            </a:r>
            <a:endParaRPr/>
          </a:p>
        </p:txBody>
      </p:sp>
      <p:sp>
        <p:nvSpPr>
          <p:cNvPr id="166" name="Google Shape;166;p34"/>
          <p:cNvSpPr txBox="1">
            <a:spLocks noGrp="1"/>
          </p:cNvSpPr>
          <p:nvPr>
            <p:ph type="subTitle" idx="7"/>
          </p:nvPr>
        </p:nvSpPr>
        <p:spPr>
          <a:xfrm>
            <a:off x="3491498" y="3510512"/>
            <a:ext cx="24240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dirty="0"/>
              <a:t>References</a:t>
            </a:r>
            <a:endParaRPr dirty="0"/>
          </a:p>
        </p:txBody>
      </p:sp>
      <p:sp>
        <p:nvSpPr>
          <p:cNvPr id="168" name="Google Shape;168;p34"/>
          <p:cNvSpPr txBox="1">
            <a:spLocks noGrp="1"/>
          </p:cNvSpPr>
          <p:nvPr>
            <p:ph type="title" idx="9"/>
          </p:nvPr>
        </p:nvSpPr>
        <p:spPr>
          <a:xfrm>
            <a:off x="6426548" y="1390975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03</a:t>
            </a:r>
            <a:endParaRPr/>
          </a:p>
        </p:txBody>
      </p:sp>
      <p:sp>
        <p:nvSpPr>
          <p:cNvPr id="169" name="Google Shape;169;p34"/>
          <p:cNvSpPr txBox="1">
            <a:spLocks noGrp="1"/>
          </p:cNvSpPr>
          <p:nvPr>
            <p:ph type="subTitle" idx="13"/>
          </p:nvPr>
        </p:nvSpPr>
        <p:spPr>
          <a:xfrm>
            <a:off x="599596" y="3510512"/>
            <a:ext cx="24240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dirty="0"/>
              <a:t>What is exchange and relationship in marketing?</a:t>
            </a:r>
            <a:endParaRPr dirty="0"/>
          </a:p>
        </p:txBody>
      </p:sp>
      <p:sp>
        <p:nvSpPr>
          <p:cNvPr id="171" name="Google Shape;171;p34"/>
          <p:cNvSpPr txBox="1">
            <a:spLocks noGrp="1"/>
          </p:cNvSpPr>
          <p:nvPr>
            <p:ph type="title" idx="15"/>
          </p:nvPr>
        </p:nvSpPr>
        <p:spPr>
          <a:xfrm>
            <a:off x="905746" y="3140600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04</a:t>
            </a:r>
            <a:endParaRPr/>
          </a:p>
        </p:txBody>
      </p:sp>
      <p:sp>
        <p:nvSpPr>
          <p:cNvPr id="172" name="Google Shape;172;p34"/>
          <p:cNvSpPr txBox="1">
            <a:spLocks noGrp="1"/>
          </p:cNvSpPr>
          <p:nvPr>
            <p:ph type="subTitle" idx="16"/>
          </p:nvPr>
        </p:nvSpPr>
        <p:spPr>
          <a:xfrm>
            <a:off x="6245348" y="1756518"/>
            <a:ext cx="24240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dirty="0"/>
              <a:t>Examples of exchange in marketing.</a:t>
            </a:r>
            <a:endParaRPr dirty="0"/>
          </a:p>
        </p:txBody>
      </p:sp>
      <p:sp>
        <p:nvSpPr>
          <p:cNvPr id="174" name="Google Shape;174;p34"/>
          <p:cNvSpPr txBox="1">
            <a:spLocks noGrp="1"/>
          </p:cNvSpPr>
          <p:nvPr>
            <p:ph type="title" idx="18"/>
          </p:nvPr>
        </p:nvSpPr>
        <p:spPr>
          <a:xfrm>
            <a:off x="3666150" y="3140600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05</a:t>
            </a:r>
            <a:endParaRPr/>
          </a:p>
        </p:txBody>
      </p:sp>
      <p:sp>
        <p:nvSpPr>
          <p:cNvPr id="175" name="Google Shape;175;p34"/>
          <p:cNvSpPr txBox="1">
            <a:spLocks noGrp="1"/>
          </p:cNvSpPr>
          <p:nvPr>
            <p:ph type="subTitle" idx="19"/>
          </p:nvPr>
        </p:nvSpPr>
        <p:spPr>
          <a:xfrm>
            <a:off x="6120398" y="3510512"/>
            <a:ext cx="24240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dirty="0"/>
              <a:t>Conclusion</a:t>
            </a:r>
            <a:endParaRPr dirty="0"/>
          </a:p>
        </p:txBody>
      </p:sp>
      <p:sp>
        <p:nvSpPr>
          <p:cNvPr id="177" name="Google Shape;177;p34"/>
          <p:cNvSpPr txBox="1">
            <a:spLocks noGrp="1"/>
          </p:cNvSpPr>
          <p:nvPr>
            <p:ph type="title" idx="21"/>
          </p:nvPr>
        </p:nvSpPr>
        <p:spPr>
          <a:xfrm>
            <a:off x="6426548" y="3140600"/>
            <a:ext cx="18117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06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7795647" y="4300780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5"/>
          <p:cNvSpPr txBox="1">
            <a:spLocks noGrp="1"/>
          </p:cNvSpPr>
          <p:nvPr>
            <p:ph type="title"/>
          </p:nvPr>
        </p:nvSpPr>
        <p:spPr>
          <a:xfrm>
            <a:off x="1012275" y="2278101"/>
            <a:ext cx="4498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/>
              <a:t>What Is The Exchange Process?</a:t>
            </a:r>
            <a:endParaRPr sz="3200" dirty="0"/>
          </a:p>
        </p:txBody>
      </p:sp>
      <p:sp>
        <p:nvSpPr>
          <p:cNvPr id="184" name="Google Shape;184;p35"/>
          <p:cNvSpPr txBox="1">
            <a:spLocks noGrp="1"/>
          </p:cNvSpPr>
          <p:nvPr>
            <p:ph type="subTitle" idx="1"/>
          </p:nvPr>
        </p:nvSpPr>
        <p:spPr>
          <a:xfrm>
            <a:off x="2057325" y="3391951"/>
            <a:ext cx="2408700" cy="3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EED3"/>
              </a:buClr>
              <a:buSzPts val="1100"/>
              <a:buFont typeface="Arial"/>
              <a:buNone/>
            </a:pPr>
            <a:r>
              <a:rPr lang="en-GB"/>
              <a:t>You can enter a subtitle here if you need it</a:t>
            </a:r>
            <a:endParaRPr/>
          </a:p>
        </p:txBody>
      </p:sp>
      <p:sp>
        <p:nvSpPr>
          <p:cNvPr id="185" name="Google Shape;185;p35"/>
          <p:cNvSpPr txBox="1">
            <a:spLocks noGrp="1"/>
          </p:cNvSpPr>
          <p:nvPr>
            <p:ph type="title" idx="2"/>
          </p:nvPr>
        </p:nvSpPr>
        <p:spPr>
          <a:xfrm>
            <a:off x="2006175" y="1261900"/>
            <a:ext cx="2511000" cy="7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01</a:t>
            </a:r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7795647" y="4300780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6"/>
          <p:cNvSpPr txBox="1">
            <a:spLocks noGrp="1"/>
          </p:cNvSpPr>
          <p:nvPr>
            <p:ph type="body" idx="1"/>
          </p:nvPr>
        </p:nvSpPr>
        <p:spPr>
          <a:xfrm>
            <a:off x="5160418" y="2412026"/>
            <a:ext cx="3526382" cy="169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Baskerville Old Face" panose="02020602080505020303" pitchFamily="18" charset="0"/>
              </a:rPr>
              <a:t>Exchange Process happens when an individual or an organisation satisfies the needs of costumers by offering them goods or services. </a:t>
            </a:r>
            <a:endParaRPr sz="2000" dirty="0">
              <a:latin typeface="Baskerville Old Face" panose="020206020805050203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559B17-94D9-4767-9A5B-2E1B143891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17" t="51802" r="26591" b="3210"/>
          <a:stretch/>
        </p:blipFill>
        <p:spPr>
          <a:xfrm>
            <a:off x="553016" y="935181"/>
            <a:ext cx="4329067" cy="26325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95647" y="4300780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5"/>
          <p:cNvSpPr txBox="1">
            <a:spLocks noGrp="1"/>
          </p:cNvSpPr>
          <p:nvPr>
            <p:ph type="title"/>
          </p:nvPr>
        </p:nvSpPr>
        <p:spPr>
          <a:xfrm>
            <a:off x="1012275" y="2278101"/>
            <a:ext cx="4498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/>
              <a:t>What are </a:t>
            </a:r>
            <a:r>
              <a:rPr lang="en-GB" sz="2400" dirty="0" smtClean="0"/>
              <a:t>The Five Conditions Of Market Exchange?</a:t>
            </a:r>
            <a:endParaRPr sz="6600" dirty="0"/>
          </a:p>
        </p:txBody>
      </p:sp>
      <p:sp>
        <p:nvSpPr>
          <p:cNvPr id="184" name="Google Shape;184;p35"/>
          <p:cNvSpPr txBox="1">
            <a:spLocks noGrp="1"/>
          </p:cNvSpPr>
          <p:nvPr>
            <p:ph type="subTitle" idx="1"/>
          </p:nvPr>
        </p:nvSpPr>
        <p:spPr>
          <a:xfrm>
            <a:off x="2057325" y="3391951"/>
            <a:ext cx="2408700" cy="3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EED3"/>
              </a:buClr>
              <a:buSzPts val="1100"/>
              <a:buFont typeface="Arial"/>
              <a:buNone/>
            </a:pPr>
            <a:r>
              <a:rPr lang="en-GB"/>
              <a:t>You can enter a subtitle here if you need it</a:t>
            </a:r>
            <a:endParaRPr/>
          </a:p>
        </p:txBody>
      </p:sp>
      <p:sp>
        <p:nvSpPr>
          <p:cNvPr id="185" name="Google Shape;185;p35"/>
          <p:cNvSpPr txBox="1">
            <a:spLocks noGrp="1"/>
          </p:cNvSpPr>
          <p:nvPr>
            <p:ph type="title" idx="2"/>
          </p:nvPr>
        </p:nvSpPr>
        <p:spPr>
          <a:xfrm>
            <a:off x="2006175" y="1261900"/>
            <a:ext cx="2511000" cy="7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02</a:t>
            </a:r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7795647" y="4300780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944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7"/>
          <p:cNvSpPr txBox="1">
            <a:spLocks noGrp="1"/>
          </p:cNvSpPr>
          <p:nvPr>
            <p:ph type="subTitle" idx="1"/>
          </p:nvPr>
        </p:nvSpPr>
        <p:spPr>
          <a:xfrm>
            <a:off x="545231" y="879349"/>
            <a:ext cx="4930778" cy="18638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There Must be two parties involved.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30200" algn="l" rtl="0"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Each party has to have something of value to the other party. 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30200" algn="l" rtl="0">
              <a:spcBef>
                <a:spcPts val="1600"/>
              </a:spcBef>
              <a:spcAft>
                <a:spcPts val="1600"/>
              </a:spcAft>
              <a:buSzPts val="1600"/>
              <a:buChar char="■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Capable of communicational and delivery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</a:p>
          <a:p>
            <a:pPr marL="457200" lvl="0" indent="-330200" algn="l" rtl="0">
              <a:spcBef>
                <a:spcPts val="1600"/>
              </a:spcBef>
              <a:spcAft>
                <a:spcPts val="1600"/>
              </a:spcAft>
              <a:buSzPts val="1600"/>
              <a:buChar char="■"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Each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party is entitled to accept or reject the proposal. </a:t>
            </a:r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30200" algn="l" rtl="0">
              <a:spcBef>
                <a:spcPts val="1600"/>
              </a:spcBef>
              <a:spcAft>
                <a:spcPts val="1600"/>
              </a:spcAft>
              <a:buSzPts val="1600"/>
              <a:buChar char="■"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Each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party is capable of providing needed products to other parties as well.</a:t>
            </a:r>
          </a:p>
          <a:p>
            <a:pPr marL="457200" lvl="0" indent="-330200" algn="l" rtl="0">
              <a:spcBef>
                <a:spcPts val="1600"/>
              </a:spcBef>
              <a:spcAft>
                <a:spcPts val="1600"/>
              </a:spcAft>
              <a:buSzPts val="1600"/>
              <a:buChar char="■"/>
            </a:pPr>
            <a:endParaRPr lang="en-GB" sz="2000" dirty="0">
              <a:latin typeface="Baskerville Old Face" panose="02020602080505020303" pitchFamily="18" charset="0"/>
            </a:endParaRPr>
          </a:p>
          <a:p>
            <a:pPr marL="457200" lvl="0" indent="-330200" algn="l" rtl="0">
              <a:spcBef>
                <a:spcPts val="1600"/>
              </a:spcBef>
              <a:spcAft>
                <a:spcPts val="1600"/>
              </a:spcAft>
              <a:buSzPts val="1600"/>
              <a:buChar char="■"/>
            </a:pPr>
            <a:endParaRPr lang="en-GB" dirty="0"/>
          </a:p>
          <a:p>
            <a:pPr marL="127000" lvl="0" indent="0" algn="l" rtl="0"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endParaRPr dirty="0"/>
          </a:p>
        </p:txBody>
      </p:sp>
      <p:sp>
        <p:nvSpPr>
          <p:cNvPr id="200" name="Google Shape;200;p37"/>
          <p:cNvSpPr txBox="1">
            <a:spLocks noGrp="1"/>
          </p:cNvSpPr>
          <p:nvPr>
            <p:ph type="title"/>
          </p:nvPr>
        </p:nvSpPr>
        <p:spPr>
          <a:xfrm>
            <a:off x="1082510" y="306649"/>
            <a:ext cx="66471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 What are the </a:t>
            </a:r>
            <a:r>
              <a:rPr lang="en-GB" dirty="0" smtClean="0"/>
              <a:t>Five Conditions Of Market Exchange?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CADAEA-A85F-4656-B65F-413D0BDB50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0909" y="1123402"/>
            <a:ext cx="1562338" cy="14483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C6B679-757C-4342-AB3B-04BBAAE9D7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V="1">
            <a:off x="5672208" y="2677427"/>
            <a:ext cx="2057402" cy="20574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94423" y="4370523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5"/>
          <p:cNvSpPr txBox="1">
            <a:spLocks noGrp="1"/>
          </p:cNvSpPr>
          <p:nvPr>
            <p:ph type="title"/>
          </p:nvPr>
        </p:nvSpPr>
        <p:spPr>
          <a:xfrm>
            <a:off x="1012275" y="2278101"/>
            <a:ext cx="4498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/>
              <a:t>What are </a:t>
            </a:r>
            <a:r>
              <a:rPr lang="en-GB" sz="2400" dirty="0" smtClean="0"/>
              <a:t>Some Examples Of Market Exchange?</a:t>
            </a:r>
            <a:endParaRPr sz="6600" dirty="0"/>
          </a:p>
        </p:txBody>
      </p:sp>
      <p:sp>
        <p:nvSpPr>
          <p:cNvPr id="184" name="Google Shape;184;p35"/>
          <p:cNvSpPr txBox="1">
            <a:spLocks noGrp="1"/>
          </p:cNvSpPr>
          <p:nvPr>
            <p:ph type="subTitle" idx="1"/>
          </p:nvPr>
        </p:nvSpPr>
        <p:spPr>
          <a:xfrm>
            <a:off x="2057325" y="3391951"/>
            <a:ext cx="2408700" cy="3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EED3"/>
              </a:buClr>
              <a:buSzPts val="1100"/>
              <a:buFont typeface="Arial"/>
              <a:buNone/>
            </a:pPr>
            <a:r>
              <a:rPr lang="en-GB"/>
              <a:t>You can enter a subtitle here if you need it</a:t>
            </a:r>
            <a:endParaRPr/>
          </a:p>
        </p:txBody>
      </p:sp>
      <p:sp>
        <p:nvSpPr>
          <p:cNvPr id="185" name="Google Shape;185;p35"/>
          <p:cNvSpPr txBox="1">
            <a:spLocks noGrp="1"/>
          </p:cNvSpPr>
          <p:nvPr>
            <p:ph type="title" idx="2"/>
          </p:nvPr>
        </p:nvSpPr>
        <p:spPr>
          <a:xfrm>
            <a:off x="2006175" y="1261900"/>
            <a:ext cx="2511000" cy="7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03</a:t>
            </a:r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7795647" y="4300780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31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6A0E99-68D1-453D-9AD8-76B6F4D56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104" y="81828"/>
            <a:ext cx="6639791" cy="4979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95647" y="4300780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5"/>
          <p:cNvSpPr txBox="1">
            <a:spLocks noGrp="1"/>
          </p:cNvSpPr>
          <p:nvPr>
            <p:ph type="title"/>
          </p:nvPr>
        </p:nvSpPr>
        <p:spPr>
          <a:xfrm>
            <a:off x="1012275" y="2278101"/>
            <a:ext cx="4498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2400" dirty="0"/>
              <a:t>What is exchange and relationship in marketing?</a:t>
            </a:r>
          </a:p>
        </p:txBody>
      </p:sp>
      <p:sp>
        <p:nvSpPr>
          <p:cNvPr id="185" name="Google Shape;185;p35"/>
          <p:cNvSpPr txBox="1">
            <a:spLocks noGrp="1"/>
          </p:cNvSpPr>
          <p:nvPr>
            <p:ph type="title" idx="2"/>
          </p:nvPr>
        </p:nvSpPr>
        <p:spPr>
          <a:xfrm>
            <a:off x="2006175" y="1261900"/>
            <a:ext cx="2511000" cy="7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04</a:t>
            </a:r>
            <a:endParaRPr dirty="0"/>
          </a:p>
        </p:txBody>
      </p:sp>
      <p:sp>
        <p:nvSpPr>
          <p:cNvPr id="4" name="TextBox 3"/>
          <p:cNvSpPr txBox="1"/>
          <p:nvPr/>
        </p:nvSpPr>
        <p:spPr>
          <a:xfrm>
            <a:off x="7795647" y="4300780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763668"/>
      </p:ext>
    </p:extLst>
  </p:cSld>
  <p:clrMapOvr>
    <a:masterClrMapping/>
  </p:clrMapOvr>
</p:sld>
</file>

<file path=ppt/theme/theme1.xml><?xml version="1.0" encoding="utf-8"?>
<a:theme xmlns:a="http://schemas.openxmlformats.org/drawingml/2006/main" name="Winter Watercolor Campaign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282E63"/>
      </a:accent1>
      <a:accent2>
        <a:srgbClr val="52377D"/>
      </a:accent2>
      <a:accent3>
        <a:srgbClr val="312521"/>
      </a:accent3>
      <a:accent4>
        <a:srgbClr val="F9FBE3"/>
      </a:accent4>
      <a:accent5>
        <a:srgbClr val="282E63"/>
      </a:accent5>
      <a:accent6>
        <a:srgbClr val="F9FBE3"/>
      </a:accent6>
      <a:hlink>
        <a:srgbClr val="52377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290</TotalTime>
  <Words>373</Words>
  <Application>Microsoft Office PowerPoint</Application>
  <PresentationFormat>On-screen Show (16:9)</PresentationFormat>
  <Paragraphs>62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Pontano Sans</vt:lpstr>
      <vt:lpstr>Century</vt:lpstr>
      <vt:lpstr>Arial</vt:lpstr>
      <vt:lpstr>Bookman Old Style</vt:lpstr>
      <vt:lpstr>Fjalla One</vt:lpstr>
      <vt:lpstr>Kanit</vt:lpstr>
      <vt:lpstr>Baskerville Old Face</vt:lpstr>
      <vt:lpstr>Winter Watercolor Campaign by Slidesgo</vt:lpstr>
      <vt:lpstr>Explain: The Exchange Process Mechanism</vt:lpstr>
      <vt:lpstr>Table of Contents</vt:lpstr>
      <vt:lpstr>What Is The Exchange Process?</vt:lpstr>
      <vt:lpstr>PowerPoint Presentation</vt:lpstr>
      <vt:lpstr>What are The Five Conditions Of Market Exchange?</vt:lpstr>
      <vt:lpstr> What are the Five Conditions Of Market Exchange?</vt:lpstr>
      <vt:lpstr>What are Some Examples Of Market Exchange?</vt:lpstr>
      <vt:lpstr>PowerPoint Presentation</vt:lpstr>
      <vt:lpstr>What is exchange and relationship in marketing?</vt:lpstr>
      <vt:lpstr>PowerPoint Presentation</vt:lpstr>
      <vt:lpstr>Conclusion</vt:lpstr>
      <vt:lpstr>References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Winter Watercolor Campaign </dc:title>
  <dc:creator>Anna</dc:creator>
  <cp:lastModifiedBy>Maher Fattouh</cp:lastModifiedBy>
  <cp:revision>24</cp:revision>
  <dcterms:modified xsi:type="dcterms:W3CDTF">2021-06-13T08:27:53Z</dcterms:modified>
</cp:coreProperties>
</file>