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Playfair Display" panose="020B0604020202020204" charset="0"/>
      <p:regular r:id="rId18"/>
      <p:bold r:id="rId19"/>
      <p:italic r:id="rId20"/>
      <p:boldItalic r:id="rId21"/>
    </p:embeddedFont>
    <p:embeddedFont>
      <p:font typeface="Playfair Display Regular" panose="020B0604020202020204" charset="0"/>
      <p:regular r:id="rId22"/>
      <p:bold r:id="rId23"/>
      <p:italic r:id="rId24"/>
      <p:boldItalic r:id="rId25"/>
    </p:embeddedFont>
    <p:embeddedFont>
      <p:font typeface="Montserrat" panose="020B060402020202020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34176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27644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cee52fb0b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cee52fb0b5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4465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cee52fb0b5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cee52fb0b5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9090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cee52fb0b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cee52fb0b5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83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8d6673586f_0_2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8d6673586f_0_2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5558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824a92be28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824a92be28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49315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cee52fb0b5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cee52fb0b5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6423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8d6673586f_0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8d6673586f_0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98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8d5fefc67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8d5fefc67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721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30325341f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530325341f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3959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8d5fefc67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8d5fefc67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8173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cee52fb0b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cee52fb0b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5658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cee52fb0b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cee52fb0b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2234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cee52fb0b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cee52fb0b5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956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cee52fb0b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cee52fb0b5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288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900300" y="0"/>
            <a:ext cx="5244000" cy="5143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3F3F3"/>
              </a:solidFill>
            </a:endParaRPr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572000" y="1332150"/>
            <a:ext cx="3900600" cy="15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Playfair Display"/>
              <a:buNone/>
              <a:defRPr sz="50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Playfair Display"/>
              <a:buNone/>
              <a:defRPr sz="50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Playfair Display"/>
              <a:buNone/>
              <a:defRPr sz="50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Playfair Display"/>
              <a:buNone/>
              <a:defRPr sz="50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Playfair Display"/>
              <a:buNone/>
              <a:defRPr sz="50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Playfair Display"/>
              <a:buNone/>
              <a:defRPr sz="50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Playfair Display"/>
              <a:buNone/>
              <a:defRPr sz="50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Playfair Display"/>
              <a:buNone/>
              <a:defRPr sz="50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Playfair Display"/>
              <a:buNone/>
              <a:defRPr sz="50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572000" y="2914050"/>
            <a:ext cx="3904500" cy="51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667500" y="1487125"/>
            <a:ext cx="7809000" cy="146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subTitle" idx="1"/>
          </p:nvPr>
        </p:nvSpPr>
        <p:spPr>
          <a:xfrm>
            <a:off x="685800" y="3052125"/>
            <a:ext cx="7809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 sz="1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ercenteges">
  <p:cSld name="CUSTOM_23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/>
          <p:nvPr/>
        </p:nvSpPr>
        <p:spPr>
          <a:xfrm>
            <a:off x="2275" y="-6400"/>
            <a:ext cx="32304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3"/>
          <p:cNvSpPr/>
          <p:nvPr/>
        </p:nvSpPr>
        <p:spPr>
          <a:xfrm>
            <a:off x="5896500" y="-6400"/>
            <a:ext cx="32304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13"/>
          <p:cNvSpPr/>
          <p:nvPr/>
        </p:nvSpPr>
        <p:spPr>
          <a:xfrm>
            <a:off x="663325" y="571500"/>
            <a:ext cx="7809000" cy="400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1494850" y="571500"/>
            <a:ext cx="6470700" cy="400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667500" y="876300"/>
            <a:ext cx="78090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2" hasCustomPrompt="1"/>
          </p:nvPr>
        </p:nvSpPr>
        <p:spPr>
          <a:xfrm>
            <a:off x="1493150" y="2113225"/>
            <a:ext cx="2964000" cy="146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100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493300" y="3521975"/>
            <a:ext cx="2964000" cy="5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 idx="3" hasCustomPrompt="1"/>
          </p:nvPr>
        </p:nvSpPr>
        <p:spPr>
          <a:xfrm>
            <a:off x="4686675" y="2113225"/>
            <a:ext cx="2964000" cy="146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100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Playfair Display"/>
              <a:buNone/>
              <a:defRPr sz="7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t>xx%</a:t>
            </a:r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4"/>
          </p:nvPr>
        </p:nvSpPr>
        <p:spPr>
          <a:xfrm>
            <a:off x="4686825" y="3521975"/>
            <a:ext cx="2964000" cy="5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_1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5226600" y="2878501"/>
            <a:ext cx="2990100" cy="4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 idx="2"/>
          </p:nvPr>
        </p:nvSpPr>
        <p:spPr>
          <a:xfrm>
            <a:off x="5226600" y="1891775"/>
            <a:ext cx="2990100" cy="95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 i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CUSTOM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subTitle" idx="1"/>
          </p:nvPr>
        </p:nvSpPr>
        <p:spPr>
          <a:xfrm>
            <a:off x="667500" y="1819723"/>
            <a:ext cx="2314500" cy="51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2"/>
          </p:nvPr>
        </p:nvSpPr>
        <p:spPr>
          <a:xfrm>
            <a:off x="667675" y="2594048"/>
            <a:ext cx="2314500" cy="13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ubTitle" idx="3"/>
          </p:nvPr>
        </p:nvSpPr>
        <p:spPr>
          <a:xfrm>
            <a:off x="3414747" y="1819723"/>
            <a:ext cx="2311800" cy="51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ubTitle" idx="4"/>
          </p:nvPr>
        </p:nvSpPr>
        <p:spPr>
          <a:xfrm>
            <a:off x="3414744" y="2594048"/>
            <a:ext cx="2314500" cy="13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ubTitle" idx="5"/>
          </p:nvPr>
        </p:nvSpPr>
        <p:spPr>
          <a:xfrm>
            <a:off x="6161824" y="1819723"/>
            <a:ext cx="2311800" cy="51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subTitle" idx="6"/>
          </p:nvPr>
        </p:nvSpPr>
        <p:spPr>
          <a:xfrm>
            <a:off x="6161822" y="2594048"/>
            <a:ext cx="2314500" cy="13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9" name="Google Shape;69;p15"/>
          <p:cNvSpPr/>
          <p:nvPr/>
        </p:nvSpPr>
        <p:spPr>
          <a:xfrm>
            <a:off x="75" y="0"/>
            <a:ext cx="9144000" cy="571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5"/>
          <p:cNvSpPr/>
          <p:nvPr/>
        </p:nvSpPr>
        <p:spPr>
          <a:xfrm rot="10800000">
            <a:off x="100" y="4578000"/>
            <a:ext cx="9144000" cy="565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ody 2">
  <p:cSld name="CUSTOM_1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 flipH="1">
            <a:off x="667450" y="1593325"/>
            <a:ext cx="3235200" cy="120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ubTitle" idx="1"/>
          </p:nvPr>
        </p:nvSpPr>
        <p:spPr>
          <a:xfrm flipH="1">
            <a:off x="667450" y="2794175"/>
            <a:ext cx="3235200" cy="16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CUSTOM_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subTitle" idx="1"/>
          </p:nvPr>
        </p:nvSpPr>
        <p:spPr>
          <a:xfrm>
            <a:off x="667500" y="1809189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2"/>
          </p:nvPr>
        </p:nvSpPr>
        <p:spPr>
          <a:xfrm>
            <a:off x="667500" y="2214789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ubTitle" idx="3"/>
          </p:nvPr>
        </p:nvSpPr>
        <p:spPr>
          <a:xfrm>
            <a:off x="3328950" y="1809189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ubTitle" idx="4"/>
          </p:nvPr>
        </p:nvSpPr>
        <p:spPr>
          <a:xfrm>
            <a:off x="3328950" y="2214789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ubTitle" idx="5"/>
          </p:nvPr>
        </p:nvSpPr>
        <p:spPr>
          <a:xfrm>
            <a:off x="5990400" y="1809189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ubTitle" idx="6"/>
          </p:nvPr>
        </p:nvSpPr>
        <p:spPr>
          <a:xfrm>
            <a:off x="5990400" y="2214789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subTitle" idx="7"/>
          </p:nvPr>
        </p:nvSpPr>
        <p:spPr>
          <a:xfrm>
            <a:off x="667500" y="3313050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ubTitle" idx="8"/>
          </p:nvPr>
        </p:nvSpPr>
        <p:spPr>
          <a:xfrm>
            <a:off x="667500" y="3718650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ubTitle" idx="9"/>
          </p:nvPr>
        </p:nvSpPr>
        <p:spPr>
          <a:xfrm>
            <a:off x="3328950" y="3313050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ubTitle" idx="13"/>
          </p:nvPr>
        </p:nvSpPr>
        <p:spPr>
          <a:xfrm>
            <a:off x="3328950" y="3718650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subTitle" idx="14"/>
          </p:nvPr>
        </p:nvSpPr>
        <p:spPr>
          <a:xfrm>
            <a:off x="5990400" y="3313050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subTitle" idx="15"/>
          </p:nvPr>
        </p:nvSpPr>
        <p:spPr>
          <a:xfrm>
            <a:off x="5990400" y="3718650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3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90" name="Google Shape;90;p18"/>
          <p:cNvSpPr/>
          <p:nvPr/>
        </p:nvSpPr>
        <p:spPr>
          <a:xfrm rot="-5400000">
            <a:off x="4284300" y="-4284500"/>
            <a:ext cx="580500" cy="91491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6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93" name="Google Shape;93;p19"/>
          <p:cNvSpPr/>
          <p:nvPr/>
        </p:nvSpPr>
        <p:spPr>
          <a:xfrm rot="10800000" flipH="1">
            <a:off x="-27750" y="4583400"/>
            <a:ext cx="9171600" cy="5601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9"/>
          <p:cNvSpPr/>
          <p:nvPr/>
        </p:nvSpPr>
        <p:spPr>
          <a:xfrm rot="10800000" flipH="1">
            <a:off x="0" y="-25"/>
            <a:ext cx="9139800" cy="5769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numbers">
  <p:cSld name="CUSTOM_7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4572000" y="495300"/>
            <a:ext cx="3904500" cy="56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subTitle" idx="1"/>
          </p:nvPr>
        </p:nvSpPr>
        <p:spPr>
          <a:xfrm>
            <a:off x="4572000" y="1272563"/>
            <a:ext cx="3904500" cy="3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title" idx="2"/>
          </p:nvPr>
        </p:nvSpPr>
        <p:spPr>
          <a:xfrm>
            <a:off x="4572000" y="1891900"/>
            <a:ext cx="3904500" cy="56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subTitle" idx="3"/>
          </p:nvPr>
        </p:nvSpPr>
        <p:spPr>
          <a:xfrm>
            <a:off x="4572000" y="2669325"/>
            <a:ext cx="3904500" cy="3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title" idx="4"/>
          </p:nvPr>
        </p:nvSpPr>
        <p:spPr>
          <a:xfrm>
            <a:off x="4572000" y="3364200"/>
            <a:ext cx="3904500" cy="56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fair Display"/>
              <a:buNone/>
              <a:defRPr sz="450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subTitle" idx="5"/>
          </p:nvPr>
        </p:nvSpPr>
        <p:spPr>
          <a:xfrm>
            <a:off x="4572000" y="4141500"/>
            <a:ext cx="3904500" cy="3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2" name="Google Shape;102;p20"/>
          <p:cNvSpPr/>
          <p:nvPr/>
        </p:nvSpPr>
        <p:spPr>
          <a:xfrm>
            <a:off x="0" y="0"/>
            <a:ext cx="3904500" cy="5143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4570200" y="0"/>
            <a:ext cx="45738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5226600" y="2377921"/>
            <a:ext cx="3262500" cy="6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fair Display"/>
              <a:buNone/>
              <a:defRPr sz="40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5226600" y="2965163"/>
            <a:ext cx="3262500" cy="84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sz="1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5226600" y="1592817"/>
            <a:ext cx="3262500" cy="45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Playfair Display"/>
              <a:buNone/>
              <a:defRPr sz="40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Playfair Display"/>
              <a:buNone/>
              <a:defRPr sz="21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Playfair Display"/>
              <a:buNone/>
              <a:defRPr sz="21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Playfair Display"/>
              <a:buNone/>
              <a:defRPr sz="21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Playfair Display"/>
              <a:buNone/>
              <a:defRPr sz="21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Playfair Display"/>
              <a:buNone/>
              <a:defRPr sz="21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Playfair Display"/>
              <a:buNone/>
              <a:defRPr sz="21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Playfair Display"/>
              <a:buNone/>
              <a:defRPr sz="21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Playfair Display"/>
              <a:buNone/>
              <a:defRPr sz="21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2">
  <p:cSld name="CUSTOM_8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ubTitle" idx="1"/>
          </p:nvPr>
        </p:nvSpPr>
        <p:spPr>
          <a:xfrm>
            <a:off x="667500" y="3360064"/>
            <a:ext cx="2314500" cy="43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subTitle" idx="2"/>
          </p:nvPr>
        </p:nvSpPr>
        <p:spPr>
          <a:xfrm>
            <a:off x="667675" y="3761353"/>
            <a:ext cx="2314500" cy="5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subTitle" idx="3"/>
          </p:nvPr>
        </p:nvSpPr>
        <p:spPr>
          <a:xfrm>
            <a:off x="3414748" y="3360064"/>
            <a:ext cx="2311800" cy="43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8" name="Google Shape;108;p21"/>
          <p:cNvSpPr txBox="1">
            <a:spLocks noGrp="1"/>
          </p:cNvSpPr>
          <p:nvPr>
            <p:ph type="subTitle" idx="4"/>
          </p:nvPr>
        </p:nvSpPr>
        <p:spPr>
          <a:xfrm>
            <a:off x="3414745" y="3761353"/>
            <a:ext cx="2314500" cy="5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9" name="Google Shape;109;p21"/>
          <p:cNvSpPr txBox="1">
            <a:spLocks noGrp="1"/>
          </p:cNvSpPr>
          <p:nvPr>
            <p:ph type="subTitle" idx="5"/>
          </p:nvPr>
        </p:nvSpPr>
        <p:spPr>
          <a:xfrm>
            <a:off x="6161826" y="3360064"/>
            <a:ext cx="2311800" cy="43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subTitle" idx="6"/>
          </p:nvPr>
        </p:nvSpPr>
        <p:spPr>
          <a:xfrm>
            <a:off x="6161824" y="3761353"/>
            <a:ext cx="2314500" cy="5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1" name="Google Shape;111;p21"/>
          <p:cNvSpPr/>
          <p:nvPr/>
        </p:nvSpPr>
        <p:spPr>
          <a:xfrm>
            <a:off x="0" y="-22125"/>
            <a:ext cx="9162000" cy="590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1"/>
          <p:cNvSpPr/>
          <p:nvPr/>
        </p:nvSpPr>
        <p:spPr>
          <a:xfrm>
            <a:off x="0" y="4572000"/>
            <a:ext cx="9162000" cy="590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ody 3">
  <p:cSld name="CUSTOM_9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/>
          <p:nvPr/>
        </p:nvSpPr>
        <p:spPr>
          <a:xfrm>
            <a:off x="4572050" y="0"/>
            <a:ext cx="4572000" cy="5143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5486400" y="1437173"/>
            <a:ext cx="2990100" cy="8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6" name="Google Shape;116;p22"/>
          <p:cNvSpPr txBox="1">
            <a:spLocks noGrp="1"/>
          </p:cNvSpPr>
          <p:nvPr>
            <p:ph type="subTitle" idx="1"/>
          </p:nvPr>
        </p:nvSpPr>
        <p:spPr>
          <a:xfrm>
            <a:off x="5486250" y="2306720"/>
            <a:ext cx="2990100" cy="112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ody 4">
  <p:cSld name="CUSTOM_10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/>
          <p:nvPr/>
        </p:nvSpPr>
        <p:spPr>
          <a:xfrm>
            <a:off x="0" y="-50"/>
            <a:ext cx="4572000" cy="5143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title"/>
          </p:nvPr>
        </p:nvSpPr>
        <p:spPr>
          <a:xfrm>
            <a:off x="667650" y="1735300"/>
            <a:ext cx="2990100" cy="57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subTitle" idx="1"/>
          </p:nvPr>
        </p:nvSpPr>
        <p:spPr>
          <a:xfrm>
            <a:off x="667500" y="2312000"/>
            <a:ext cx="2990100" cy="10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2">
    <p:bg>
      <p:bgPr>
        <a:solidFill>
          <a:schemeClr val="dk2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>
            <a:spLocks noGrp="1"/>
          </p:cNvSpPr>
          <p:nvPr>
            <p:ph type="title"/>
          </p:nvPr>
        </p:nvSpPr>
        <p:spPr>
          <a:xfrm>
            <a:off x="667500" y="1357500"/>
            <a:ext cx="3904500" cy="10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subTitle" idx="1"/>
          </p:nvPr>
        </p:nvSpPr>
        <p:spPr>
          <a:xfrm>
            <a:off x="667500" y="2576700"/>
            <a:ext cx="3904500" cy="10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4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/>
          <p:nvPr/>
        </p:nvSpPr>
        <p:spPr>
          <a:xfrm>
            <a:off x="5106600" y="3721805"/>
            <a:ext cx="33699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000" b="1">
                <a:solidFill>
                  <a:srgbClr val="FFFFFF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000" b="1">
                <a:solidFill>
                  <a:srgbClr val="FFFFFF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" sz="1000" b="1">
                <a:solidFill>
                  <a:srgbClr val="FFFFFF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</a:t>
            </a:r>
            <a:r>
              <a:rPr lang="en" sz="1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k</a:t>
            </a:r>
            <a:endParaRPr sz="10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ody 5">
  <p:cSld name="CUSTOM_14">
    <p:bg>
      <p:bgPr>
        <a:solidFill>
          <a:schemeClr val="dk2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667500" y="571500"/>
            <a:ext cx="4818900" cy="80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subTitle" idx="1"/>
          </p:nvPr>
        </p:nvSpPr>
        <p:spPr>
          <a:xfrm>
            <a:off x="667500" y="1562550"/>
            <a:ext cx="7809000" cy="30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3">
  <p:cSld name="CUSTOM_16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0" name="Google Shape;130;p26"/>
          <p:cNvSpPr txBox="1">
            <a:spLocks noGrp="1"/>
          </p:cNvSpPr>
          <p:nvPr>
            <p:ph type="subTitle" idx="1"/>
          </p:nvPr>
        </p:nvSpPr>
        <p:spPr>
          <a:xfrm>
            <a:off x="735225" y="2414458"/>
            <a:ext cx="23145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subTitle" idx="2"/>
          </p:nvPr>
        </p:nvSpPr>
        <p:spPr>
          <a:xfrm>
            <a:off x="735400" y="2826392"/>
            <a:ext cx="2314500" cy="12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subTitle" idx="3"/>
          </p:nvPr>
        </p:nvSpPr>
        <p:spPr>
          <a:xfrm>
            <a:off x="3414745" y="2414458"/>
            <a:ext cx="23118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3" name="Google Shape;133;p26"/>
          <p:cNvSpPr txBox="1">
            <a:spLocks noGrp="1"/>
          </p:cNvSpPr>
          <p:nvPr>
            <p:ph type="subTitle" idx="4"/>
          </p:nvPr>
        </p:nvSpPr>
        <p:spPr>
          <a:xfrm>
            <a:off x="3414744" y="2826392"/>
            <a:ext cx="2314500" cy="12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4" name="Google Shape;134;p26"/>
          <p:cNvSpPr txBox="1">
            <a:spLocks noGrp="1"/>
          </p:cNvSpPr>
          <p:nvPr>
            <p:ph type="subTitle" idx="5"/>
          </p:nvPr>
        </p:nvSpPr>
        <p:spPr>
          <a:xfrm>
            <a:off x="6161820" y="2414458"/>
            <a:ext cx="23118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100"/>
              <a:buFont typeface="Montserrat"/>
              <a:buNone/>
              <a:defRPr sz="21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5" name="Google Shape;135;p26"/>
          <p:cNvSpPr txBox="1">
            <a:spLocks noGrp="1"/>
          </p:cNvSpPr>
          <p:nvPr>
            <p:ph type="subTitle" idx="6"/>
          </p:nvPr>
        </p:nvSpPr>
        <p:spPr>
          <a:xfrm>
            <a:off x="6161822" y="2826392"/>
            <a:ext cx="2314500" cy="12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2">
  <p:cSld name="CUSTOM_17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/>
          <p:nvPr/>
        </p:nvSpPr>
        <p:spPr>
          <a:xfrm>
            <a:off x="3233275" y="0"/>
            <a:ext cx="59106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7"/>
          <p:cNvSpPr/>
          <p:nvPr/>
        </p:nvSpPr>
        <p:spPr>
          <a:xfrm>
            <a:off x="0" y="571500"/>
            <a:ext cx="6522300" cy="400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title" hasCustomPrompt="1"/>
          </p:nvPr>
        </p:nvSpPr>
        <p:spPr>
          <a:xfrm>
            <a:off x="667500" y="1706738"/>
            <a:ext cx="5142000" cy="125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Font typeface="Playfair Display"/>
              <a:buNone/>
              <a:defRPr sz="75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t>xx%</a:t>
            </a:r>
          </a:p>
        </p:txBody>
      </p:sp>
      <p:sp>
        <p:nvSpPr>
          <p:cNvPr id="140" name="Google Shape;140;p27"/>
          <p:cNvSpPr txBox="1">
            <a:spLocks noGrp="1"/>
          </p:cNvSpPr>
          <p:nvPr>
            <p:ph type="subTitle" idx="1"/>
          </p:nvPr>
        </p:nvSpPr>
        <p:spPr>
          <a:xfrm>
            <a:off x="667500" y="2964863"/>
            <a:ext cx="5142000" cy="47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 sz="14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14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">
  <p:cSld name="CUSTOM_19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"/>
          <p:cNvSpPr txBox="1">
            <a:spLocks noGrp="1"/>
          </p:cNvSpPr>
          <p:nvPr>
            <p:ph type="title"/>
          </p:nvPr>
        </p:nvSpPr>
        <p:spPr>
          <a:xfrm>
            <a:off x="666000" y="1463450"/>
            <a:ext cx="3908400" cy="164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43" name="Google Shape;143;p28"/>
          <p:cNvSpPr txBox="1">
            <a:spLocks noGrp="1"/>
          </p:cNvSpPr>
          <p:nvPr>
            <p:ph type="subTitle" idx="1"/>
          </p:nvPr>
        </p:nvSpPr>
        <p:spPr>
          <a:xfrm>
            <a:off x="663600" y="3034350"/>
            <a:ext cx="3908400" cy="57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4" name="Google Shape;144;p28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numbers">
  <p:cSld name="CUSTOM_20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9"/>
          <p:cNvSpPr txBox="1">
            <a:spLocks noGrp="1"/>
          </p:cNvSpPr>
          <p:nvPr>
            <p:ph type="subTitle" idx="1"/>
          </p:nvPr>
        </p:nvSpPr>
        <p:spPr>
          <a:xfrm>
            <a:off x="5872236" y="1114800"/>
            <a:ext cx="2738700" cy="64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7" name="Google Shape;147;p29"/>
          <p:cNvSpPr txBox="1">
            <a:spLocks noGrp="1"/>
          </p:cNvSpPr>
          <p:nvPr>
            <p:ph type="subTitle" idx="2"/>
          </p:nvPr>
        </p:nvSpPr>
        <p:spPr>
          <a:xfrm>
            <a:off x="5872236" y="3685800"/>
            <a:ext cx="2738700" cy="64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8" name="Google Shape;148;p29"/>
          <p:cNvSpPr txBox="1">
            <a:spLocks noGrp="1"/>
          </p:cNvSpPr>
          <p:nvPr>
            <p:ph type="subTitle" idx="3"/>
          </p:nvPr>
        </p:nvSpPr>
        <p:spPr>
          <a:xfrm>
            <a:off x="5872236" y="2400300"/>
            <a:ext cx="2738700" cy="64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9" name="Google Shape;149;p29"/>
          <p:cNvSpPr txBox="1">
            <a:spLocks noGrp="1"/>
          </p:cNvSpPr>
          <p:nvPr>
            <p:ph type="title" hasCustomPrompt="1"/>
          </p:nvPr>
        </p:nvSpPr>
        <p:spPr>
          <a:xfrm>
            <a:off x="3421825" y="555345"/>
            <a:ext cx="2602800" cy="142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t>xx%</a:t>
            </a:r>
          </a:p>
        </p:txBody>
      </p:sp>
      <p:sp>
        <p:nvSpPr>
          <p:cNvPr id="150" name="Google Shape;150;p29"/>
          <p:cNvSpPr txBox="1">
            <a:spLocks noGrp="1"/>
          </p:cNvSpPr>
          <p:nvPr>
            <p:ph type="title" idx="4" hasCustomPrompt="1"/>
          </p:nvPr>
        </p:nvSpPr>
        <p:spPr>
          <a:xfrm>
            <a:off x="3421825" y="1840845"/>
            <a:ext cx="2602800" cy="142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t>xx%</a:t>
            </a:r>
          </a:p>
        </p:txBody>
      </p:sp>
      <p:sp>
        <p:nvSpPr>
          <p:cNvPr id="151" name="Google Shape;151;p29"/>
          <p:cNvSpPr txBox="1">
            <a:spLocks noGrp="1"/>
          </p:cNvSpPr>
          <p:nvPr>
            <p:ph type="title" idx="5" hasCustomPrompt="1"/>
          </p:nvPr>
        </p:nvSpPr>
        <p:spPr>
          <a:xfrm>
            <a:off x="3421825" y="3126345"/>
            <a:ext cx="2602800" cy="142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Playfair Display"/>
              <a:buNone/>
              <a:defRPr sz="7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t>xx%</a:t>
            </a:r>
          </a:p>
        </p:txBody>
      </p:sp>
      <p:sp>
        <p:nvSpPr>
          <p:cNvPr id="152" name="Google Shape;152;p29"/>
          <p:cNvSpPr/>
          <p:nvPr/>
        </p:nvSpPr>
        <p:spPr>
          <a:xfrm>
            <a:off x="-9100" y="0"/>
            <a:ext cx="32424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21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55" name="Google Shape;155;p30"/>
          <p:cNvSpPr/>
          <p:nvPr/>
        </p:nvSpPr>
        <p:spPr>
          <a:xfrm>
            <a:off x="0" y="-35875"/>
            <a:ext cx="667500" cy="5179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30"/>
          <p:cNvSpPr/>
          <p:nvPr/>
        </p:nvSpPr>
        <p:spPr>
          <a:xfrm>
            <a:off x="8476500" y="-18000"/>
            <a:ext cx="667500" cy="5179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667500" y="571500"/>
            <a:ext cx="78090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667500" y="1203425"/>
            <a:ext cx="8092800" cy="3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Livvic"/>
              <a:buAutoNum type="arabicPeriod"/>
              <a:defRPr sz="1200">
                <a:solidFill>
                  <a:schemeClr val="lt1"/>
                </a:solidFill>
              </a:defRPr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3pPr>
            <a:lvl4pPr marL="1828800" lvl="3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rabicPeriod"/>
              <a:defRPr sz="1200">
                <a:solidFill>
                  <a:schemeClr val="lt1"/>
                </a:solidFill>
              </a:defRPr>
            </a:lvl4pPr>
            <a:lvl5pPr marL="2286000" lvl="4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5pPr>
            <a:lvl6pPr marL="2743200" lvl="5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6pPr>
            <a:lvl7pPr marL="3200400" lvl="6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rabicPeriod"/>
              <a:defRPr sz="1200">
                <a:solidFill>
                  <a:schemeClr val="lt1"/>
                </a:solidFill>
              </a:defRPr>
            </a:lvl7pPr>
            <a:lvl8pPr marL="3657600" lvl="7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8pPr>
            <a:lvl9pPr marL="4114800" lvl="8" indent="-2921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0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2">
  <p:cSld name="CUSTOM_22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subTitle" idx="1"/>
          </p:nvPr>
        </p:nvSpPr>
        <p:spPr>
          <a:xfrm>
            <a:off x="1238525" y="1818475"/>
            <a:ext cx="3008400" cy="51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0" name="Google Shape;160;p31"/>
          <p:cNvSpPr txBox="1">
            <a:spLocks noGrp="1"/>
          </p:cNvSpPr>
          <p:nvPr>
            <p:ph type="subTitle" idx="2"/>
          </p:nvPr>
        </p:nvSpPr>
        <p:spPr>
          <a:xfrm>
            <a:off x="1238525" y="2596900"/>
            <a:ext cx="3008400" cy="11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1" name="Google Shape;161;p31"/>
          <p:cNvSpPr txBox="1">
            <a:spLocks noGrp="1"/>
          </p:cNvSpPr>
          <p:nvPr>
            <p:ph type="subTitle" idx="3"/>
          </p:nvPr>
        </p:nvSpPr>
        <p:spPr>
          <a:xfrm>
            <a:off x="4890650" y="1818475"/>
            <a:ext cx="3008400" cy="51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Montserrat"/>
              <a:buNone/>
              <a:defRPr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2" name="Google Shape;162;p31"/>
          <p:cNvSpPr txBox="1">
            <a:spLocks noGrp="1"/>
          </p:cNvSpPr>
          <p:nvPr>
            <p:ph type="subTitle" idx="4"/>
          </p:nvPr>
        </p:nvSpPr>
        <p:spPr>
          <a:xfrm>
            <a:off x="4885400" y="2598275"/>
            <a:ext cx="3008400" cy="11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3" name="Google Shape;163;p31"/>
          <p:cNvSpPr/>
          <p:nvPr/>
        </p:nvSpPr>
        <p:spPr>
          <a:xfrm>
            <a:off x="75" y="0"/>
            <a:ext cx="9144000" cy="571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31"/>
          <p:cNvSpPr/>
          <p:nvPr/>
        </p:nvSpPr>
        <p:spPr>
          <a:xfrm rot="10800000">
            <a:off x="100" y="4578000"/>
            <a:ext cx="9144000" cy="565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/>
          <p:nvPr/>
        </p:nvSpPr>
        <p:spPr>
          <a:xfrm>
            <a:off x="658875" y="571500"/>
            <a:ext cx="7809000" cy="400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1"/>
          </p:nvPr>
        </p:nvSpPr>
        <p:spPr>
          <a:xfrm>
            <a:off x="1244988" y="1897175"/>
            <a:ext cx="30087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2"/>
          </p:nvPr>
        </p:nvSpPr>
        <p:spPr>
          <a:xfrm>
            <a:off x="1238525" y="2595325"/>
            <a:ext cx="3008700" cy="12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3"/>
          </p:nvPr>
        </p:nvSpPr>
        <p:spPr>
          <a:xfrm>
            <a:off x="4893617" y="1897175"/>
            <a:ext cx="30054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A6BFA5"/>
              </a:buClr>
              <a:buSzPts val="2100"/>
              <a:buFont typeface="Montserrat"/>
              <a:buNone/>
              <a:defRPr sz="2100">
                <a:solidFill>
                  <a:srgbClr val="A6BFA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4"/>
          </p:nvPr>
        </p:nvSpPr>
        <p:spPr>
          <a:xfrm>
            <a:off x="4886911" y="2595325"/>
            <a:ext cx="3008700" cy="12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9" name="Google Shape;29;p6"/>
          <p:cNvSpPr/>
          <p:nvPr/>
        </p:nvSpPr>
        <p:spPr>
          <a:xfrm>
            <a:off x="0" y="0"/>
            <a:ext cx="9144000" cy="571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/>
          <p:nvPr/>
        </p:nvSpPr>
        <p:spPr>
          <a:xfrm>
            <a:off x="0" y="4572000"/>
            <a:ext cx="9144000" cy="571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5226600" y="1815550"/>
            <a:ext cx="2607600" cy="52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40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1"/>
          </p:nvPr>
        </p:nvSpPr>
        <p:spPr>
          <a:xfrm>
            <a:off x="5226600" y="2305950"/>
            <a:ext cx="2607600" cy="10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/>
          <p:nvPr/>
        </p:nvSpPr>
        <p:spPr>
          <a:xfrm>
            <a:off x="0" y="0"/>
            <a:ext cx="45738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/>
          <p:nvPr/>
        </p:nvSpPr>
        <p:spPr>
          <a:xfrm>
            <a:off x="658875" y="571500"/>
            <a:ext cx="7809000" cy="400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667500" y="1676250"/>
            <a:ext cx="7809000" cy="86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ubTitle" idx="1"/>
          </p:nvPr>
        </p:nvSpPr>
        <p:spPr>
          <a:xfrm>
            <a:off x="663600" y="2733750"/>
            <a:ext cx="78090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113988" y="868680"/>
            <a:ext cx="49152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5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2114813" y="1776153"/>
            <a:ext cx="4915200" cy="280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 sz="1000">
                <a:solidFill>
                  <a:schemeClr val="lt1"/>
                </a:solidFill>
              </a:defRPr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 sz="1000">
                <a:solidFill>
                  <a:schemeClr val="lt1"/>
                </a:solidFill>
              </a:defRPr>
            </a:lvl3pPr>
            <a:lvl4pPr marL="1828800" lvl="3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 sz="1000">
                <a:solidFill>
                  <a:schemeClr val="lt1"/>
                </a:solidFill>
              </a:defRPr>
            </a:lvl4pPr>
            <a:lvl5pPr marL="2286000" lvl="4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 sz="1000">
                <a:solidFill>
                  <a:schemeClr val="lt1"/>
                </a:solidFill>
              </a:defRPr>
            </a:lvl5pPr>
            <a:lvl6pPr marL="2743200" lvl="5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 sz="1000">
                <a:solidFill>
                  <a:schemeClr val="lt1"/>
                </a:solidFill>
              </a:defRPr>
            </a:lvl6pPr>
            <a:lvl7pPr marL="3200400" lvl="6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 sz="1000">
                <a:solidFill>
                  <a:schemeClr val="lt1"/>
                </a:solidFill>
              </a:defRPr>
            </a:lvl7pPr>
            <a:lvl8pPr marL="3657600" lvl="7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 sz="1000">
                <a:solidFill>
                  <a:schemeClr val="lt1"/>
                </a:solidFill>
              </a:defRPr>
            </a:lvl8pPr>
            <a:lvl9pPr marL="4114800" lvl="8" indent="-2921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000"/>
              <a:buChar char="■"/>
              <a:defRPr sz="1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5391900" y="2269200"/>
            <a:ext cx="30846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Montserrat"/>
              <a:buNone/>
              <a:defRPr sz="2500" b="1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67500" y="445025"/>
            <a:ext cx="780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67500" y="1152475"/>
            <a:ext cx="7809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2"/>
          <p:cNvSpPr txBox="1">
            <a:spLocks noGrp="1"/>
          </p:cNvSpPr>
          <p:nvPr>
            <p:ph type="ctrTitle"/>
          </p:nvPr>
        </p:nvSpPr>
        <p:spPr>
          <a:xfrm>
            <a:off x="4248475" y="968525"/>
            <a:ext cx="4638600" cy="22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FFFFFF"/>
                </a:solidFill>
              </a:rPr>
              <a:t>Understand the </a:t>
            </a:r>
            <a:r>
              <a:rPr lang="en" sz="3600" dirty="0" smtClean="0">
                <a:solidFill>
                  <a:srgbClr val="FFFFFF"/>
                </a:solidFill>
              </a:rPr>
              <a:t>Marketplace </a:t>
            </a:r>
            <a:r>
              <a:rPr lang="en" sz="3600" dirty="0">
                <a:solidFill>
                  <a:srgbClr val="FFFFFF"/>
                </a:solidFill>
              </a:rPr>
              <a:t>and </a:t>
            </a:r>
            <a:r>
              <a:rPr lang="en" sz="3600" dirty="0" smtClean="0">
                <a:solidFill>
                  <a:srgbClr val="FFFFFF"/>
                </a:solidFill>
              </a:rPr>
              <a:t>Customer Needs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170" name="Google Shape;170;p32"/>
          <p:cNvSpPr txBox="1">
            <a:spLocks noGrp="1"/>
          </p:cNvSpPr>
          <p:nvPr>
            <p:ph type="subTitle" idx="1"/>
          </p:nvPr>
        </p:nvSpPr>
        <p:spPr>
          <a:xfrm>
            <a:off x="5363425" y="4043375"/>
            <a:ext cx="2408700" cy="7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Name: Nada Elsaiti</a:t>
            </a:r>
            <a:endParaRPr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Email: naday_3063</a:t>
            </a:r>
            <a:endParaRPr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ID: 3063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71" name="Google Shape;171;p32"/>
          <p:cNvPicPr preferRelativeResize="0"/>
          <p:nvPr/>
        </p:nvPicPr>
        <p:blipFill rotWithShape="1">
          <a:blip r:embed="rId3">
            <a:alphaModFix/>
          </a:blip>
          <a:srcRect l="62598" t="6256" b="6247"/>
          <a:stretch/>
        </p:blipFill>
        <p:spPr>
          <a:xfrm>
            <a:off x="667500" y="571500"/>
            <a:ext cx="2561100" cy="400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2"/>
          <p:cNvSpPr txBox="1">
            <a:spLocks noGrp="1"/>
          </p:cNvSpPr>
          <p:nvPr>
            <p:ph type="subTitle" idx="1"/>
          </p:nvPr>
        </p:nvSpPr>
        <p:spPr>
          <a:xfrm>
            <a:off x="3911925" y="4731300"/>
            <a:ext cx="1577700" cy="4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6/4/2021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73" name="Google Shape;17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1925" y="0"/>
            <a:ext cx="1117275" cy="96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55428" y="0"/>
            <a:ext cx="1088571" cy="9685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مربع نص 6"/>
          <p:cNvSpPr txBox="1"/>
          <p:nvPr/>
        </p:nvSpPr>
        <p:spPr>
          <a:xfrm>
            <a:off x="3665445" y="309890"/>
            <a:ext cx="5731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Libyan International Medical University </a:t>
            </a:r>
          </a:p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 Business Administration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1"/>
          <p:cNvSpPr txBox="1">
            <a:spLocks noGrp="1"/>
          </p:cNvSpPr>
          <p:nvPr>
            <p:ph type="title"/>
          </p:nvPr>
        </p:nvSpPr>
        <p:spPr>
          <a:xfrm>
            <a:off x="4572000" y="436725"/>
            <a:ext cx="46596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1- Price</a:t>
            </a:r>
            <a:endParaRPr sz="3600"/>
          </a:p>
        </p:txBody>
      </p:sp>
      <p:sp>
        <p:nvSpPr>
          <p:cNvPr id="251" name="Google Shape;251;p41"/>
          <p:cNvSpPr txBox="1">
            <a:spLocks noGrp="1"/>
          </p:cNvSpPr>
          <p:nvPr>
            <p:ph type="subTitle" idx="4294967295"/>
          </p:nvPr>
        </p:nvSpPr>
        <p:spPr>
          <a:xfrm>
            <a:off x="5013750" y="2074575"/>
            <a:ext cx="3776100" cy="18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Price is how much a business charges for its product or service.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52" name="Google Shape;25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267200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41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10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2"/>
          <p:cNvSpPr txBox="1">
            <a:spLocks noGrp="1"/>
          </p:cNvSpPr>
          <p:nvPr>
            <p:ph type="title"/>
          </p:nvPr>
        </p:nvSpPr>
        <p:spPr>
          <a:xfrm>
            <a:off x="3196650" y="226375"/>
            <a:ext cx="60351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2- Quality</a:t>
            </a:r>
            <a:endParaRPr sz="3600"/>
          </a:p>
        </p:txBody>
      </p:sp>
      <p:sp>
        <p:nvSpPr>
          <p:cNvPr id="259" name="Google Shape;259;p42"/>
          <p:cNvSpPr txBox="1">
            <a:spLocks noGrp="1"/>
          </p:cNvSpPr>
          <p:nvPr>
            <p:ph type="subTitle" idx="4294967295"/>
          </p:nvPr>
        </p:nvSpPr>
        <p:spPr>
          <a:xfrm>
            <a:off x="5024275" y="2064075"/>
            <a:ext cx="3776100" cy="18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Quality relates to the standard of the product or service being offered.</a:t>
            </a:r>
            <a:endParaRPr sz="18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60" name="Google Shape;26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04475"/>
            <a:ext cx="4719475" cy="2560955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42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11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3"/>
          <p:cNvSpPr txBox="1">
            <a:spLocks noGrp="1"/>
          </p:cNvSpPr>
          <p:nvPr>
            <p:ph type="title"/>
          </p:nvPr>
        </p:nvSpPr>
        <p:spPr>
          <a:xfrm>
            <a:off x="3196650" y="226375"/>
            <a:ext cx="60351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3- Choice</a:t>
            </a:r>
            <a:endParaRPr sz="3600"/>
          </a:p>
        </p:txBody>
      </p:sp>
      <p:sp>
        <p:nvSpPr>
          <p:cNvPr id="267" name="Google Shape;267;p43"/>
          <p:cNvSpPr txBox="1">
            <a:spLocks noGrp="1"/>
          </p:cNvSpPr>
          <p:nvPr>
            <p:ph type="subTitle" idx="4294967295"/>
          </p:nvPr>
        </p:nvSpPr>
        <p:spPr>
          <a:xfrm>
            <a:off x="5024275" y="2064075"/>
            <a:ext cx="3776100" cy="18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Choice is very important, many businesses have a range of products and/or services available to suit different groups of customers.</a:t>
            </a:r>
            <a:endParaRPr sz="18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68" name="Google Shape;26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450" y="873313"/>
            <a:ext cx="4719475" cy="339688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43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12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4"/>
          <p:cNvSpPr txBox="1">
            <a:spLocks noGrp="1"/>
          </p:cNvSpPr>
          <p:nvPr>
            <p:ph type="title"/>
          </p:nvPr>
        </p:nvSpPr>
        <p:spPr>
          <a:xfrm>
            <a:off x="667500" y="372175"/>
            <a:ext cx="7809000" cy="146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 </a:t>
            </a:r>
            <a:endParaRPr/>
          </a:p>
        </p:txBody>
      </p:sp>
      <p:sp>
        <p:nvSpPr>
          <p:cNvPr id="275" name="Google Shape;275;p44"/>
          <p:cNvSpPr txBox="1">
            <a:spLocks noGrp="1"/>
          </p:cNvSpPr>
          <p:nvPr>
            <p:ph type="subTitle" idx="1"/>
          </p:nvPr>
        </p:nvSpPr>
        <p:spPr>
          <a:xfrm>
            <a:off x="685800" y="3052125"/>
            <a:ext cx="7809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Once the marketers fully understand the marketplace and customers, they can design a marketing strategy to find, attract, keep and grow target customers.</a:t>
            </a:r>
            <a:endParaRPr/>
          </a:p>
        </p:txBody>
      </p:sp>
      <p:sp>
        <p:nvSpPr>
          <p:cNvPr id="276" name="Google Shape;276;p44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13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5"/>
          <p:cNvSpPr txBox="1">
            <a:spLocks noGrp="1"/>
          </p:cNvSpPr>
          <p:nvPr>
            <p:ph type="title"/>
          </p:nvPr>
        </p:nvSpPr>
        <p:spPr>
          <a:xfrm>
            <a:off x="667500" y="868654"/>
            <a:ext cx="7809000" cy="33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0">
                <a:latin typeface="Arial"/>
                <a:ea typeface="Arial"/>
                <a:cs typeface="Arial"/>
                <a:sym typeface="Arial"/>
              </a:rPr>
              <a:t>Kokemuller, N. (2017, November 21). </a:t>
            </a:r>
            <a:r>
              <a:rPr lang="en" sz="1200" b="0" i="1">
                <a:latin typeface="Arial"/>
                <a:ea typeface="Arial"/>
                <a:cs typeface="Arial"/>
                <a:sym typeface="Arial"/>
              </a:rPr>
              <a:t>What Does “Marketplace Needs” Mean?</a:t>
            </a:r>
            <a:r>
              <a:rPr lang="en" sz="1200" b="0">
                <a:latin typeface="Arial"/>
                <a:ea typeface="Arial"/>
                <a:cs typeface="Arial"/>
                <a:sym typeface="Arial"/>
              </a:rPr>
              <a:t> Small Business - Chron.Com. https://smallbusiness.chron.com/marketplace-needs-mean-74802.html</a:t>
            </a:r>
            <a:endParaRPr sz="1200" b="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0">
                <a:latin typeface="Arial"/>
                <a:ea typeface="Arial"/>
                <a:cs typeface="Arial"/>
                <a:sym typeface="Arial"/>
              </a:rPr>
              <a:t>Stobierski, T. (2020, September 1). </a:t>
            </a:r>
            <a:r>
              <a:rPr lang="en" sz="1200" b="0" i="1">
                <a:latin typeface="Arial"/>
                <a:ea typeface="Arial"/>
                <a:cs typeface="Arial"/>
                <a:sym typeface="Arial"/>
              </a:rPr>
              <a:t>3 Most Common Types of Customer Needs to Be Aware Of | HBS Online</a:t>
            </a:r>
            <a:r>
              <a:rPr lang="en" sz="1200" b="0">
                <a:latin typeface="Arial"/>
                <a:ea typeface="Arial"/>
                <a:cs typeface="Arial"/>
                <a:sym typeface="Arial"/>
              </a:rPr>
              <a:t>. Business Insights - Blog. https://online.hbs.edu/blog/post/types-of-customer-needs</a:t>
            </a:r>
            <a:endParaRPr sz="1200" b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F9029705-FCCC-4516-9999-931FE7AE4C5B}"/>
              </a:ext>
            </a:extLst>
          </p:cNvPr>
          <p:cNvSpPr txBox="1">
            <a:spLocks/>
          </p:cNvSpPr>
          <p:nvPr/>
        </p:nvSpPr>
        <p:spPr>
          <a:xfrm>
            <a:off x="-489857" y="0"/>
            <a:ext cx="9956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5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dirty="0" smtClean="0"/>
              <a:t>Reference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6"/>
          <p:cNvSpPr txBox="1">
            <a:spLocks noGrp="1"/>
          </p:cNvSpPr>
          <p:nvPr>
            <p:ph type="title"/>
          </p:nvPr>
        </p:nvSpPr>
        <p:spPr>
          <a:xfrm>
            <a:off x="667500" y="2138700"/>
            <a:ext cx="7809000" cy="86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You!!! :)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9" name="Google Shape;179;p33"/>
          <p:cNvCxnSpPr>
            <a:stCxn id="180" idx="1"/>
            <a:endCxn id="181" idx="3"/>
          </p:cNvCxnSpPr>
          <p:nvPr/>
        </p:nvCxnSpPr>
        <p:spPr>
          <a:xfrm>
            <a:off x="891902" y="2571759"/>
            <a:ext cx="7391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2" name="Google Shape;182;p33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</a:t>
            </a:r>
            <a:endParaRPr/>
          </a:p>
        </p:txBody>
      </p:sp>
      <p:sp>
        <p:nvSpPr>
          <p:cNvPr id="183" name="Google Shape;183;p33"/>
          <p:cNvSpPr txBox="1">
            <a:spLocks noGrp="1"/>
          </p:cNvSpPr>
          <p:nvPr>
            <p:ph type="subTitle" idx="4294967295"/>
          </p:nvPr>
        </p:nvSpPr>
        <p:spPr>
          <a:xfrm>
            <a:off x="570600" y="3262675"/>
            <a:ext cx="1652700" cy="11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What is marketplace and customer needs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84" name="Google Shape;184;p33"/>
          <p:cNvSpPr txBox="1">
            <a:spLocks noGrp="1"/>
          </p:cNvSpPr>
          <p:nvPr>
            <p:ph type="subTitle" idx="4294967295"/>
          </p:nvPr>
        </p:nvSpPr>
        <p:spPr>
          <a:xfrm>
            <a:off x="2871598" y="3199550"/>
            <a:ext cx="1652700" cy="11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The marketplace and customer needs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5" name="Google Shape;185;p33"/>
          <p:cNvSpPr txBox="1">
            <a:spLocks noGrp="1"/>
          </p:cNvSpPr>
          <p:nvPr>
            <p:ph type="subTitle" idx="4294967295"/>
          </p:nvPr>
        </p:nvSpPr>
        <p:spPr>
          <a:xfrm>
            <a:off x="4998600" y="3504650"/>
            <a:ext cx="1304700" cy="55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Conclusion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6" name="Google Shape;186;p33"/>
          <p:cNvSpPr txBox="1">
            <a:spLocks noGrp="1"/>
          </p:cNvSpPr>
          <p:nvPr>
            <p:ph type="subTitle" idx="4294967295"/>
          </p:nvPr>
        </p:nvSpPr>
        <p:spPr>
          <a:xfrm>
            <a:off x="7125601" y="3504650"/>
            <a:ext cx="1304700" cy="55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References</a:t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0" name="Google Shape;180;p33"/>
          <p:cNvSpPr/>
          <p:nvPr/>
        </p:nvSpPr>
        <p:spPr>
          <a:xfrm>
            <a:off x="891902" y="2066709"/>
            <a:ext cx="1010100" cy="101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A6BF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33"/>
          <p:cNvSpPr/>
          <p:nvPr/>
        </p:nvSpPr>
        <p:spPr>
          <a:xfrm>
            <a:off x="3018905" y="2066709"/>
            <a:ext cx="1010100" cy="101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A6BF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3"/>
          <p:cNvSpPr/>
          <p:nvPr/>
        </p:nvSpPr>
        <p:spPr>
          <a:xfrm>
            <a:off x="5145893" y="2066709"/>
            <a:ext cx="1010100" cy="101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A6BF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33"/>
          <p:cNvSpPr/>
          <p:nvPr/>
        </p:nvSpPr>
        <p:spPr>
          <a:xfrm>
            <a:off x="7272904" y="2066709"/>
            <a:ext cx="1010100" cy="101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A6BF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33"/>
          <p:cNvSpPr txBox="1">
            <a:spLocks noGrp="1"/>
          </p:cNvSpPr>
          <p:nvPr>
            <p:ph type="subTitle" idx="4294967295"/>
          </p:nvPr>
        </p:nvSpPr>
        <p:spPr>
          <a:xfrm>
            <a:off x="744600" y="2371350"/>
            <a:ext cx="1304700" cy="4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190" name="Google Shape;190;p33"/>
          <p:cNvSpPr txBox="1">
            <a:spLocks noGrp="1"/>
          </p:cNvSpPr>
          <p:nvPr>
            <p:ph type="subTitle" idx="4294967295"/>
          </p:nvPr>
        </p:nvSpPr>
        <p:spPr>
          <a:xfrm>
            <a:off x="2871608" y="2371350"/>
            <a:ext cx="1304700" cy="4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1" name="Google Shape;191;p33"/>
          <p:cNvSpPr txBox="1">
            <a:spLocks noGrp="1"/>
          </p:cNvSpPr>
          <p:nvPr>
            <p:ph type="subTitle" idx="4294967295"/>
          </p:nvPr>
        </p:nvSpPr>
        <p:spPr>
          <a:xfrm>
            <a:off x="4998600" y="2371350"/>
            <a:ext cx="1304700" cy="4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2" name="Google Shape;192;p33"/>
          <p:cNvSpPr txBox="1">
            <a:spLocks noGrp="1"/>
          </p:cNvSpPr>
          <p:nvPr>
            <p:ph type="subTitle" idx="4294967295"/>
          </p:nvPr>
        </p:nvSpPr>
        <p:spPr>
          <a:xfrm>
            <a:off x="7125600" y="2371350"/>
            <a:ext cx="1304700" cy="4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3" name="Google Shape;193;p33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>
            <a:spLocks noGrp="1"/>
          </p:cNvSpPr>
          <p:nvPr>
            <p:ph type="title"/>
          </p:nvPr>
        </p:nvSpPr>
        <p:spPr>
          <a:xfrm>
            <a:off x="4627150" y="636575"/>
            <a:ext cx="4302000" cy="193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What are a marketplace needs</a:t>
            </a:r>
            <a:endParaRPr sz="4800"/>
          </a:p>
        </p:txBody>
      </p:sp>
      <p:sp>
        <p:nvSpPr>
          <p:cNvPr id="199" name="Google Shape;199;p34"/>
          <p:cNvSpPr txBox="1">
            <a:spLocks noGrp="1"/>
          </p:cNvSpPr>
          <p:nvPr>
            <p:ph type="subTitle" idx="1"/>
          </p:nvPr>
        </p:nvSpPr>
        <p:spPr>
          <a:xfrm>
            <a:off x="5047875" y="2905525"/>
            <a:ext cx="3776100" cy="18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It is a marketing concept that relates to the functional or emotional needs or desires of a target market.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00" name="Google Shape;20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850" y="1127825"/>
            <a:ext cx="4332875" cy="288786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4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5"/>
          <p:cNvSpPr txBox="1">
            <a:spLocks noGrp="1"/>
          </p:cNvSpPr>
          <p:nvPr>
            <p:ph type="title"/>
          </p:nvPr>
        </p:nvSpPr>
        <p:spPr>
          <a:xfrm>
            <a:off x="667500" y="2138700"/>
            <a:ext cx="7809000" cy="86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marketplace needs</a:t>
            </a:r>
            <a:endParaRPr/>
          </a:p>
        </p:txBody>
      </p:sp>
      <p:sp>
        <p:nvSpPr>
          <p:cNvPr id="207" name="Google Shape;207;p35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4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 txBox="1">
            <a:spLocks noGrp="1"/>
          </p:cNvSpPr>
          <p:nvPr>
            <p:ph type="title"/>
          </p:nvPr>
        </p:nvSpPr>
        <p:spPr>
          <a:xfrm>
            <a:off x="4572000" y="436725"/>
            <a:ext cx="46596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1- Target marketing</a:t>
            </a:r>
            <a:endParaRPr sz="3600"/>
          </a:p>
        </p:txBody>
      </p:sp>
      <p:sp>
        <p:nvSpPr>
          <p:cNvPr id="213" name="Google Shape;213;p36"/>
          <p:cNvSpPr txBox="1">
            <a:spLocks noGrp="1"/>
          </p:cNvSpPr>
          <p:nvPr>
            <p:ph type="subTitle" idx="4294967295"/>
          </p:nvPr>
        </p:nvSpPr>
        <p:spPr>
          <a:xfrm>
            <a:off x="5013750" y="1748500"/>
            <a:ext cx="3776100" cy="18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One of the first steps in marketing is to look at the target audience for your products or services and to identify one or more market segments.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14" name="Google Shape;21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50" y="1304300"/>
            <a:ext cx="4708950" cy="2986347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6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5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7"/>
          <p:cNvSpPr txBox="1">
            <a:spLocks noGrp="1"/>
          </p:cNvSpPr>
          <p:nvPr>
            <p:ph type="title"/>
          </p:nvPr>
        </p:nvSpPr>
        <p:spPr>
          <a:xfrm>
            <a:off x="3196650" y="226375"/>
            <a:ext cx="60351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2- Functional or Emotional needs</a:t>
            </a:r>
            <a:endParaRPr sz="3600"/>
          </a:p>
        </p:txBody>
      </p:sp>
      <p:sp>
        <p:nvSpPr>
          <p:cNvPr id="221" name="Google Shape;221;p37"/>
          <p:cNvSpPr txBox="1">
            <a:spLocks noGrp="1"/>
          </p:cNvSpPr>
          <p:nvPr>
            <p:ph type="subTitle" idx="4294967295"/>
          </p:nvPr>
        </p:nvSpPr>
        <p:spPr>
          <a:xfrm>
            <a:off x="5024275" y="2064075"/>
            <a:ext cx="3776100" cy="18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Needs are generally categorized as either functional or emotional.</a:t>
            </a:r>
            <a:endParaRPr sz="18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22" name="Google Shape;22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550" y="1377975"/>
            <a:ext cx="4567775" cy="304517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7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6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8"/>
          <p:cNvSpPr txBox="1">
            <a:spLocks noGrp="1"/>
          </p:cNvSpPr>
          <p:nvPr>
            <p:ph type="title"/>
          </p:nvPr>
        </p:nvSpPr>
        <p:spPr>
          <a:xfrm>
            <a:off x="3196650" y="226375"/>
            <a:ext cx="60351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3- Differentiated Marketing</a:t>
            </a:r>
            <a:endParaRPr sz="3600"/>
          </a:p>
        </p:txBody>
      </p:sp>
      <p:sp>
        <p:nvSpPr>
          <p:cNvPr id="229" name="Google Shape;229;p38"/>
          <p:cNvSpPr txBox="1">
            <a:spLocks noGrp="1"/>
          </p:cNvSpPr>
          <p:nvPr>
            <p:ph type="subTitle" idx="4294967295"/>
          </p:nvPr>
        </p:nvSpPr>
        <p:spPr>
          <a:xfrm>
            <a:off x="5024275" y="2064075"/>
            <a:ext cx="3776100" cy="18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Differentiation is a key component of effective marketing, especially in highly competitive industries.</a:t>
            </a:r>
            <a:endParaRPr sz="18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30" name="Google Shape;23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575" y="1230700"/>
            <a:ext cx="3044250" cy="3044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8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7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9"/>
          <p:cNvSpPr txBox="1">
            <a:spLocks noGrp="1"/>
          </p:cNvSpPr>
          <p:nvPr>
            <p:ph type="title"/>
          </p:nvPr>
        </p:nvSpPr>
        <p:spPr>
          <a:xfrm>
            <a:off x="4627150" y="236800"/>
            <a:ext cx="4438800" cy="233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What are a customer needs</a:t>
            </a:r>
            <a:endParaRPr sz="4800"/>
          </a:p>
        </p:txBody>
      </p:sp>
      <p:sp>
        <p:nvSpPr>
          <p:cNvPr id="237" name="Google Shape;237;p39"/>
          <p:cNvSpPr txBox="1">
            <a:spLocks noGrp="1"/>
          </p:cNvSpPr>
          <p:nvPr>
            <p:ph type="subTitle" idx="1"/>
          </p:nvPr>
        </p:nvSpPr>
        <p:spPr>
          <a:xfrm>
            <a:off x="5047875" y="2905525"/>
            <a:ext cx="3776100" cy="18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 customer needs are the things that customers require when purchasing a product or service.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38" name="Google Shape;23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30263"/>
            <a:ext cx="4322350" cy="2882974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9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8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0"/>
          <p:cNvSpPr txBox="1">
            <a:spLocks noGrp="1"/>
          </p:cNvSpPr>
          <p:nvPr>
            <p:ph type="title"/>
          </p:nvPr>
        </p:nvSpPr>
        <p:spPr>
          <a:xfrm>
            <a:off x="667500" y="2138700"/>
            <a:ext cx="7809000" cy="86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customer needs</a:t>
            </a:r>
            <a:endParaRPr/>
          </a:p>
        </p:txBody>
      </p:sp>
      <p:sp>
        <p:nvSpPr>
          <p:cNvPr id="245" name="Google Shape;245;p40"/>
          <p:cNvSpPr txBox="1"/>
          <p:nvPr/>
        </p:nvSpPr>
        <p:spPr>
          <a:xfrm>
            <a:off x="8712600" y="0"/>
            <a:ext cx="43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9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imalist Green Slides by Slidesgo">
  <a:themeElements>
    <a:clrScheme name="Simple Light">
      <a:dk1>
        <a:srgbClr val="000000"/>
      </a:dk1>
      <a:lt1>
        <a:srgbClr val="FFFFFF"/>
      </a:lt1>
      <a:dk2>
        <a:srgbClr val="A6BFA5"/>
      </a:dk2>
      <a:lt2>
        <a:srgbClr val="C9D8C8"/>
      </a:lt2>
      <a:accent1>
        <a:srgbClr val="161922"/>
      </a:accent1>
      <a:accent2>
        <a:srgbClr val="FFFFFF"/>
      </a:accent2>
      <a:accent3>
        <a:srgbClr val="A6BFA5"/>
      </a:accent3>
      <a:accent4>
        <a:srgbClr val="C9D8C8"/>
      </a:accent4>
      <a:accent5>
        <a:srgbClr val="000000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</Words>
  <Application>Microsoft Office PowerPoint</Application>
  <PresentationFormat>On-screen Show (16:9)</PresentationFormat>
  <Paragraphs>53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Playfair Display</vt:lpstr>
      <vt:lpstr>Livvic</vt:lpstr>
      <vt:lpstr>Playfair Display Regular</vt:lpstr>
      <vt:lpstr>Montserrat</vt:lpstr>
      <vt:lpstr>Times New Roman</vt:lpstr>
      <vt:lpstr>Roboto Condensed Light</vt:lpstr>
      <vt:lpstr>Arial</vt:lpstr>
      <vt:lpstr>Minimalist Green Slides by Slidesgo</vt:lpstr>
      <vt:lpstr>Understand the Marketplace and Customer Needs</vt:lpstr>
      <vt:lpstr>Table Of Content</vt:lpstr>
      <vt:lpstr>What are a marketplace needs</vt:lpstr>
      <vt:lpstr>The marketplace needs</vt:lpstr>
      <vt:lpstr>1- Target marketing</vt:lpstr>
      <vt:lpstr>2- Functional or Emotional needs</vt:lpstr>
      <vt:lpstr>3- Differentiated Marketing</vt:lpstr>
      <vt:lpstr>What are a customer needs</vt:lpstr>
      <vt:lpstr>The customer needs</vt:lpstr>
      <vt:lpstr>1- Price</vt:lpstr>
      <vt:lpstr>2- Quality</vt:lpstr>
      <vt:lpstr>3- Choice</vt:lpstr>
      <vt:lpstr>Conclusion </vt:lpstr>
      <vt:lpstr>Kokemuller, N. (2017, November 21). What Does “Marketplace Needs” Mean? Small Business - Chron.Com. https://smallbusiness.chron.com/marketplace-needs-mean-74802.html  Stobierski, T. (2020, September 1). 3 Most Common Types of Customer Needs to Be Aware Of | HBS Online. Business Insights - Blog. https://online.hbs.edu/blog/post/types-of-customer-needs  </vt:lpstr>
      <vt:lpstr>Thank You!!! :)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 the Marketplace and Customer Needs</dc:title>
  <cp:lastModifiedBy>user</cp:lastModifiedBy>
  <cp:revision>1</cp:revision>
  <dcterms:modified xsi:type="dcterms:W3CDTF">2021-05-25T12:11:24Z</dcterms:modified>
</cp:coreProperties>
</file>