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8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3D5DD754-E5E1-4445-8B57-BF4517F36629}" type="datetimeFigureOut">
              <a:rPr lang="ar-SA" smtClean="0"/>
              <a:t>12/10/1442</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FCB576B-23BE-4FFF-A41E-E12D9D9AF56C}" type="slidenum">
              <a:rPr lang="ar-SA" smtClean="0"/>
              <a:t>‹#›</a:t>
            </a:fld>
            <a:endParaRPr lang="ar-SA"/>
          </a:p>
        </p:txBody>
      </p:sp>
    </p:spTree>
    <p:extLst>
      <p:ext uri="{BB962C8B-B14F-4D97-AF65-F5344CB8AC3E}">
        <p14:creationId xmlns:p14="http://schemas.microsoft.com/office/powerpoint/2010/main" val="196207712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2FCB576B-23BE-4FFF-A41E-E12D9D9AF56C}" type="slidenum">
              <a:rPr lang="ar-SA" smtClean="0"/>
              <a:t>2</a:t>
            </a:fld>
            <a:endParaRPr lang="ar-SA"/>
          </a:p>
        </p:txBody>
      </p:sp>
    </p:spTree>
    <p:extLst>
      <p:ext uri="{BB962C8B-B14F-4D97-AF65-F5344CB8AC3E}">
        <p14:creationId xmlns:p14="http://schemas.microsoft.com/office/powerpoint/2010/main" val="20277014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52BD9238-0B57-45E7-AAD7-CC22C8773AEE}" type="datetime1">
              <a:rPr lang="en-US" smtClean="0"/>
              <a:t>5/23/2021</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E0115-AD22-4C58-9282-64B7574431EE}" type="datetime1">
              <a:rPr lang="en-US" smtClean="0"/>
              <a:t>5/23/2021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879D1E-6D8C-4E6C-98EA-7CD463991735}" type="datetime1">
              <a:rPr lang="en-US" smtClean="0"/>
              <a:t>5/23/2021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5527C8-D4CE-4575-8A29-5DB545004A28}" type="datetime1">
              <a:rPr lang="en-US" smtClean="0"/>
              <a:t>5/23/2021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ED16427F-18DA-4591-812D-C6990454ED0F}" type="datetime1">
              <a:rPr lang="en-US" smtClean="0"/>
              <a:t>5/23/2021</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6D376F6-6F8F-43FA-8E86-5127171DCC13}" type="datetime1">
              <a:rPr lang="en-US" smtClean="0"/>
              <a:t>5/23/2021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AC13A91-7DDC-4F40-9335-CA35F9966664}" type="datetime1">
              <a:rPr lang="en-US" smtClean="0"/>
              <a:t>5/23/2021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A8BB4D-F1A0-4B0F-BA7A-94B74BC957B4}" type="datetime1">
              <a:rPr lang="en-US" smtClean="0"/>
              <a:t>5/23/2021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9AFAC6-210C-4308-A2AF-04EC4ADFCA3B}" type="datetime1">
              <a:rPr lang="en-US" smtClean="0"/>
              <a:t>5/23/2021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9D72320B-338C-429E-B717-E3FD968E7D34}" type="datetime1">
              <a:rPr lang="en-US" smtClean="0"/>
              <a:t>5/23/2021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46A74D94-A212-4B18-902D-73D9249EE9BE}" type="datetime1">
              <a:rPr lang="en-US" smtClean="0"/>
              <a:t>5/23/2021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AB10E320-A928-44F3-985E-99EE45D52AA5}" type="datetime1">
              <a:rPr lang="en-US" smtClean="0"/>
              <a:t>5/23/2021</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scribbr.co.uk/thesis-dissertation/literature-review/" TargetMode="External"/><Relationship Id="rId2" Type="http://schemas.openxmlformats.org/officeDocument/2006/relationships/hyperlink" Target="https://youtu.be/BgNehPgFiyc" TargetMode="External"/><Relationship Id="rId1" Type="http://schemas.openxmlformats.org/officeDocument/2006/relationships/slideLayout" Target="../slideLayouts/slideLayout2.xml"/><Relationship Id="rId4" Type="http://schemas.openxmlformats.org/officeDocument/2006/relationships/hyperlink" Target="https://app.enago.com/homepage/i/19368/literature-review-tips-for-the-introduction-and-discussion-section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 xmlns:a16="http://schemas.microsoft.com/office/drawing/2014/main" id="{F08366B8-DA80-574D-B06D-E1EC82686A76}"/>
              </a:ext>
            </a:extLst>
          </p:cNvPr>
          <p:cNvSpPr>
            <a:spLocks noGrp="1"/>
          </p:cNvSpPr>
          <p:nvPr>
            <p:ph type="subTitle" idx="1"/>
          </p:nvPr>
        </p:nvSpPr>
        <p:spPr>
          <a:xfrm>
            <a:off x="2293818" y="5425400"/>
            <a:ext cx="6831673" cy="1086237"/>
          </a:xfrm>
        </p:spPr>
        <p:txBody>
          <a:bodyPr>
            <a:normAutofit lnSpcReduction="10000"/>
          </a:bodyPr>
          <a:lstStyle/>
          <a:p>
            <a:pPr marL="742950" lvl="1" indent="-285750">
              <a:buFont typeface="Arial" panose="020B0604020202020204" pitchFamily="34" charset="0"/>
              <a:buChar char="•"/>
            </a:pPr>
            <a:r>
              <a:rPr lang="en-US" dirty="0">
                <a:solidFill>
                  <a:schemeClr val="tx1"/>
                </a:solidFill>
              </a:rPr>
              <a:t>By: </a:t>
            </a:r>
            <a:r>
              <a:rPr lang="en-US" dirty="0" err="1">
                <a:solidFill>
                  <a:schemeClr val="tx1"/>
                </a:solidFill>
              </a:rPr>
              <a:t>Mahmod</a:t>
            </a:r>
            <a:r>
              <a:rPr lang="en-US" dirty="0">
                <a:solidFill>
                  <a:schemeClr val="tx1"/>
                </a:solidFill>
              </a:rPr>
              <a:t> </a:t>
            </a:r>
            <a:r>
              <a:rPr lang="en-US" dirty="0" err="1">
                <a:solidFill>
                  <a:schemeClr val="tx1"/>
                </a:solidFill>
              </a:rPr>
              <a:t>Fathi</a:t>
            </a:r>
            <a:r>
              <a:rPr lang="en-US" dirty="0">
                <a:solidFill>
                  <a:schemeClr val="tx1"/>
                </a:solidFill>
              </a:rPr>
              <a:t> </a:t>
            </a:r>
            <a:r>
              <a:rPr lang="en-US" dirty="0" err="1">
                <a:solidFill>
                  <a:schemeClr val="tx1"/>
                </a:solidFill>
              </a:rPr>
              <a:t>Gargom</a:t>
            </a:r>
            <a:endParaRPr lang="en-US" dirty="0">
              <a:solidFill>
                <a:schemeClr val="tx1"/>
              </a:solidFill>
            </a:endParaRPr>
          </a:p>
          <a:p>
            <a:pPr marL="800100" lvl="1" indent="-342900">
              <a:buFont typeface="Arial" panose="020B0604020202020204" pitchFamily="34" charset="0"/>
              <a:buChar char="•"/>
            </a:pPr>
            <a:r>
              <a:rPr lang="en-US" dirty="0">
                <a:solidFill>
                  <a:schemeClr val="tx1"/>
                </a:solidFill>
              </a:rPr>
              <a:t>Mahmoud＿</a:t>
            </a:r>
            <a:r>
              <a:rPr lang="ar-SA" dirty="0">
                <a:solidFill>
                  <a:schemeClr val="tx1"/>
                </a:solidFill>
              </a:rPr>
              <a:t>2859</a:t>
            </a:r>
            <a:r>
              <a:rPr lang="en-US" dirty="0">
                <a:solidFill>
                  <a:schemeClr val="tx1"/>
                </a:solidFill>
              </a:rPr>
              <a:t>.</a:t>
            </a:r>
            <a:r>
              <a:rPr lang="ar-SA" dirty="0">
                <a:solidFill>
                  <a:schemeClr val="tx1"/>
                </a:solidFill>
              </a:rPr>
              <a:t>@limu.edu.ly</a:t>
            </a:r>
          </a:p>
          <a:p>
            <a:pPr marL="742950" lvl="1" indent="-285750">
              <a:buFont typeface="Arial" panose="020B0604020202020204" pitchFamily="34" charset="0"/>
              <a:buChar char="•"/>
            </a:pPr>
            <a:r>
              <a:rPr lang="ar-SA" dirty="0">
                <a:solidFill>
                  <a:schemeClr val="tx1"/>
                </a:solidFill>
              </a:rPr>
              <a:t>2859</a:t>
            </a:r>
            <a:endParaRPr lang="en-US" dirty="0"/>
          </a:p>
        </p:txBody>
      </p:sp>
      <p:pic>
        <p:nvPicPr>
          <p:cNvPr id="6" name="صورة 5"/>
          <p:cNvPicPr>
            <a:picLocks noChangeAspect="1"/>
          </p:cNvPicPr>
          <p:nvPr/>
        </p:nvPicPr>
        <p:blipFill>
          <a:blip r:embed="rId2"/>
          <a:stretch>
            <a:fillRect/>
          </a:stretch>
        </p:blipFill>
        <p:spPr>
          <a:xfrm>
            <a:off x="1408887" y="1184097"/>
            <a:ext cx="1024701" cy="996755"/>
          </a:xfrm>
          <a:prstGeom prst="rect">
            <a:avLst/>
          </a:prstGeom>
        </p:spPr>
      </p:pic>
      <p:pic>
        <p:nvPicPr>
          <p:cNvPr id="7"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76544" y="1184097"/>
            <a:ext cx="1073582" cy="975004"/>
          </a:xfrm>
          <a:prstGeom prst="rect">
            <a:avLst/>
          </a:prstGeom>
        </p:spPr>
      </p:pic>
      <p:sp>
        <p:nvSpPr>
          <p:cNvPr id="9" name="Subtitle 2">
            <a:extLst>
              <a:ext uri="{FF2B5EF4-FFF2-40B4-BE49-F238E27FC236}">
                <a16:creationId xmlns="" xmlns:a16="http://schemas.microsoft.com/office/drawing/2014/main" id="{F08366B8-DA80-574D-B06D-E1EC82686A76}"/>
              </a:ext>
            </a:extLst>
          </p:cNvPr>
          <p:cNvSpPr txBox="1">
            <a:spLocks/>
          </p:cNvSpPr>
          <p:nvPr/>
        </p:nvSpPr>
        <p:spPr>
          <a:xfrm>
            <a:off x="2723705" y="3288972"/>
            <a:ext cx="6831673" cy="1086237"/>
          </a:xfrm>
          <a:prstGeom prst="rect">
            <a:avLst/>
          </a:prstGeom>
        </p:spPr>
        <p:txBody>
          <a:bodyPr vert="horz" lIns="91440" tIns="45720" rIns="91440" bIns="45720" rtlCol="0">
            <a:noAutofit/>
          </a:bodyPr>
          <a:lstStyle>
            <a:lvl1pPr marL="0" indent="0" algn="ctr" defTabSz="914400" rtl="0" eaLnBrk="1" latinLnBrk="0" hangingPunct="1">
              <a:lnSpc>
                <a:spcPct val="112000"/>
              </a:lnSpc>
              <a:spcBef>
                <a:spcPts val="0"/>
              </a:spcBef>
              <a:spcAft>
                <a:spcPts val="0"/>
              </a:spcAft>
              <a:buFont typeface="Franklin Gothic Book" panose="020B0503020102020204" pitchFamily="34" charset="0"/>
              <a:buNone/>
              <a:defRPr sz="2300" kern="1200" baseline="0">
                <a:solidFill>
                  <a:schemeClr val="tx2"/>
                </a:solidFill>
                <a:latin typeface="+mn-lt"/>
                <a:ea typeface="+mn-ea"/>
                <a:cs typeface="+mn-cs"/>
              </a:defRPr>
            </a:lvl1pPr>
            <a:lvl2pPr marL="457200" indent="0" algn="ctr" defTabSz="914400" rtl="0" eaLnBrk="1" latinLnBrk="0" hangingPunct="1">
              <a:lnSpc>
                <a:spcPct val="94000"/>
              </a:lnSpc>
              <a:spcBef>
                <a:spcPts val="500"/>
              </a:spcBef>
              <a:spcAft>
                <a:spcPts val="200"/>
              </a:spcAft>
              <a:buFont typeface="Franklin Gothic Book" panose="020B0503020102020204" pitchFamily="34" charset="0"/>
              <a:buNone/>
              <a:defRPr sz="2000" i="1" kern="1200" baseline="0">
                <a:solidFill>
                  <a:schemeClr val="tx2"/>
                </a:solidFill>
                <a:latin typeface="+mn-lt"/>
                <a:ea typeface="+mn-ea"/>
                <a:cs typeface="+mn-cs"/>
              </a:defRPr>
            </a:lvl2pPr>
            <a:lvl3pPr marL="914400" indent="0" algn="ctr" defTabSz="914400" rtl="0" eaLnBrk="1" latinLnBrk="0" hangingPunct="1">
              <a:lnSpc>
                <a:spcPct val="94000"/>
              </a:lnSpc>
              <a:spcBef>
                <a:spcPts val="500"/>
              </a:spcBef>
              <a:spcAft>
                <a:spcPts val="200"/>
              </a:spcAft>
              <a:buFont typeface="Franklin Gothic Book" panose="020B0503020102020204" pitchFamily="34" charset="0"/>
              <a:buNone/>
              <a:defRPr sz="1800" kern="1200" baseline="0">
                <a:solidFill>
                  <a:schemeClr val="tx2"/>
                </a:solidFill>
                <a:latin typeface="+mn-lt"/>
                <a:ea typeface="+mn-ea"/>
                <a:cs typeface="+mn-cs"/>
              </a:defRPr>
            </a:lvl3pPr>
            <a:lvl4pPr marL="1371600" indent="0" algn="ctr" defTabSz="914400" rtl="0" eaLnBrk="1" latinLnBrk="0" hangingPunct="1">
              <a:lnSpc>
                <a:spcPct val="94000"/>
              </a:lnSpc>
              <a:spcBef>
                <a:spcPts val="500"/>
              </a:spcBef>
              <a:spcAft>
                <a:spcPts val="200"/>
              </a:spcAft>
              <a:buFont typeface="Franklin Gothic Book" panose="020B0503020102020204" pitchFamily="34" charset="0"/>
              <a:buNone/>
              <a:defRPr sz="1600" i="1" kern="1200" baseline="0">
                <a:solidFill>
                  <a:schemeClr val="tx2"/>
                </a:solidFill>
                <a:latin typeface="+mn-lt"/>
                <a:ea typeface="+mn-ea"/>
                <a:cs typeface="+mn-cs"/>
              </a:defRPr>
            </a:lvl4pPr>
            <a:lvl5pPr marL="1828800" indent="0" algn="ctr" defTabSz="914400" rtl="0" eaLnBrk="1" latinLnBrk="0" hangingPunct="1">
              <a:lnSpc>
                <a:spcPct val="94000"/>
              </a:lnSpc>
              <a:spcBef>
                <a:spcPts val="500"/>
              </a:spcBef>
              <a:spcAft>
                <a:spcPts val="200"/>
              </a:spcAft>
              <a:buFont typeface="Franklin Gothic Book" panose="020B0503020102020204" pitchFamily="34" charset="0"/>
              <a:buNone/>
              <a:defRPr sz="1600" kern="1200" baseline="0">
                <a:solidFill>
                  <a:schemeClr val="tx2"/>
                </a:solidFill>
                <a:latin typeface="+mn-lt"/>
                <a:ea typeface="+mn-ea"/>
                <a:cs typeface="+mn-cs"/>
              </a:defRPr>
            </a:lvl5pPr>
            <a:lvl6pPr marL="2286000" indent="0" algn="ctr" defTabSz="914400" rtl="0" eaLnBrk="1" latinLnBrk="0" hangingPunct="1">
              <a:lnSpc>
                <a:spcPct val="94000"/>
              </a:lnSpc>
              <a:spcBef>
                <a:spcPts val="500"/>
              </a:spcBef>
              <a:spcAft>
                <a:spcPts val="200"/>
              </a:spcAft>
              <a:buFont typeface="Franklin Gothic Book" panose="020B0503020102020204" pitchFamily="34" charset="0"/>
              <a:buNone/>
              <a:defRPr sz="1600" i="1" kern="1200" baseline="0">
                <a:solidFill>
                  <a:schemeClr val="tx2"/>
                </a:solidFill>
                <a:latin typeface="+mn-lt"/>
                <a:ea typeface="+mn-ea"/>
                <a:cs typeface="+mn-cs"/>
              </a:defRPr>
            </a:lvl6pPr>
            <a:lvl7pPr marL="2743200" indent="0" algn="ctr" defTabSz="914400" rtl="0" eaLnBrk="1" latinLnBrk="0" hangingPunct="1">
              <a:lnSpc>
                <a:spcPct val="94000"/>
              </a:lnSpc>
              <a:spcBef>
                <a:spcPts val="500"/>
              </a:spcBef>
              <a:spcAft>
                <a:spcPts val="200"/>
              </a:spcAft>
              <a:buFont typeface="Franklin Gothic Book" panose="020B0503020102020204" pitchFamily="34" charset="0"/>
              <a:buNone/>
              <a:defRPr sz="1600" kern="1200" baseline="0">
                <a:solidFill>
                  <a:schemeClr val="tx2"/>
                </a:solidFill>
                <a:latin typeface="+mn-lt"/>
                <a:ea typeface="+mn-ea"/>
                <a:cs typeface="+mn-cs"/>
              </a:defRPr>
            </a:lvl7pPr>
            <a:lvl8pPr marL="3200400" indent="0" algn="ctr" defTabSz="914400" rtl="0" eaLnBrk="1" latinLnBrk="0" hangingPunct="1">
              <a:lnSpc>
                <a:spcPct val="94000"/>
              </a:lnSpc>
              <a:spcBef>
                <a:spcPts val="500"/>
              </a:spcBef>
              <a:spcAft>
                <a:spcPts val="200"/>
              </a:spcAft>
              <a:buFont typeface="Franklin Gothic Book" panose="020B0503020102020204" pitchFamily="34" charset="0"/>
              <a:buNone/>
              <a:defRPr sz="1600" i="1" kern="1200" baseline="0">
                <a:solidFill>
                  <a:schemeClr val="tx2"/>
                </a:solidFill>
                <a:latin typeface="+mn-lt"/>
                <a:ea typeface="+mn-ea"/>
                <a:cs typeface="+mn-cs"/>
              </a:defRPr>
            </a:lvl8pPr>
            <a:lvl9pPr marL="3657600" indent="0" algn="ctr" defTabSz="914400" rtl="0" eaLnBrk="1" latinLnBrk="0" hangingPunct="1">
              <a:lnSpc>
                <a:spcPct val="94000"/>
              </a:lnSpc>
              <a:spcBef>
                <a:spcPts val="500"/>
              </a:spcBef>
              <a:spcAft>
                <a:spcPts val="200"/>
              </a:spcAft>
              <a:buFont typeface="Franklin Gothic Book" panose="020B0503020102020204" pitchFamily="34" charset="0"/>
              <a:buNone/>
              <a:defRPr sz="1600" kern="1200" baseline="0">
                <a:solidFill>
                  <a:schemeClr val="tx2"/>
                </a:solidFill>
                <a:latin typeface="+mn-lt"/>
                <a:ea typeface="+mn-ea"/>
                <a:cs typeface="+mn-cs"/>
              </a:defRPr>
            </a:lvl9pPr>
          </a:lstStyle>
          <a:p>
            <a:pPr lvl="1"/>
            <a:r>
              <a:rPr lang="en-US" sz="3600" b="1" i="0" dirty="0" smtClean="0">
                <a:solidFill>
                  <a:schemeClr val="tx1"/>
                </a:solidFill>
                <a:latin typeface="Century Schoolbook" panose="02040604050505020304" pitchFamily="18" charset="0"/>
              </a:rPr>
              <a:t> Literature Review Development</a:t>
            </a:r>
            <a:endParaRPr lang="en-US" sz="3600" b="1" i="0" dirty="0">
              <a:latin typeface="Century Schoolbook" panose="02040604050505020304" pitchFamily="18" charset="0"/>
            </a:endParaRPr>
          </a:p>
        </p:txBody>
      </p:sp>
      <p:sp>
        <p:nvSpPr>
          <p:cNvPr id="8" name="Rectangle 7">
            <a:extLst>
              <a:ext uri="{FF2B5EF4-FFF2-40B4-BE49-F238E27FC236}">
                <a16:creationId xmlns:lc="http://schemas.openxmlformats.org/drawingml/2006/lockedCanvas" xmlns="" xmlns:a16="http://schemas.microsoft.com/office/drawing/2014/main" id="{05FFE9AD-D041-9C49-B368-0D9D25711E94}"/>
              </a:ext>
            </a:extLst>
          </p:cNvPr>
          <p:cNvSpPr/>
          <p:nvPr/>
        </p:nvSpPr>
        <p:spPr>
          <a:xfrm>
            <a:off x="2610334" y="1288080"/>
            <a:ext cx="7058413" cy="954107"/>
          </a:xfrm>
          <a:prstGeom prst="rect">
            <a:avLst/>
          </a:prstGeom>
        </p:spPr>
        <p:txBody>
          <a:bodyPr wrap="square">
            <a:spAutoFit/>
          </a:bodyPr>
          <a:lstStyle>
            <a:defPPr>
              <a:defRPr lang="ar-L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en-US" altLang="en-US" sz="2800" dirty="0">
                <a:solidFill>
                  <a:schemeClr val="tx2">
                    <a:lumMod val="10000"/>
                  </a:schemeClr>
                </a:solidFill>
                <a:latin typeface="Times New Roman" panose="02020603050405020304" pitchFamily="18" charset="0"/>
                <a:cs typeface="Times New Roman" panose="02020603050405020304" pitchFamily="18" charset="0"/>
              </a:rPr>
              <a:t>Libyan </a:t>
            </a:r>
            <a:r>
              <a:rPr lang="en-US" altLang="en-US" sz="2800" dirty="0" smtClean="0">
                <a:solidFill>
                  <a:schemeClr val="tx2">
                    <a:lumMod val="10000"/>
                  </a:schemeClr>
                </a:solidFill>
                <a:latin typeface="Times New Roman" panose="02020603050405020304" pitchFamily="18" charset="0"/>
                <a:cs typeface="Times New Roman" panose="02020603050405020304" pitchFamily="18" charset="0"/>
              </a:rPr>
              <a:t>International Medical </a:t>
            </a:r>
            <a:r>
              <a:rPr lang="en-US" altLang="en-US" sz="2800" dirty="0">
                <a:solidFill>
                  <a:schemeClr val="tx2">
                    <a:lumMod val="10000"/>
                  </a:schemeClr>
                </a:solidFill>
                <a:latin typeface="Times New Roman" panose="02020603050405020304" pitchFamily="18" charset="0"/>
                <a:cs typeface="Times New Roman" panose="02020603050405020304" pitchFamily="18" charset="0"/>
              </a:rPr>
              <a:t>University</a:t>
            </a:r>
            <a:br>
              <a:rPr lang="en-US" altLang="en-US" sz="2800" dirty="0">
                <a:solidFill>
                  <a:schemeClr val="tx2">
                    <a:lumMod val="10000"/>
                  </a:schemeClr>
                </a:solidFill>
                <a:latin typeface="Times New Roman" panose="02020603050405020304" pitchFamily="18" charset="0"/>
                <a:cs typeface="Times New Roman" panose="02020603050405020304" pitchFamily="18" charset="0"/>
              </a:rPr>
            </a:br>
            <a:r>
              <a:rPr lang="en-US" altLang="en-US" sz="2800" dirty="0">
                <a:solidFill>
                  <a:schemeClr val="tx2">
                    <a:lumMod val="10000"/>
                  </a:schemeClr>
                </a:solidFill>
                <a:latin typeface="Times New Roman" panose="02020603050405020304" pitchFamily="18" charset="0"/>
                <a:cs typeface="Times New Roman" panose="02020603050405020304" pitchFamily="18" charset="0"/>
              </a:rPr>
              <a:t>Faculty </a:t>
            </a:r>
            <a:r>
              <a:rPr lang="en-US" altLang="en-US" sz="2800" dirty="0" smtClean="0">
                <a:solidFill>
                  <a:schemeClr val="tx2">
                    <a:lumMod val="10000"/>
                  </a:schemeClr>
                </a:solidFill>
                <a:latin typeface="Times New Roman" panose="02020603050405020304" pitchFamily="18" charset="0"/>
                <a:cs typeface="Times New Roman" panose="02020603050405020304" pitchFamily="18" charset="0"/>
              </a:rPr>
              <a:t>of  </a:t>
            </a:r>
            <a:r>
              <a:rPr lang="en-US" altLang="en-US" sz="2800" dirty="0">
                <a:solidFill>
                  <a:schemeClr val="tx2">
                    <a:lumMod val="10000"/>
                  </a:schemeClr>
                </a:solidFill>
                <a:latin typeface="Times New Roman" panose="02020603050405020304" pitchFamily="18" charset="0"/>
                <a:cs typeface="Times New Roman" panose="02020603050405020304" pitchFamily="18" charset="0"/>
              </a:rPr>
              <a:t>Business Administration</a:t>
            </a:r>
            <a:endParaRPr lang="en-US" sz="2800" dirty="0">
              <a:solidFill>
                <a:schemeClr val="tx2">
                  <a:lumMod val="10000"/>
                </a:schemeClr>
              </a:solidFill>
            </a:endParaRPr>
          </a:p>
        </p:txBody>
      </p:sp>
    </p:spTree>
    <p:extLst>
      <p:ext uri="{BB962C8B-B14F-4D97-AF65-F5344CB8AC3E}">
        <p14:creationId xmlns:p14="http://schemas.microsoft.com/office/powerpoint/2010/main" val="2432477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6920249A-525D-3042-A7C2-F0455D2F9CC1}"/>
              </a:ext>
            </a:extLst>
          </p:cNvPr>
          <p:cNvSpPr>
            <a:spLocks noGrp="1"/>
          </p:cNvSpPr>
          <p:nvPr>
            <p:ph idx="1"/>
          </p:nvPr>
        </p:nvSpPr>
        <p:spPr>
          <a:xfrm>
            <a:off x="1341582" y="808182"/>
            <a:ext cx="9601200" cy="3581400"/>
          </a:xfrm>
        </p:spPr>
        <p:txBody>
          <a:bodyPr/>
          <a:lstStyle/>
          <a:p>
            <a:pPr marL="0" indent="0">
              <a:buNone/>
            </a:pPr>
            <a:r>
              <a:rPr lang="en-US"/>
              <a:t>Step5: Outline the structure </a:t>
            </a:r>
          </a:p>
          <a:p>
            <a:r>
              <a:rPr lang="en-US"/>
              <a:t>organising the body of a literature review</a:t>
            </a:r>
          </a:p>
        </p:txBody>
      </p:sp>
      <p:pic>
        <p:nvPicPr>
          <p:cNvPr id="4" name="Picture 4">
            <a:extLst>
              <a:ext uri="{FF2B5EF4-FFF2-40B4-BE49-F238E27FC236}">
                <a16:creationId xmlns="" xmlns:a16="http://schemas.microsoft.com/office/drawing/2014/main" id="{1062DCC8-68A2-9C45-8A6A-FFE3A0B5E1EB}"/>
              </a:ext>
            </a:extLst>
          </p:cNvPr>
          <p:cNvPicPr>
            <a:picLocks noChangeAspect="1"/>
          </p:cNvPicPr>
          <p:nvPr/>
        </p:nvPicPr>
        <p:blipFill>
          <a:blip r:embed="rId2"/>
          <a:stretch>
            <a:fillRect/>
          </a:stretch>
        </p:blipFill>
        <p:spPr>
          <a:xfrm>
            <a:off x="1341582" y="1992574"/>
            <a:ext cx="8128000" cy="4590815"/>
          </a:xfrm>
          <a:prstGeom prst="rect">
            <a:avLst/>
          </a:prstGeom>
        </p:spPr>
      </p:pic>
      <p:sp>
        <p:nvSpPr>
          <p:cNvPr id="2" name="Slide Number Placeholder 1"/>
          <p:cNvSpPr>
            <a:spLocks noGrp="1"/>
          </p:cNvSpPr>
          <p:nvPr>
            <p:ph type="sldNum" sz="quarter" idx="12"/>
          </p:nvPr>
        </p:nvSpPr>
        <p:spPr/>
        <p:txBody>
          <a:bodyPr/>
          <a:lstStyle/>
          <a:p>
            <a:fld id="{69E57DC2-970A-4B3E-BB1C-7A09969E49DF}" type="slidenum">
              <a:rPr lang="en-US" smtClean="0"/>
              <a:t>10</a:t>
            </a:fld>
            <a:endParaRPr lang="en-US" dirty="0"/>
          </a:p>
        </p:txBody>
      </p:sp>
    </p:spTree>
    <p:extLst>
      <p:ext uri="{BB962C8B-B14F-4D97-AF65-F5344CB8AC3E}">
        <p14:creationId xmlns:p14="http://schemas.microsoft.com/office/powerpoint/2010/main" val="2294441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 xmlns:a16="http://schemas.microsoft.com/office/drawing/2014/main" id="{1A6DD226-0C94-C94A-A622-9D5B92F1970C}"/>
              </a:ext>
            </a:extLst>
          </p:cNvPr>
          <p:cNvSpPr>
            <a:spLocks noGrp="1"/>
          </p:cNvSpPr>
          <p:nvPr>
            <p:ph idx="1"/>
          </p:nvPr>
        </p:nvSpPr>
        <p:spPr>
          <a:xfrm>
            <a:off x="1295400" y="669637"/>
            <a:ext cx="9601200" cy="3581400"/>
          </a:xfrm>
        </p:spPr>
        <p:txBody>
          <a:bodyPr/>
          <a:lstStyle/>
          <a:p>
            <a:pPr marL="0" indent="0">
              <a:buNone/>
            </a:pPr>
            <a:r>
              <a:rPr lang="en-US"/>
              <a:t>Step6: Write your literature review. </a:t>
            </a:r>
          </a:p>
          <a:p>
            <a:r>
              <a:rPr lang="en-US"/>
              <a:t>Like any other academic text, your literature review should have an introduction, a main body, and a conclusion. </a:t>
            </a:r>
          </a:p>
          <a:p>
            <a:r>
              <a:rPr lang="en-US"/>
              <a:t>You should write in a way that allows you not only to report, but also to compare, the review and comment on what has been said in the literature.</a:t>
            </a:r>
          </a:p>
        </p:txBody>
      </p:sp>
      <p:pic>
        <p:nvPicPr>
          <p:cNvPr id="8" name="Picture 8">
            <a:extLst>
              <a:ext uri="{FF2B5EF4-FFF2-40B4-BE49-F238E27FC236}">
                <a16:creationId xmlns="" xmlns:a16="http://schemas.microsoft.com/office/drawing/2014/main" id="{56A674E0-0CE7-F54B-9215-CCBBFDF86D70}"/>
              </a:ext>
            </a:extLst>
          </p:cNvPr>
          <p:cNvPicPr>
            <a:picLocks noChangeAspect="1"/>
          </p:cNvPicPr>
          <p:nvPr/>
        </p:nvPicPr>
        <p:blipFill>
          <a:blip r:embed="rId2"/>
          <a:stretch>
            <a:fillRect/>
          </a:stretch>
        </p:blipFill>
        <p:spPr>
          <a:xfrm>
            <a:off x="2921000" y="2851693"/>
            <a:ext cx="6631709" cy="3727266"/>
          </a:xfrm>
          <a:prstGeom prst="rect">
            <a:avLst/>
          </a:prstGeom>
        </p:spPr>
      </p:pic>
      <p:sp>
        <p:nvSpPr>
          <p:cNvPr id="2" name="Slide Number Placeholder 1"/>
          <p:cNvSpPr>
            <a:spLocks noGrp="1"/>
          </p:cNvSpPr>
          <p:nvPr>
            <p:ph type="sldNum" sz="quarter" idx="12"/>
          </p:nvPr>
        </p:nvSpPr>
        <p:spPr/>
        <p:txBody>
          <a:bodyPr/>
          <a:lstStyle/>
          <a:p>
            <a:fld id="{69E57DC2-970A-4B3E-BB1C-7A09969E49DF}" type="slidenum">
              <a:rPr lang="en-US" smtClean="0"/>
              <a:t>11</a:t>
            </a:fld>
            <a:endParaRPr lang="en-US" dirty="0"/>
          </a:p>
        </p:txBody>
      </p:sp>
    </p:spTree>
    <p:extLst>
      <p:ext uri="{BB962C8B-B14F-4D97-AF65-F5344CB8AC3E}">
        <p14:creationId xmlns:p14="http://schemas.microsoft.com/office/powerpoint/2010/main" val="28092139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7D7F341-7571-8248-B5BB-F64FE85D931E}"/>
              </a:ext>
            </a:extLst>
          </p:cNvPr>
          <p:cNvSpPr>
            <a:spLocks noGrp="1"/>
          </p:cNvSpPr>
          <p:nvPr>
            <p:ph type="title"/>
          </p:nvPr>
        </p:nvSpPr>
        <p:spPr/>
        <p:txBody>
          <a:bodyPr/>
          <a:lstStyle/>
          <a:p>
            <a:r>
              <a:rPr lang="en-US"/>
              <a:t>Conclusion</a:t>
            </a:r>
          </a:p>
        </p:txBody>
      </p:sp>
      <p:sp>
        <p:nvSpPr>
          <p:cNvPr id="3" name="Content Placeholder 2">
            <a:extLst>
              <a:ext uri="{FF2B5EF4-FFF2-40B4-BE49-F238E27FC236}">
                <a16:creationId xmlns="" xmlns:a16="http://schemas.microsoft.com/office/drawing/2014/main" id="{0F7EFABC-9BF2-3546-9F39-A253813E3DA3}"/>
              </a:ext>
            </a:extLst>
          </p:cNvPr>
          <p:cNvSpPr>
            <a:spLocks noGrp="1"/>
          </p:cNvSpPr>
          <p:nvPr>
            <p:ph idx="1"/>
          </p:nvPr>
        </p:nvSpPr>
        <p:spPr/>
        <p:txBody>
          <a:bodyPr/>
          <a:lstStyle/>
          <a:p>
            <a:r>
              <a:rPr lang="en-US"/>
              <a:t>A good literature review doesn’t just summarise sources – it analyses, synthesises, and critically evaluates to give a clear picture of the state of knowledge on the subject.</a:t>
            </a:r>
          </a:p>
        </p:txBody>
      </p:sp>
      <p:sp>
        <p:nvSpPr>
          <p:cNvPr id="4" name="Slide Number Placeholder 3"/>
          <p:cNvSpPr>
            <a:spLocks noGrp="1"/>
          </p:cNvSpPr>
          <p:nvPr>
            <p:ph type="sldNum" sz="quarter" idx="12"/>
          </p:nvPr>
        </p:nvSpPr>
        <p:spPr/>
        <p:txBody>
          <a:bodyPr/>
          <a:lstStyle/>
          <a:p>
            <a:fld id="{69E57DC2-970A-4B3E-BB1C-7A09969E49DF}" type="slidenum">
              <a:rPr lang="en-US" smtClean="0"/>
              <a:t>12</a:t>
            </a:fld>
            <a:endParaRPr lang="en-US" dirty="0"/>
          </a:p>
        </p:txBody>
      </p:sp>
    </p:spTree>
    <p:extLst>
      <p:ext uri="{BB962C8B-B14F-4D97-AF65-F5344CB8AC3E}">
        <p14:creationId xmlns:p14="http://schemas.microsoft.com/office/powerpoint/2010/main" val="39319465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7193B16-68C1-D74E-87CB-CA1F248247D8}"/>
              </a:ext>
            </a:extLst>
          </p:cNvPr>
          <p:cNvSpPr>
            <a:spLocks noGrp="1"/>
          </p:cNvSpPr>
          <p:nvPr>
            <p:ph type="title"/>
          </p:nvPr>
        </p:nvSpPr>
        <p:spPr/>
        <p:txBody>
          <a:bodyPr/>
          <a:lstStyle/>
          <a:p>
            <a:r>
              <a:rPr lang="en-US"/>
              <a:t>Questions</a:t>
            </a:r>
          </a:p>
        </p:txBody>
      </p:sp>
      <p:sp>
        <p:nvSpPr>
          <p:cNvPr id="3" name="Content Placeholder 2">
            <a:extLst>
              <a:ext uri="{FF2B5EF4-FFF2-40B4-BE49-F238E27FC236}">
                <a16:creationId xmlns="" xmlns:a16="http://schemas.microsoft.com/office/drawing/2014/main" id="{90B2EE60-281D-1E47-A338-3544F0A4525C}"/>
              </a:ext>
            </a:extLst>
          </p:cNvPr>
          <p:cNvSpPr>
            <a:spLocks noGrp="1"/>
          </p:cNvSpPr>
          <p:nvPr>
            <p:ph idx="1"/>
          </p:nvPr>
        </p:nvSpPr>
        <p:spPr/>
        <p:txBody>
          <a:bodyPr/>
          <a:lstStyle/>
          <a:p>
            <a:pPr marL="457200" indent="-457200">
              <a:buFont typeface="+mj-lt"/>
              <a:buAutoNum type="arabicPeriod"/>
            </a:pPr>
            <a:r>
              <a:rPr lang="en-US"/>
              <a:t>What is a literature review?</a:t>
            </a:r>
          </a:p>
          <a:p>
            <a:pPr marL="457200" indent="-457200">
              <a:buFont typeface="+mj-lt"/>
              <a:buAutoNum type="arabicPeriod"/>
            </a:pPr>
            <a:r>
              <a:rPr lang="en-US"/>
              <a:t>What is the purpose of a literature review?</a:t>
            </a:r>
          </a:p>
        </p:txBody>
      </p:sp>
      <p:sp>
        <p:nvSpPr>
          <p:cNvPr id="4" name="Slide Number Placeholder 3"/>
          <p:cNvSpPr>
            <a:spLocks noGrp="1"/>
          </p:cNvSpPr>
          <p:nvPr>
            <p:ph type="sldNum" sz="quarter" idx="12"/>
          </p:nvPr>
        </p:nvSpPr>
        <p:spPr/>
        <p:txBody>
          <a:bodyPr/>
          <a:lstStyle/>
          <a:p>
            <a:fld id="{69E57DC2-970A-4B3E-BB1C-7A09969E49DF}" type="slidenum">
              <a:rPr lang="en-US" smtClean="0"/>
              <a:t>13</a:t>
            </a:fld>
            <a:endParaRPr lang="en-US" dirty="0"/>
          </a:p>
        </p:txBody>
      </p:sp>
    </p:spTree>
    <p:extLst>
      <p:ext uri="{BB962C8B-B14F-4D97-AF65-F5344CB8AC3E}">
        <p14:creationId xmlns:p14="http://schemas.microsoft.com/office/powerpoint/2010/main" val="1447458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B24B93B-E7A8-7E4E-BAF7-51A5DD18E232}"/>
              </a:ext>
            </a:extLst>
          </p:cNvPr>
          <p:cNvSpPr>
            <a:spLocks noGrp="1"/>
          </p:cNvSpPr>
          <p:nvPr>
            <p:ph type="title"/>
          </p:nvPr>
        </p:nvSpPr>
        <p:spPr/>
        <p:txBody>
          <a:bodyPr/>
          <a:lstStyle/>
          <a:p>
            <a:r>
              <a:rPr lang="en-US"/>
              <a:t>Reference </a:t>
            </a:r>
          </a:p>
        </p:txBody>
      </p:sp>
      <p:sp>
        <p:nvSpPr>
          <p:cNvPr id="3" name="Content Placeholder 2">
            <a:extLst>
              <a:ext uri="{FF2B5EF4-FFF2-40B4-BE49-F238E27FC236}">
                <a16:creationId xmlns="" xmlns:a16="http://schemas.microsoft.com/office/drawing/2014/main" id="{62D0842E-4600-0E4F-9DD5-EDB3289B800C}"/>
              </a:ext>
            </a:extLst>
          </p:cNvPr>
          <p:cNvSpPr>
            <a:spLocks noGrp="1"/>
          </p:cNvSpPr>
          <p:nvPr>
            <p:ph idx="1"/>
          </p:nvPr>
        </p:nvSpPr>
        <p:spPr/>
        <p:txBody>
          <a:bodyPr/>
          <a:lstStyle/>
          <a:p>
            <a:pPr marL="457200" indent="-457200">
              <a:buFont typeface="+mj-lt"/>
              <a:buAutoNum type="arabicPeriod"/>
            </a:pPr>
            <a:r>
              <a:rPr lang="en-US"/>
              <a:t>How to write a literature review fast i write a lit review fast! [Video file]. (2020, July 10). Retrieved April 20, 2021, from </a:t>
            </a:r>
            <a:r>
              <a:rPr lang="en-US">
                <a:hlinkClick r:id="rId2"/>
              </a:rPr>
              <a:t>https://youtu.be/BgNehPgFiyc</a:t>
            </a:r>
            <a:endParaRPr lang="en-US"/>
          </a:p>
          <a:p>
            <a:pPr marL="457200" indent="-457200">
              <a:buFont typeface="+mj-lt"/>
              <a:buAutoNum type="arabicPeriod"/>
            </a:pPr>
            <a:r>
              <a:rPr lang="en-US"/>
              <a:t>McCombes, S. (Director). (2020, June 09). The literature review: A complete step-by-step guide [Video file]. Retrieved April 20, 2021, from </a:t>
            </a:r>
            <a:r>
              <a:rPr lang="en-US">
                <a:hlinkClick r:id="rId3"/>
              </a:rPr>
              <a:t>https://www.scribbr.co.uk/thesis-dissertation/literature-review/</a:t>
            </a:r>
            <a:endParaRPr lang="en-US"/>
          </a:p>
          <a:p>
            <a:pPr marL="457200" indent="-457200">
              <a:buFont typeface="+mj-lt"/>
              <a:buAutoNum type="arabicPeriod"/>
            </a:pPr>
            <a:r>
              <a:rPr lang="en-US"/>
              <a:t>Academy, E. (n.d.). Literature review tips for the introduction and discussion sections. Retrieved April 20, 2021, from </a:t>
            </a:r>
            <a:r>
              <a:rPr lang="en-US">
                <a:hlinkClick r:id="rId4"/>
              </a:rPr>
              <a:t>https://app.enago.com/homepage/i/19368/literature-review-tips-for-the-introduction-and-discussion-sections</a:t>
            </a:r>
            <a:endParaRPr lang="en-US"/>
          </a:p>
          <a:p>
            <a:pPr marL="457200" indent="-457200">
              <a:buFont typeface="+mj-lt"/>
              <a:buAutoNum type="arabicPeriod"/>
            </a:pPr>
            <a:endParaRPr lang="en-US"/>
          </a:p>
        </p:txBody>
      </p:sp>
      <p:sp>
        <p:nvSpPr>
          <p:cNvPr id="4" name="Slide Number Placeholder 3"/>
          <p:cNvSpPr>
            <a:spLocks noGrp="1"/>
          </p:cNvSpPr>
          <p:nvPr>
            <p:ph type="sldNum" sz="quarter" idx="12"/>
          </p:nvPr>
        </p:nvSpPr>
        <p:spPr/>
        <p:txBody>
          <a:bodyPr/>
          <a:lstStyle/>
          <a:p>
            <a:fld id="{69E57DC2-970A-4B3E-BB1C-7A09969E49DF}" type="slidenum">
              <a:rPr lang="en-US" smtClean="0"/>
              <a:t>14</a:t>
            </a:fld>
            <a:endParaRPr lang="en-US" dirty="0"/>
          </a:p>
        </p:txBody>
      </p:sp>
    </p:spTree>
    <p:extLst>
      <p:ext uri="{BB962C8B-B14F-4D97-AF65-F5344CB8AC3E}">
        <p14:creationId xmlns:p14="http://schemas.microsoft.com/office/powerpoint/2010/main" val="27562107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C817B1-AF83-A345-82A9-6A4AFF01F17A}"/>
              </a:ext>
            </a:extLst>
          </p:cNvPr>
          <p:cNvSpPr>
            <a:spLocks noGrp="1"/>
          </p:cNvSpPr>
          <p:nvPr>
            <p:ph type="title"/>
          </p:nvPr>
        </p:nvSpPr>
        <p:spPr>
          <a:xfrm>
            <a:off x="2761674" y="1902692"/>
            <a:ext cx="8802254" cy="2373744"/>
          </a:xfrm>
        </p:spPr>
        <p:txBody>
          <a:bodyPr/>
          <a:lstStyle/>
          <a:p>
            <a:r>
              <a:rPr lang="en-US"/>
              <a:t>Thank you </a:t>
            </a:r>
            <a:br>
              <a:rPr lang="en-US"/>
            </a:br>
            <a:r>
              <a:rPr lang="en-US"/>
              <a:t>for listening </a:t>
            </a:r>
          </a:p>
        </p:txBody>
      </p:sp>
      <p:sp>
        <p:nvSpPr>
          <p:cNvPr id="3" name="Slide Number Placeholder 2"/>
          <p:cNvSpPr>
            <a:spLocks noGrp="1"/>
          </p:cNvSpPr>
          <p:nvPr>
            <p:ph type="sldNum" sz="quarter" idx="12"/>
          </p:nvPr>
        </p:nvSpPr>
        <p:spPr/>
        <p:txBody>
          <a:bodyPr/>
          <a:lstStyle/>
          <a:p>
            <a:fld id="{69E57DC2-970A-4B3E-BB1C-7A09969E49DF}" type="slidenum">
              <a:rPr lang="en-US" smtClean="0"/>
              <a:t>15</a:t>
            </a:fld>
            <a:endParaRPr lang="en-US" dirty="0"/>
          </a:p>
        </p:txBody>
      </p:sp>
    </p:spTree>
    <p:extLst>
      <p:ext uri="{BB962C8B-B14F-4D97-AF65-F5344CB8AC3E}">
        <p14:creationId xmlns:p14="http://schemas.microsoft.com/office/powerpoint/2010/main" val="4142639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4C99E9A-006E-E049-B8BF-8DCE25BF2D13}"/>
              </a:ext>
            </a:extLst>
          </p:cNvPr>
          <p:cNvSpPr>
            <a:spLocks noGrp="1"/>
          </p:cNvSpPr>
          <p:nvPr>
            <p:ph type="title"/>
          </p:nvPr>
        </p:nvSpPr>
        <p:spPr/>
        <p:txBody>
          <a:bodyPr/>
          <a:lstStyle/>
          <a:p>
            <a:r>
              <a:rPr lang="en-US"/>
              <a:t>Content </a:t>
            </a:r>
          </a:p>
        </p:txBody>
      </p:sp>
      <p:sp>
        <p:nvSpPr>
          <p:cNvPr id="3" name="Content Placeholder 2">
            <a:extLst>
              <a:ext uri="{FF2B5EF4-FFF2-40B4-BE49-F238E27FC236}">
                <a16:creationId xmlns="" xmlns:a16="http://schemas.microsoft.com/office/drawing/2014/main" id="{EC35863C-93E7-5143-97A3-5421C500CE5D}"/>
              </a:ext>
            </a:extLst>
          </p:cNvPr>
          <p:cNvSpPr>
            <a:spLocks noGrp="1"/>
          </p:cNvSpPr>
          <p:nvPr>
            <p:ph idx="1"/>
          </p:nvPr>
        </p:nvSpPr>
        <p:spPr/>
        <p:txBody>
          <a:bodyPr/>
          <a:lstStyle/>
          <a:p>
            <a:pPr marL="457200" indent="-457200">
              <a:buFont typeface="+mj-lt"/>
              <a:buAutoNum type="arabicPeriod"/>
            </a:pPr>
            <a:r>
              <a:rPr lang="en-US"/>
              <a:t>Introduction </a:t>
            </a:r>
          </a:p>
          <a:p>
            <a:pPr marL="457200" indent="-457200">
              <a:buFont typeface="+mj-lt"/>
              <a:buAutoNum type="arabicPeriod"/>
            </a:pPr>
            <a:r>
              <a:rPr lang="en-US"/>
              <a:t> What is a literature review?</a:t>
            </a:r>
          </a:p>
          <a:p>
            <a:pPr marL="457200" indent="-457200">
              <a:buFont typeface="+mj-lt"/>
              <a:buAutoNum type="arabicPeriod"/>
            </a:pPr>
            <a:r>
              <a:rPr lang="en-US"/>
              <a:t>Why write a literature review?</a:t>
            </a:r>
          </a:p>
          <a:p>
            <a:pPr marL="457200" indent="-457200">
              <a:buFont typeface="+mj-lt"/>
              <a:buAutoNum type="arabicPeriod"/>
            </a:pPr>
            <a:r>
              <a:rPr lang="en-US"/>
              <a:t>Steps to writing a Iiterature review</a:t>
            </a:r>
          </a:p>
          <a:p>
            <a:pPr marL="457200" indent="-457200">
              <a:buFont typeface="+mj-lt"/>
              <a:buAutoNum type="arabicPeriod"/>
            </a:pPr>
            <a:r>
              <a:rPr lang="en-US"/>
              <a:t>Conclusion</a:t>
            </a:r>
          </a:p>
          <a:p>
            <a:pPr marL="457200" indent="-457200">
              <a:buFont typeface="+mj-lt"/>
              <a:buAutoNum type="arabicPeriod"/>
            </a:pPr>
            <a:r>
              <a:rPr lang="en-US"/>
              <a:t>Questions</a:t>
            </a:r>
          </a:p>
          <a:p>
            <a:pPr marL="457200" indent="-457200">
              <a:buFont typeface="+mj-lt"/>
              <a:buAutoNum type="arabicPeriod"/>
            </a:pPr>
            <a:r>
              <a:rPr lang="en-US"/>
              <a:t>Reference </a:t>
            </a:r>
          </a:p>
        </p:txBody>
      </p:sp>
      <p:sp>
        <p:nvSpPr>
          <p:cNvPr id="4" name="Slide Number Placeholder 3"/>
          <p:cNvSpPr>
            <a:spLocks noGrp="1"/>
          </p:cNvSpPr>
          <p:nvPr>
            <p:ph type="sldNum" sz="quarter" idx="12"/>
          </p:nvPr>
        </p:nvSpPr>
        <p:spPr/>
        <p:txBody>
          <a:bodyPr/>
          <a:lstStyle/>
          <a:p>
            <a:fld id="{69E57DC2-970A-4B3E-BB1C-7A09969E49DF}" type="slidenum">
              <a:rPr lang="en-US" smtClean="0"/>
              <a:t>2</a:t>
            </a:fld>
            <a:endParaRPr lang="en-US" dirty="0"/>
          </a:p>
        </p:txBody>
      </p:sp>
    </p:spTree>
    <p:extLst>
      <p:ext uri="{BB962C8B-B14F-4D97-AF65-F5344CB8AC3E}">
        <p14:creationId xmlns:p14="http://schemas.microsoft.com/office/powerpoint/2010/main" val="2064137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2B406E3-6665-C641-A33C-7D05B63B4B68}"/>
              </a:ext>
            </a:extLst>
          </p:cNvPr>
          <p:cNvSpPr>
            <a:spLocks noGrp="1"/>
          </p:cNvSpPr>
          <p:nvPr>
            <p:ph type="title"/>
          </p:nvPr>
        </p:nvSpPr>
        <p:spPr/>
        <p:txBody>
          <a:bodyPr/>
          <a:lstStyle/>
          <a:p>
            <a:r>
              <a:rPr lang="en-US"/>
              <a:t>Introduction </a:t>
            </a:r>
          </a:p>
        </p:txBody>
      </p:sp>
      <p:pic>
        <p:nvPicPr>
          <p:cNvPr id="7" name="Picture 7">
            <a:extLst>
              <a:ext uri="{FF2B5EF4-FFF2-40B4-BE49-F238E27FC236}">
                <a16:creationId xmlns="" xmlns:a16="http://schemas.microsoft.com/office/drawing/2014/main" id="{30AC518B-2293-A54A-BC1C-28C5F1D35FD8}"/>
              </a:ext>
            </a:extLst>
          </p:cNvPr>
          <p:cNvPicPr>
            <a:picLocks noGrp="1" noChangeAspect="1"/>
          </p:cNvPicPr>
          <p:nvPr>
            <p:ph idx="1"/>
          </p:nvPr>
        </p:nvPicPr>
        <p:blipFill>
          <a:blip r:embed="rId2"/>
          <a:stretch>
            <a:fillRect/>
          </a:stretch>
        </p:blipFill>
        <p:spPr>
          <a:xfrm>
            <a:off x="1477818" y="1459927"/>
            <a:ext cx="9153237" cy="5203785"/>
          </a:xfrm>
        </p:spPr>
      </p:pic>
      <p:sp>
        <p:nvSpPr>
          <p:cNvPr id="3" name="Slide Number Placeholder 2"/>
          <p:cNvSpPr>
            <a:spLocks noGrp="1"/>
          </p:cNvSpPr>
          <p:nvPr>
            <p:ph type="sldNum" sz="quarter" idx="12"/>
          </p:nvPr>
        </p:nvSpPr>
        <p:spPr/>
        <p:txBody>
          <a:bodyPr/>
          <a:lstStyle/>
          <a:p>
            <a:fld id="{69E57DC2-970A-4B3E-BB1C-7A09969E49DF}" type="slidenum">
              <a:rPr lang="en-US" smtClean="0"/>
              <a:t>3</a:t>
            </a:fld>
            <a:endParaRPr lang="en-US" dirty="0"/>
          </a:p>
        </p:txBody>
      </p:sp>
    </p:spTree>
    <p:extLst>
      <p:ext uri="{BB962C8B-B14F-4D97-AF65-F5344CB8AC3E}">
        <p14:creationId xmlns:p14="http://schemas.microsoft.com/office/powerpoint/2010/main" val="3361048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A8AE623-CC62-A44A-995A-FA0A2712C8F0}"/>
              </a:ext>
            </a:extLst>
          </p:cNvPr>
          <p:cNvSpPr>
            <a:spLocks noGrp="1"/>
          </p:cNvSpPr>
          <p:nvPr>
            <p:ph type="title"/>
          </p:nvPr>
        </p:nvSpPr>
        <p:spPr>
          <a:xfrm>
            <a:off x="1371600" y="535709"/>
            <a:ext cx="9601200" cy="1485900"/>
          </a:xfrm>
        </p:spPr>
        <p:txBody>
          <a:bodyPr>
            <a:normAutofit/>
          </a:bodyPr>
          <a:lstStyle/>
          <a:p>
            <a:r>
              <a:rPr lang="en-US"/>
              <a:t>What is a literature review?</a:t>
            </a:r>
          </a:p>
        </p:txBody>
      </p:sp>
      <p:sp>
        <p:nvSpPr>
          <p:cNvPr id="3" name="Content Placeholder 2">
            <a:extLst>
              <a:ext uri="{FF2B5EF4-FFF2-40B4-BE49-F238E27FC236}">
                <a16:creationId xmlns="" xmlns:a16="http://schemas.microsoft.com/office/drawing/2014/main" id="{7258E2BE-ED07-F442-99C0-FE5D54D9A2FA}"/>
              </a:ext>
            </a:extLst>
          </p:cNvPr>
          <p:cNvSpPr>
            <a:spLocks noGrp="1"/>
          </p:cNvSpPr>
          <p:nvPr>
            <p:ph idx="1"/>
          </p:nvPr>
        </p:nvSpPr>
        <p:spPr/>
        <p:txBody>
          <a:bodyPr/>
          <a:lstStyle/>
          <a:p>
            <a:r>
              <a:rPr lang="en-US"/>
              <a:t>Definition :  A survey of what has already been researched on a specific topic.It could be anything from books , journal articles or other sources.</a:t>
            </a:r>
          </a:p>
        </p:txBody>
      </p:sp>
      <p:pic>
        <p:nvPicPr>
          <p:cNvPr id="5" name="Picture 5">
            <a:extLst>
              <a:ext uri="{FF2B5EF4-FFF2-40B4-BE49-F238E27FC236}">
                <a16:creationId xmlns="" xmlns:a16="http://schemas.microsoft.com/office/drawing/2014/main" id="{D321ECE6-9BC1-144D-9649-88323861C881}"/>
              </a:ext>
            </a:extLst>
          </p:cNvPr>
          <p:cNvPicPr>
            <a:picLocks noChangeAspect="1"/>
          </p:cNvPicPr>
          <p:nvPr/>
        </p:nvPicPr>
        <p:blipFill>
          <a:blip r:embed="rId2"/>
          <a:stretch>
            <a:fillRect/>
          </a:stretch>
        </p:blipFill>
        <p:spPr>
          <a:xfrm>
            <a:off x="6172200" y="3392208"/>
            <a:ext cx="5153891" cy="2930083"/>
          </a:xfrm>
          <a:prstGeom prst="rect">
            <a:avLst/>
          </a:prstGeom>
        </p:spPr>
      </p:pic>
      <p:sp>
        <p:nvSpPr>
          <p:cNvPr id="4" name="Slide Number Placeholder 3"/>
          <p:cNvSpPr>
            <a:spLocks noGrp="1"/>
          </p:cNvSpPr>
          <p:nvPr>
            <p:ph type="sldNum" sz="quarter" idx="12"/>
          </p:nvPr>
        </p:nvSpPr>
        <p:spPr/>
        <p:txBody>
          <a:bodyPr/>
          <a:lstStyle/>
          <a:p>
            <a:fld id="{69E57DC2-970A-4B3E-BB1C-7A09969E49DF}" type="slidenum">
              <a:rPr lang="en-US" smtClean="0"/>
              <a:t>4</a:t>
            </a:fld>
            <a:endParaRPr lang="en-US" dirty="0"/>
          </a:p>
        </p:txBody>
      </p:sp>
    </p:spTree>
    <p:extLst>
      <p:ext uri="{BB962C8B-B14F-4D97-AF65-F5344CB8AC3E}">
        <p14:creationId xmlns:p14="http://schemas.microsoft.com/office/powerpoint/2010/main" val="2966741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C3D1177-EAA3-8E4F-97F4-F2F6D162DE43}"/>
              </a:ext>
            </a:extLst>
          </p:cNvPr>
          <p:cNvSpPr>
            <a:spLocks noGrp="1"/>
          </p:cNvSpPr>
          <p:nvPr>
            <p:ph type="title"/>
          </p:nvPr>
        </p:nvSpPr>
        <p:spPr>
          <a:xfrm>
            <a:off x="1399309" y="639618"/>
            <a:ext cx="9601200" cy="1485900"/>
          </a:xfrm>
        </p:spPr>
        <p:txBody>
          <a:bodyPr/>
          <a:lstStyle/>
          <a:p>
            <a:r>
              <a:rPr lang="en-US"/>
              <a:t>Why write a literature review?</a:t>
            </a:r>
          </a:p>
        </p:txBody>
      </p:sp>
      <p:sp>
        <p:nvSpPr>
          <p:cNvPr id="3" name="Content Placeholder 2">
            <a:extLst>
              <a:ext uri="{FF2B5EF4-FFF2-40B4-BE49-F238E27FC236}">
                <a16:creationId xmlns="" xmlns:a16="http://schemas.microsoft.com/office/drawing/2014/main" id="{AF540A90-BFB8-2546-BE8E-D7BE605DACE8}"/>
              </a:ext>
            </a:extLst>
          </p:cNvPr>
          <p:cNvSpPr>
            <a:spLocks noGrp="1"/>
          </p:cNvSpPr>
          <p:nvPr>
            <p:ph idx="1"/>
          </p:nvPr>
        </p:nvSpPr>
        <p:spPr/>
        <p:txBody>
          <a:bodyPr/>
          <a:lstStyle/>
          <a:p>
            <a:r>
              <a:rPr lang="en-US"/>
              <a:t>It provides an overview of current knowledge, allowing you to identify relevant theories, methods, and gaps in the existing research.</a:t>
            </a:r>
          </a:p>
        </p:txBody>
      </p:sp>
      <p:sp>
        <p:nvSpPr>
          <p:cNvPr id="4" name="Slide Number Placeholder 3"/>
          <p:cNvSpPr>
            <a:spLocks noGrp="1"/>
          </p:cNvSpPr>
          <p:nvPr>
            <p:ph type="sldNum" sz="quarter" idx="12"/>
          </p:nvPr>
        </p:nvSpPr>
        <p:spPr/>
        <p:txBody>
          <a:bodyPr/>
          <a:lstStyle/>
          <a:p>
            <a:fld id="{69E57DC2-970A-4B3E-BB1C-7A09969E49DF}" type="slidenum">
              <a:rPr lang="en-US" smtClean="0"/>
              <a:t>5</a:t>
            </a:fld>
            <a:endParaRPr lang="en-US" dirty="0"/>
          </a:p>
        </p:txBody>
      </p:sp>
    </p:spTree>
    <p:extLst>
      <p:ext uri="{BB962C8B-B14F-4D97-AF65-F5344CB8AC3E}">
        <p14:creationId xmlns:p14="http://schemas.microsoft.com/office/powerpoint/2010/main" val="1922772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3B4B33C-F357-F44B-A279-CE0E42ECE12E}"/>
              </a:ext>
            </a:extLst>
          </p:cNvPr>
          <p:cNvSpPr>
            <a:spLocks noGrp="1"/>
          </p:cNvSpPr>
          <p:nvPr>
            <p:ph type="title"/>
          </p:nvPr>
        </p:nvSpPr>
        <p:spPr/>
        <p:txBody>
          <a:bodyPr/>
          <a:lstStyle/>
          <a:p>
            <a:r>
              <a:rPr lang="en-US"/>
              <a:t>Steps to writing a Iiterature review</a:t>
            </a:r>
          </a:p>
        </p:txBody>
      </p:sp>
      <p:sp>
        <p:nvSpPr>
          <p:cNvPr id="3" name="Content Placeholder 2">
            <a:extLst>
              <a:ext uri="{FF2B5EF4-FFF2-40B4-BE49-F238E27FC236}">
                <a16:creationId xmlns="" xmlns:a16="http://schemas.microsoft.com/office/drawing/2014/main" id="{9DBABB11-5F61-9145-ABF0-BB95E45A7FC1}"/>
              </a:ext>
            </a:extLst>
          </p:cNvPr>
          <p:cNvSpPr>
            <a:spLocks noGrp="1"/>
          </p:cNvSpPr>
          <p:nvPr>
            <p:ph idx="1"/>
          </p:nvPr>
        </p:nvSpPr>
        <p:spPr>
          <a:xfrm>
            <a:off x="1454727" y="2276764"/>
            <a:ext cx="9601200" cy="3581400"/>
          </a:xfrm>
        </p:spPr>
        <p:txBody>
          <a:bodyPr/>
          <a:lstStyle/>
          <a:p>
            <a:r>
              <a:rPr lang="en-US"/>
              <a:t>There are six main steps in the process of writing a literature review:</a:t>
            </a:r>
          </a:p>
          <a:p>
            <a:pPr marL="457200" indent="-457200">
              <a:buFont typeface="+mj-lt"/>
              <a:buAutoNum type="arabicPeriod"/>
            </a:pPr>
            <a:r>
              <a:rPr lang="en-US"/>
              <a:t>Step1: Search for relevant literature </a:t>
            </a:r>
          </a:p>
          <a:p>
            <a:r>
              <a:rPr lang="en-US"/>
              <a:t>choose a focus and develop a central question to direct your search</a:t>
            </a:r>
          </a:p>
          <a:p>
            <a:r>
              <a:rPr lang="en-US"/>
              <a:t>creating a list of keywords related to your research topic that you’re interested in</a:t>
            </a:r>
          </a:p>
        </p:txBody>
      </p:sp>
      <p:pic>
        <p:nvPicPr>
          <p:cNvPr id="4" name="Picture 4">
            <a:extLst>
              <a:ext uri="{FF2B5EF4-FFF2-40B4-BE49-F238E27FC236}">
                <a16:creationId xmlns="" xmlns:a16="http://schemas.microsoft.com/office/drawing/2014/main" id="{BCF93D56-2B14-8D44-AF6D-6651A563AEB3}"/>
              </a:ext>
            </a:extLst>
          </p:cNvPr>
          <p:cNvPicPr>
            <a:picLocks noChangeAspect="1"/>
          </p:cNvPicPr>
          <p:nvPr/>
        </p:nvPicPr>
        <p:blipFill>
          <a:blip r:embed="rId2"/>
          <a:stretch>
            <a:fillRect/>
          </a:stretch>
        </p:blipFill>
        <p:spPr>
          <a:xfrm>
            <a:off x="7142018" y="4664247"/>
            <a:ext cx="3452091" cy="1956185"/>
          </a:xfrm>
          <a:prstGeom prst="rect">
            <a:avLst/>
          </a:prstGeom>
        </p:spPr>
      </p:pic>
      <p:sp>
        <p:nvSpPr>
          <p:cNvPr id="5" name="Slide Number Placeholder 4"/>
          <p:cNvSpPr>
            <a:spLocks noGrp="1"/>
          </p:cNvSpPr>
          <p:nvPr>
            <p:ph type="sldNum" sz="quarter" idx="12"/>
          </p:nvPr>
        </p:nvSpPr>
        <p:spPr/>
        <p:txBody>
          <a:bodyPr/>
          <a:lstStyle/>
          <a:p>
            <a:fld id="{69E57DC2-970A-4B3E-BB1C-7A09969E49DF}" type="slidenum">
              <a:rPr lang="en-US" smtClean="0"/>
              <a:t>6</a:t>
            </a:fld>
            <a:endParaRPr lang="en-US" dirty="0"/>
          </a:p>
        </p:txBody>
      </p:sp>
    </p:spTree>
    <p:extLst>
      <p:ext uri="{BB962C8B-B14F-4D97-AF65-F5344CB8AC3E}">
        <p14:creationId xmlns:p14="http://schemas.microsoft.com/office/powerpoint/2010/main" val="7368464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A81B525-DCA8-944B-90E5-CE111F9374DB}"/>
              </a:ext>
            </a:extLst>
          </p:cNvPr>
          <p:cNvSpPr>
            <a:spLocks noGrp="1"/>
          </p:cNvSpPr>
          <p:nvPr>
            <p:ph idx="1"/>
          </p:nvPr>
        </p:nvSpPr>
        <p:spPr>
          <a:xfrm>
            <a:off x="1295400" y="937490"/>
            <a:ext cx="9601200" cy="3581400"/>
          </a:xfrm>
        </p:spPr>
        <p:txBody>
          <a:bodyPr/>
          <a:lstStyle/>
          <a:p>
            <a:pPr marL="0" indent="0">
              <a:buNone/>
            </a:pPr>
            <a:r>
              <a:rPr lang="en-US"/>
              <a:t>Step 2: Evaluate and select sources</a:t>
            </a:r>
          </a:p>
          <a:p>
            <a:r>
              <a:rPr lang="en-US"/>
              <a:t>You probably won’t be able to read absolutely everything that has been written on the topic – you’ll have to evaluate which sources are most relevant to your questions.See What are the results and conclusions of the study Take notes and cite your sources It’s important to keep track of your sources with references</a:t>
            </a:r>
          </a:p>
        </p:txBody>
      </p:sp>
      <p:pic>
        <p:nvPicPr>
          <p:cNvPr id="5" name="Picture 5">
            <a:extLst>
              <a:ext uri="{FF2B5EF4-FFF2-40B4-BE49-F238E27FC236}">
                <a16:creationId xmlns="" xmlns:a16="http://schemas.microsoft.com/office/drawing/2014/main" id="{C3F827FF-F5FC-0947-BCA9-94DEA0DACB94}"/>
              </a:ext>
            </a:extLst>
          </p:cNvPr>
          <p:cNvPicPr>
            <a:picLocks noChangeAspect="1"/>
          </p:cNvPicPr>
          <p:nvPr/>
        </p:nvPicPr>
        <p:blipFill>
          <a:blip r:embed="rId2"/>
          <a:stretch>
            <a:fillRect/>
          </a:stretch>
        </p:blipFill>
        <p:spPr>
          <a:xfrm>
            <a:off x="6194365" y="3041071"/>
            <a:ext cx="5283175" cy="3325092"/>
          </a:xfrm>
          <a:prstGeom prst="rect">
            <a:avLst/>
          </a:prstGeom>
        </p:spPr>
      </p:pic>
      <p:sp>
        <p:nvSpPr>
          <p:cNvPr id="2" name="Slide Number Placeholder 1"/>
          <p:cNvSpPr>
            <a:spLocks noGrp="1"/>
          </p:cNvSpPr>
          <p:nvPr>
            <p:ph type="sldNum" sz="quarter" idx="12"/>
          </p:nvPr>
        </p:nvSpPr>
        <p:spPr/>
        <p:txBody>
          <a:bodyPr/>
          <a:lstStyle/>
          <a:p>
            <a:fld id="{69E57DC2-970A-4B3E-BB1C-7A09969E49DF}" type="slidenum">
              <a:rPr lang="en-US" smtClean="0"/>
              <a:t>7</a:t>
            </a:fld>
            <a:endParaRPr lang="en-US" dirty="0"/>
          </a:p>
        </p:txBody>
      </p:sp>
    </p:spTree>
    <p:extLst>
      <p:ext uri="{BB962C8B-B14F-4D97-AF65-F5344CB8AC3E}">
        <p14:creationId xmlns:p14="http://schemas.microsoft.com/office/powerpoint/2010/main" val="261993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 xmlns:a16="http://schemas.microsoft.com/office/drawing/2014/main" id="{482B1B51-7546-2943-B7BB-15C33E19516E}"/>
              </a:ext>
            </a:extLst>
          </p:cNvPr>
          <p:cNvSpPr>
            <a:spLocks noGrp="1"/>
          </p:cNvSpPr>
          <p:nvPr>
            <p:ph idx="1"/>
          </p:nvPr>
        </p:nvSpPr>
        <p:spPr>
          <a:xfrm>
            <a:off x="1295400" y="762000"/>
            <a:ext cx="9601200" cy="3581400"/>
          </a:xfrm>
        </p:spPr>
        <p:txBody>
          <a:bodyPr/>
          <a:lstStyle/>
          <a:p>
            <a:pPr marL="0" indent="0">
              <a:buNone/>
            </a:pPr>
            <a:r>
              <a:rPr lang="en-US"/>
              <a:t>Step 3: Identify themes, debates and gaps</a:t>
            </a:r>
          </a:p>
          <a:p>
            <a:r>
              <a:rPr lang="en-US"/>
              <a:t>Themes: what questions or concepts recur across the literature?</a:t>
            </a:r>
          </a:p>
          <a:p>
            <a:r>
              <a:rPr lang="en-US"/>
              <a:t>Debates: where do sources disagree?</a:t>
            </a:r>
          </a:p>
          <a:p>
            <a:r>
              <a:rPr lang="en-US"/>
              <a:t>Gaps: what is missing from the literature? Are there weaknesses</a:t>
            </a:r>
          </a:p>
        </p:txBody>
      </p:sp>
      <p:pic>
        <p:nvPicPr>
          <p:cNvPr id="8" name="Picture 8">
            <a:extLst>
              <a:ext uri="{FF2B5EF4-FFF2-40B4-BE49-F238E27FC236}">
                <a16:creationId xmlns="" xmlns:a16="http://schemas.microsoft.com/office/drawing/2014/main" id="{ABDE4E2C-174B-D445-BB0E-525190F68D0A}"/>
              </a:ext>
            </a:extLst>
          </p:cNvPr>
          <p:cNvPicPr>
            <a:picLocks noChangeAspect="1"/>
          </p:cNvPicPr>
          <p:nvPr/>
        </p:nvPicPr>
        <p:blipFill>
          <a:blip r:embed="rId2"/>
          <a:stretch>
            <a:fillRect/>
          </a:stretch>
        </p:blipFill>
        <p:spPr>
          <a:xfrm>
            <a:off x="4470400" y="2829791"/>
            <a:ext cx="6705599" cy="3793631"/>
          </a:xfrm>
          <a:prstGeom prst="rect">
            <a:avLst/>
          </a:prstGeom>
        </p:spPr>
      </p:pic>
      <p:sp>
        <p:nvSpPr>
          <p:cNvPr id="2" name="Slide Number Placeholder 1"/>
          <p:cNvSpPr>
            <a:spLocks noGrp="1"/>
          </p:cNvSpPr>
          <p:nvPr>
            <p:ph type="sldNum" sz="quarter" idx="12"/>
          </p:nvPr>
        </p:nvSpPr>
        <p:spPr/>
        <p:txBody>
          <a:bodyPr/>
          <a:lstStyle/>
          <a:p>
            <a:fld id="{69E57DC2-970A-4B3E-BB1C-7A09969E49DF}" type="slidenum">
              <a:rPr lang="en-US" smtClean="0"/>
              <a:t>8</a:t>
            </a:fld>
            <a:endParaRPr lang="en-US" dirty="0"/>
          </a:p>
        </p:txBody>
      </p:sp>
    </p:spTree>
    <p:extLst>
      <p:ext uri="{BB962C8B-B14F-4D97-AF65-F5344CB8AC3E}">
        <p14:creationId xmlns:p14="http://schemas.microsoft.com/office/powerpoint/2010/main" val="4191247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AB55398-9F44-CF4E-9DF8-240C15240A1E}"/>
              </a:ext>
            </a:extLst>
          </p:cNvPr>
          <p:cNvSpPr>
            <a:spLocks noGrp="1"/>
          </p:cNvSpPr>
          <p:nvPr>
            <p:ph idx="1"/>
          </p:nvPr>
        </p:nvSpPr>
        <p:spPr>
          <a:xfrm>
            <a:off x="1417782" y="882073"/>
            <a:ext cx="9601200" cy="3581400"/>
          </a:xfrm>
        </p:spPr>
        <p:txBody>
          <a:bodyPr/>
          <a:lstStyle/>
          <a:p>
            <a:r>
              <a:rPr lang="en-US"/>
              <a:t>Step4: create your annotated bibliography By doing analysis of the publication</a:t>
            </a:r>
          </a:p>
        </p:txBody>
      </p:sp>
      <p:pic>
        <p:nvPicPr>
          <p:cNvPr id="4" name="Picture 4">
            <a:extLst>
              <a:ext uri="{FF2B5EF4-FFF2-40B4-BE49-F238E27FC236}">
                <a16:creationId xmlns="" xmlns:a16="http://schemas.microsoft.com/office/drawing/2014/main" id="{715F337E-8D02-BF41-8C43-223F1EABDC5F}"/>
              </a:ext>
            </a:extLst>
          </p:cNvPr>
          <p:cNvPicPr>
            <a:picLocks noChangeAspect="1"/>
          </p:cNvPicPr>
          <p:nvPr/>
        </p:nvPicPr>
        <p:blipFill>
          <a:blip r:embed="rId2"/>
          <a:stretch>
            <a:fillRect/>
          </a:stretch>
        </p:blipFill>
        <p:spPr>
          <a:xfrm>
            <a:off x="1570180" y="1545465"/>
            <a:ext cx="8654473" cy="4896188"/>
          </a:xfrm>
          <a:prstGeom prst="rect">
            <a:avLst/>
          </a:prstGeom>
        </p:spPr>
      </p:pic>
      <p:sp>
        <p:nvSpPr>
          <p:cNvPr id="2" name="Slide Number Placeholder 1"/>
          <p:cNvSpPr>
            <a:spLocks noGrp="1"/>
          </p:cNvSpPr>
          <p:nvPr>
            <p:ph type="sldNum" sz="quarter" idx="12"/>
          </p:nvPr>
        </p:nvSpPr>
        <p:spPr/>
        <p:txBody>
          <a:bodyPr/>
          <a:lstStyle/>
          <a:p>
            <a:fld id="{69E57DC2-970A-4B3E-BB1C-7A09969E49DF}" type="slidenum">
              <a:rPr lang="en-US" smtClean="0"/>
              <a:t>9</a:t>
            </a:fld>
            <a:endParaRPr lang="en-US" dirty="0"/>
          </a:p>
        </p:txBody>
      </p:sp>
    </p:spTree>
    <p:extLst>
      <p:ext uri="{BB962C8B-B14F-4D97-AF65-F5344CB8AC3E}">
        <p14:creationId xmlns:p14="http://schemas.microsoft.com/office/powerpoint/2010/main" val="1984650603"/>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10001025" id="{F9915BBD-9749-466F-995C-8C8D6A938EC0}" vid="{CF1D1A65-FC75-42D2-B7EF-D2991382DC6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506</Words>
  <Application>Microsoft Office PowerPoint</Application>
  <PresentationFormat>Widescreen</PresentationFormat>
  <Paragraphs>60</Paragraphs>
  <Slides>15</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Century Schoolbook</vt:lpstr>
      <vt:lpstr>Franklin Gothic Book</vt:lpstr>
      <vt:lpstr>Tahoma</vt:lpstr>
      <vt:lpstr>Times New Roman</vt:lpstr>
      <vt:lpstr>Crop</vt:lpstr>
      <vt:lpstr>PowerPoint Presentation</vt:lpstr>
      <vt:lpstr>Content </vt:lpstr>
      <vt:lpstr>Introduction </vt:lpstr>
      <vt:lpstr>What is a literature review?</vt:lpstr>
      <vt:lpstr>Why write a literature review?</vt:lpstr>
      <vt:lpstr>Steps to writing a Iiterature review</vt:lpstr>
      <vt:lpstr>PowerPoint Presentation</vt:lpstr>
      <vt:lpstr>PowerPoint Presentation</vt:lpstr>
      <vt:lpstr>PowerPoint Presentation</vt:lpstr>
      <vt:lpstr>PowerPoint Presentation</vt:lpstr>
      <vt:lpstr>PowerPoint Presentation</vt:lpstr>
      <vt:lpstr>Conclusion</vt:lpstr>
      <vt:lpstr>Questions</vt:lpstr>
      <vt:lpstr>Reference </vt:lpstr>
      <vt:lpstr>Thank you  for listening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jw9993721@gmail.com</dc:creator>
  <cp:lastModifiedBy>user</cp:lastModifiedBy>
  <cp:revision>10</cp:revision>
  <dcterms:created xsi:type="dcterms:W3CDTF">2021-04-19T02:30:56Z</dcterms:created>
  <dcterms:modified xsi:type="dcterms:W3CDTF">2021-05-23T10:24:35Z</dcterms:modified>
</cp:coreProperties>
</file>