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1"/>
  </p:sldMasterIdLst>
  <p:notesMasterIdLst>
    <p:notesMasterId r:id="rId11"/>
  </p:notesMasterIdLst>
  <p:sldIdLst>
    <p:sldId id="26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623" autoAdjust="0"/>
    <p:restoredTop sz="94660"/>
  </p:normalViewPr>
  <p:slideViewPr>
    <p:cSldViewPr snapToGrid="0">
      <p:cViewPr varScale="1">
        <p:scale>
          <a:sx n="70" d="100"/>
          <a:sy n="70" d="100"/>
        </p:scale>
        <p:origin x="7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4226871-AF0A-4280-BDCA-1A0E738309EA}" type="datetimeFigureOut">
              <a:rPr lang="ar-SA" smtClean="0"/>
              <a:t>12/10/1442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708E9E0-1F71-4E7D-AECF-6BAC1855039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4349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8E9E0-1F71-4E7D-AECF-6BAC18550399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8016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274CE-0D0B-47BD-B6C5-B6070EEBC76E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76727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A49C-5699-4E6B-A815-B86D4AEBBA2D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19218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7D8-8206-4352-B245-2B303C10CE1A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08233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25E0-79CD-494A-900A-9F4D48A11C02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0497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303B-E5A3-49A5-890E-8422FBBE2A10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53996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873B2-8EB8-4FA3-B0F6-47DEE97C69B4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62474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16B6D-EF02-4538-9125-DE64693631B2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166969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3753-C43E-4C3A-AD94-48C343EF09C7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21432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4A0E-8F05-476E-9AA5-6FED38B5ED50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669840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CC3BE-5BF3-4209-B632-28B3DAAFF334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65266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5AAC-49ED-4C70-B269-86B3492EF8B7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68684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7900-9ADC-4D89-9EF2-21E3963242BD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8926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27461-6F8D-4B89-86E8-54BFA36AA786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86630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6C8B-FF14-4A21-8014-20D798CA47A0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952030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9E8DB-CEE8-484F-A532-5C53375FF244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62862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A039-5B86-466A-AA4D-E95670442D60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577492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9D613-D23C-4CA6-AB53-DA84287ABA10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9291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007C6E1-7499-4FCF-AF52-52453F86548D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2B6BB-4595-45DB-A336-48E1D3185155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8059689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ohammed_2857@limu.edu.l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FFE9AD-D041-9C49-B368-0D9D25711E94}"/>
              </a:ext>
            </a:extLst>
          </p:cNvPr>
          <p:cNvSpPr/>
          <p:nvPr/>
        </p:nvSpPr>
        <p:spPr>
          <a:xfrm>
            <a:off x="2697736" y="793291"/>
            <a:ext cx="7058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</a:t>
            </a:r>
            <a:r>
              <a:rPr lang="en-US" alt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Medical </a:t>
            </a: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b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alt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Administration</a:t>
            </a:r>
            <a:endParaRPr lang="en-US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300" y="0"/>
            <a:ext cx="1962700" cy="2289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24585" cy="216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عنوان فرعي 2"/>
          <p:cNvSpPr>
            <a:spLocks noGrp="1"/>
          </p:cNvSpPr>
          <p:nvPr>
            <p:ph idx="1"/>
          </p:nvPr>
        </p:nvSpPr>
        <p:spPr>
          <a:xfrm>
            <a:off x="1112292" y="2388843"/>
            <a:ext cx="9753759" cy="419548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600" b="1" i="1" dirty="0" smtClean="0">
                <a:solidFill>
                  <a:schemeClr val="tx2">
                    <a:lumMod val="10000"/>
                  </a:schemeClr>
                </a:solidFill>
              </a:rPr>
              <a:t>Hallmarks of </a:t>
            </a:r>
          </a:p>
          <a:p>
            <a:pPr marL="0" indent="0" algn="ctr">
              <a:buNone/>
            </a:pPr>
            <a:r>
              <a:rPr lang="en-US" sz="6600" b="1" i="1" dirty="0" smtClean="0">
                <a:solidFill>
                  <a:schemeClr val="tx2">
                    <a:lumMod val="10000"/>
                  </a:schemeClr>
                </a:solidFill>
              </a:rPr>
              <a:t>Scientific Research</a:t>
            </a:r>
            <a:endParaRPr lang="ar-SA" sz="66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400" b="1" i="1" dirty="0" smtClean="0">
                <a:solidFill>
                  <a:schemeClr val="tx2">
                    <a:lumMod val="10000"/>
                  </a:schemeClr>
                </a:solidFill>
              </a:rPr>
              <a:t>Mohamed Jamal </a:t>
            </a:r>
            <a:r>
              <a:rPr lang="en-US" sz="2400" b="1" i="1" dirty="0" err="1" smtClean="0">
                <a:solidFill>
                  <a:schemeClr val="tx2">
                    <a:lumMod val="10000"/>
                  </a:schemeClr>
                </a:solidFill>
              </a:rPr>
              <a:t>ELGhirani</a:t>
            </a:r>
            <a:endParaRPr lang="en-US" sz="24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400" b="1" i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en-US" sz="2400" b="1" i="1" dirty="0" smtClean="0">
                <a:solidFill>
                  <a:schemeClr val="tx2">
                    <a:lumMod val="10000"/>
                  </a:schemeClr>
                </a:solidFill>
              </a:rPr>
              <a:t>2857</a:t>
            </a:r>
            <a:endParaRPr lang="en-US" sz="105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  <a:cs typeface="Arabic Typesetting" panose="03020402040406030203" pitchFamily="66" charset="-78"/>
            </a:endParaRPr>
          </a:p>
          <a:p>
            <a:pPr marL="0" indent="0" algn="l">
              <a:buNone/>
            </a:pP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Arial Narrow" panose="020B0606020202030204" pitchFamily="34" charset="0"/>
                <a:cs typeface="Arabic Typesetting" panose="03020402040406030203" pitchFamily="66" charset="-78"/>
                <a:hlinkClick r:id="rId4"/>
              </a:rPr>
              <a:t>Mohammed_2857@limu.edu.ly</a:t>
            </a:r>
            <a:endParaRPr lang="en-US" sz="2400" dirty="0" smtClean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  <a:cs typeface="Arabic Typesetting" panose="03020402040406030203" pitchFamily="66" charset="-78"/>
            </a:endParaRPr>
          </a:p>
          <a:p>
            <a:pPr algn="l"/>
            <a:endParaRPr lang="ar-LY" dirty="0">
              <a:solidFill>
                <a:schemeClr val="tx2">
                  <a:lumMod val="10000"/>
                </a:schemeClr>
              </a:solidFill>
              <a:latin typeface="Arial Narrow" panose="020B0606020202030204" pitchFamily="34" charset="0"/>
              <a:cs typeface="Arabic Typesetting" panose="03020402040406030203" pitchFamily="66" charset="-7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642414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i="1" u="sng" dirty="0" smtClean="0"/>
              <a:t>content</a:t>
            </a:r>
            <a:endParaRPr lang="ar-LY" sz="6600" b="1" i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000" b="1" dirty="0" smtClean="0">
                <a:cs typeface="Akhbar MT" pitchFamily="2" charset="-78"/>
              </a:rPr>
              <a:t>Introduction </a:t>
            </a:r>
          </a:p>
          <a:p>
            <a:pPr marL="0" indent="0" algn="l">
              <a:buNone/>
            </a:pPr>
            <a:r>
              <a:rPr lang="en-US" sz="4000" b="1" dirty="0" smtClean="0">
                <a:cs typeface="Akhbar MT" pitchFamily="2" charset="-78"/>
              </a:rPr>
              <a:t>More information </a:t>
            </a:r>
          </a:p>
          <a:p>
            <a:pPr marL="0" indent="0" algn="l">
              <a:buNone/>
            </a:pPr>
            <a:r>
              <a:rPr lang="en-US" sz="4000" b="1" dirty="0" smtClean="0">
                <a:cs typeface="Akhbar MT" pitchFamily="2" charset="-78"/>
              </a:rPr>
              <a:t>Concluding </a:t>
            </a:r>
          </a:p>
          <a:p>
            <a:pPr marL="0" indent="0" algn="l">
              <a:buNone/>
            </a:pPr>
            <a:r>
              <a:rPr lang="en-US" sz="4000" b="1" dirty="0" smtClean="0">
                <a:cs typeface="Akhbar MT" pitchFamily="2" charset="-78"/>
              </a:rPr>
              <a:t>Question </a:t>
            </a:r>
            <a:endParaRPr lang="en-US" sz="4000" b="1" dirty="0">
              <a:cs typeface="Akhbar MT" pitchFamily="2" charset="-78"/>
            </a:endParaRPr>
          </a:p>
          <a:p>
            <a:pPr marL="0" indent="0" algn="l">
              <a:buNone/>
            </a:pPr>
            <a:r>
              <a:rPr lang="en-US" sz="4000" b="1" dirty="0" smtClean="0">
                <a:cs typeface="Akhbar MT" pitchFamily="2" charset="-78"/>
              </a:rPr>
              <a:t>Reference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277907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b="1" u="sng" dirty="0" smtClean="0"/>
              <a:t>introduction</a:t>
            </a:r>
            <a:endParaRPr lang="ar-LY" sz="5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/>
              <a:t>The main distinguishing characteristics of scientific research may be listed as follows :</a:t>
            </a:r>
          </a:p>
          <a:p>
            <a:pPr marL="0" indent="0" algn="l">
              <a:buNone/>
            </a:pPr>
            <a:r>
              <a:rPr lang="en-US" dirty="0" smtClean="0"/>
              <a:t>Purposiveness</a:t>
            </a:r>
          </a:p>
          <a:p>
            <a:pPr marL="0" indent="0" algn="l">
              <a:buNone/>
            </a:pPr>
            <a:r>
              <a:rPr lang="en-US" dirty="0" smtClean="0"/>
              <a:t>Rigor </a:t>
            </a:r>
          </a:p>
          <a:p>
            <a:pPr marL="0" indent="0" algn="l">
              <a:buNone/>
            </a:pPr>
            <a:r>
              <a:rPr lang="en-US" dirty="0" smtClean="0"/>
              <a:t>Testability</a:t>
            </a:r>
          </a:p>
          <a:p>
            <a:pPr marL="0" indent="0" algn="l">
              <a:buNone/>
            </a:pPr>
            <a:r>
              <a:rPr lang="en-US" dirty="0" smtClean="0"/>
              <a:t>Reliability </a:t>
            </a:r>
          </a:p>
          <a:p>
            <a:pPr marL="0" indent="0" algn="l">
              <a:buNone/>
            </a:pPr>
            <a:r>
              <a:rPr lang="en-US" dirty="0" smtClean="0"/>
              <a:t>Precision and confidence </a:t>
            </a:r>
          </a:p>
          <a:p>
            <a:pPr marL="0" indent="0" algn="l">
              <a:buNone/>
            </a:pPr>
            <a:r>
              <a:rPr lang="en-US" dirty="0" smtClean="0"/>
              <a:t>Objectivity </a:t>
            </a:r>
          </a:p>
          <a:p>
            <a:pPr marL="0" indent="0" algn="l">
              <a:buNone/>
            </a:pPr>
            <a:r>
              <a:rPr lang="en-US" dirty="0" smtClean="0"/>
              <a:t>Generalizability </a:t>
            </a:r>
          </a:p>
          <a:p>
            <a:pPr marL="0" indent="0" algn="l">
              <a:buNone/>
            </a:pPr>
            <a:r>
              <a:rPr lang="en-US" dirty="0" smtClean="0"/>
              <a:t>Parsimony 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424" y="2660072"/>
            <a:ext cx="4069975" cy="40699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85546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800" b="1" u="sng" dirty="0" smtClean="0">
                <a:latin typeface="+mn-lt"/>
              </a:rPr>
              <a:t>Explain the hallmarks of </a:t>
            </a:r>
            <a:r>
              <a:rPr lang="en-US" sz="4800" b="1" u="sng" dirty="0" smtClean="0">
                <a:latin typeface="+mn-lt"/>
              </a:rPr>
              <a:t>scientific </a:t>
            </a:r>
            <a:r>
              <a:rPr lang="en-US" sz="4800" b="1" u="sng" dirty="0" smtClean="0">
                <a:latin typeface="+mn-lt"/>
              </a:rPr>
              <a:t>research</a:t>
            </a:r>
            <a:endParaRPr lang="ar-LY" sz="4800" b="1" u="sng" dirty="0">
              <a:latin typeface="+mn-lt"/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504893"/>
              </p:ext>
            </p:extLst>
          </p:nvPr>
        </p:nvGraphicFramePr>
        <p:xfrm>
          <a:off x="0" y="1929534"/>
          <a:ext cx="12178145" cy="463296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3387436"/>
                <a:gridCol w="3144275"/>
                <a:gridCol w="2612289"/>
                <a:gridCol w="3034145"/>
              </a:tblGrid>
              <a:tr h="43959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Replicate 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testability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Rigor</a:t>
                      </a:r>
                      <a:r>
                        <a:rPr lang="en-US" sz="2800" baseline="0" dirty="0" smtClean="0"/>
                        <a:t> </a:t>
                      </a:r>
                      <a:endParaRPr lang="ar-LY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800" dirty="0" smtClean="0"/>
                        <a:t>Purposiveness</a:t>
                      </a:r>
                      <a:r>
                        <a:rPr lang="en-US" baseline="0" dirty="0" smtClean="0"/>
                        <a:t> </a:t>
                      </a:r>
                      <a:endParaRPr lang="ar-L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2400" dirty="0" smtClean="0"/>
                        <a:t>Refers to the extent to which that the results of the tests of hypotheses</a:t>
                      </a:r>
                      <a:r>
                        <a:rPr lang="en-US" sz="2400" baseline="0" dirty="0" smtClean="0"/>
                        <a:t> should be supported again and yet again when the same research is repeated in other similar circumstances  </a:t>
                      </a:r>
                      <a:r>
                        <a:rPr lang="en-US" sz="2400" dirty="0" smtClean="0"/>
                        <a:t> 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dirty="0" smtClean="0"/>
                        <a:t>Based on literature review and past experiences research hypotheses can be drawn</a:t>
                      </a:r>
                      <a:r>
                        <a:rPr lang="en-US" sz="2400" baseline="0" dirty="0" smtClean="0"/>
                        <a:t> these hypotheses should be tested using statistical techniques to make valid inferences  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a</a:t>
                      </a:r>
                      <a:r>
                        <a:rPr lang="en-US" sz="2400" baseline="0" dirty="0" smtClean="0"/>
                        <a:t> good theoretical base and a sound methodological design would add rigor (all steps are correct) to a purposive study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manager has started the research with a definite aim or purpose the focus is on increasing the commitment of employees to the organization as this will be beneficial in many ways  </a:t>
                      </a:r>
                      <a:endParaRPr lang="ar-LY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956980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2935774"/>
              </p:ext>
            </p:extLst>
          </p:nvPr>
        </p:nvGraphicFramePr>
        <p:xfrm>
          <a:off x="997527" y="1246910"/>
          <a:ext cx="10356273" cy="6380017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2755622"/>
                <a:gridCol w="2755622"/>
                <a:gridCol w="2122611"/>
                <a:gridCol w="2722418"/>
              </a:tblGrid>
              <a:tr h="748145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Parsimony</a:t>
                      </a:r>
                      <a:r>
                        <a:rPr lang="en-US" sz="2400" dirty="0" smtClean="0"/>
                        <a:t> 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err="1" smtClean="0"/>
                        <a:t>generalisabiliy</a:t>
                      </a:r>
                      <a:endParaRPr lang="ar-LY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800" dirty="0" smtClean="0"/>
                        <a:t>Objectivity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Precision &amp; confidence </a:t>
                      </a:r>
                      <a:endParaRPr lang="ar-LY" sz="2400" dirty="0"/>
                    </a:p>
                  </a:txBody>
                  <a:tcPr/>
                </a:tc>
              </a:tr>
              <a:tr h="5557057">
                <a:tc>
                  <a:txBody>
                    <a:bodyPr/>
                    <a:lstStyle/>
                    <a:p>
                      <a:pPr rtl="1"/>
                      <a:r>
                        <a:rPr lang="en-US" sz="2400" dirty="0" smtClean="0"/>
                        <a:t>Explaining the phenomena</a:t>
                      </a:r>
                      <a:r>
                        <a:rPr lang="en-US" sz="2400" baseline="0" dirty="0" smtClean="0"/>
                        <a:t> or problems that occur and in generating solutions for the problems</a:t>
                      </a:r>
                      <a:r>
                        <a:rPr lang="en-US" baseline="0" dirty="0" smtClean="0"/>
                        <a:t>   </a:t>
                      </a:r>
                      <a:endParaRPr lang="ar-L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dirty="0" smtClean="0"/>
                        <a:t>Refers to the scope of applicability of the research findings in one organizational setting to</a:t>
                      </a:r>
                      <a:r>
                        <a:rPr lang="en-US" sz="2400" baseline="0" dirty="0" smtClean="0"/>
                        <a:t> other setting 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dirty="0" smtClean="0"/>
                        <a:t>The conclusions drawn through the interpretation of the results of date analysis should be objective that is they should be based on the facts of the findings derived from actual</a:t>
                      </a:r>
                      <a:r>
                        <a:rPr lang="en-US" sz="2000" baseline="0" dirty="0" smtClean="0"/>
                        <a:t> data </a:t>
                      </a:r>
                      <a:endParaRPr lang="ar-LY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dirty="0" smtClean="0"/>
                        <a:t>Precision refers to the closeness of the findings to reality based on a sample</a:t>
                      </a:r>
                    </a:p>
                    <a:p>
                      <a:pPr rtl="1"/>
                      <a:r>
                        <a:rPr lang="en-US" sz="2400" baseline="0" dirty="0" smtClean="0"/>
                        <a:t>Confidence refers to the probability that our estimations are correct </a:t>
                      </a:r>
                      <a:endParaRPr lang="ar-LY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875171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u="sng" dirty="0" smtClean="0"/>
              <a:t>concluding</a:t>
            </a:r>
            <a:endParaRPr lang="ar-LY" sz="5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/>
              <a:t>In the end scientific research focuses on solving problems and pursues step by step organized  </a:t>
            </a:r>
            <a:endParaRPr lang="ar-L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1526708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176682"/>
          </a:xfrm>
        </p:spPr>
        <p:txBody>
          <a:bodyPr/>
          <a:lstStyle/>
          <a:p>
            <a:r>
              <a:rPr lang="en-US" sz="5400" b="1" u="sng" dirty="0" smtClean="0"/>
              <a:t>Question</a:t>
            </a:r>
            <a:br>
              <a:rPr lang="en-US" sz="5400" b="1" u="sng" dirty="0" smtClean="0"/>
            </a:br>
            <a:r>
              <a:rPr lang="en-US" sz="5400" b="1" u="sng" dirty="0" smtClean="0"/>
              <a:t/>
            </a:r>
            <a:br>
              <a:rPr lang="en-US" sz="5400" b="1" u="sng" dirty="0" smtClean="0"/>
            </a:br>
            <a:r>
              <a:rPr lang="en-US" sz="2800" b="1" u="sng" dirty="0" smtClean="0"/>
              <a:t>1 </a:t>
            </a:r>
            <a:r>
              <a:rPr lang="en-US" dirty="0" smtClean="0"/>
              <a:t> </a:t>
            </a:r>
            <a:r>
              <a:rPr lang="en-US" sz="3200" dirty="0" smtClean="0"/>
              <a:t>what is the different between precision and confidence </a:t>
            </a:r>
            <a:br>
              <a:rPr lang="en-US" sz="3200" dirty="0" smtClean="0"/>
            </a:br>
            <a:endParaRPr lang="ar-LY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789" y="4281055"/>
            <a:ext cx="3465210" cy="2576944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067312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u="sng" dirty="0" smtClean="0"/>
              <a:t>reference</a:t>
            </a:r>
            <a:endParaRPr lang="ar-LY" sz="54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/investmentpolicy.unctad.org/international-investment-agreements/treaty-files/2981/</a:t>
            </a:r>
            <a:r>
              <a:rPr lang="en-US" dirty="0" err="1"/>
              <a:t>downloa</a:t>
            </a: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53546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7065818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2B6BB-4595-45DB-A336-48E1D3185155}" type="slidenum">
              <a:rPr lang="ar-LY" smtClean="0"/>
              <a:t>9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5636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يون">
  <a:themeElements>
    <a:clrScheme name="أيون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أيون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يون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TM02836342[[fn=أيون]]</Template>
  <TotalTime>500</TotalTime>
  <Words>286</Words>
  <Application>Microsoft Office PowerPoint</Application>
  <PresentationFormat>Widescreen</PresentationFormat>
  <Paragraphs>55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Akhbar MT</vt:lpstr>
      <vt:lpstr>Arabic Typesetting</vt:lpstr>
      <vt:lpstr>Arial</vt:lpstr>
      <vt:lpstr>Arial Narrow</vt:lpstr>
      <vt:lpstr>Calibri</vt:lpstr>
      <vt:lpstr>Century Gothic</vt:lpstr>
      <vt:lpstr>Times New Roman</vt:lpstr>
      <vt:lpstr>Wingdings 3</vt:lpstr>
      <vt:lpstr>أيون</vt:lpstr>
      <vt:lpstr>PowerPoint Presentation</vt:lpstr>
      <vt:lpstr>content</vt:lpstr>
      <vt:lpstr>introduction</vt:lpstr>
      <vt:lpstr>Explain the hallmarks of scientific research</vt:lpstr>
      <vt:lpstr>PowerPoint Presentation</vt:lpstr>
      <vt:lpstr>concluding</vt:lpstr>
      <vt:lpstr>Question  1  what is the different between precision and confidence  </vt:lpstr>
      <vt:lpstr>reference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FACULTY OF BUSINESS ADMINISTRATION</dc:title>
  <dc:creator>PIXEL-PC</dc:creator>
  <cp:lastModifiedBy>user</cp:lastModifiedBy>
  <cp:revision>27</cp:revision>
  <dcterms:created xsi:type="dcterms:W3CDTF">2021-04-06T12:53:30Z</dcterms:created>
  <dcterms:modified xsi:type="dcterms:W3CDTF">2021-05-23T09:36:58Z</dcterms:modified>
</cp:coreProperties>
</file>