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86" r:id="rId6"/>
    <p:sldId id="257" r:id="rId7"/>
    <p:sldId id="260" r:id="rId8"/>
    <p:sldId id="258" r:id="rId9"/>
    <p:sldId id="287" r:id="rId10"/>
    <p:sldId id="261" r:id="rId11"/>
    <p:sldId id="283" r:id="rId12"/>
    <p:sldId id="288" r:id="rId13"/>
    <p:sldId id="289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350"/>
    <a:srgbClr val="0C4360"/>
    <a:srgbClr val="1B6872"/>
    <a:srgbClr val="63B7C6"/>
    <a:srgbClr val="002136"/>
    <a:srgbClr val="0C75AC"/>
    <a:srgbClr val="002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5/23/2021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5/23/2021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D747-9380-41EE-9946-EC9EC0CA5D1E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359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xmlns="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xmlns="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xmlns="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xmlns="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:a16="http://schemas.microsoft.com/office/drawing/2014/main" xmlns="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xmlns="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xmlns="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xmlns="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xmlns="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xmlns="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xmlns="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xmlns="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xmlns="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xmlns="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xmlns="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xmlns="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:a16="http://schemas.microsoft.com/office/drawing/2014/main" xmlns="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xmlns="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xmlns="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:a16="http://schemas.microsoft.com/office/drawing/2014/main" xmlns="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xmlns="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:a16="http://schemas.microsoft.com/office/drawing/2014/main" xmlns="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xmlns="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xmlns="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xmlns="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xmlns="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xmlns="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 smtClean="0"/>
              <a:t>Click to edit Master text styles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xmlns="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 smtClean="0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xmlns="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xmlns="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xmlns="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xmlns="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xmlns="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:a16="http://schemas.microsoft.com/office/drawing/2014/main" xmlns="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xmlns="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xmlns="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xmlns="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:a16="http://schemas.microsoft.com/office/drawing/2014/main" xmlns="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:a16="http://schemas.microsoft.com/office/drawing/2014/main" xmlns="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:a16="http://schemas.microsoft.com/office/drawing/2014/main" xmlns="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:a16="http://schemas.microsoft.com/office/drawing/2014/main" xmlns="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alexa.com/types-of-market-segmentation/" TargetMode="External"/><Relationship Id="rId2" Type="http://schemas.openxmlformats.org/officeDocument/2006/relationships/hyperlink" Target="https://smallbusiness.chron.com/marketing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9350" y="2376677"/>
            <a:ext cx="7419594" cy="1383953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Exchange Process and </a:t>
            </a:r>
            <a:r>
              <a:rPr lang="en-US" sz="4000" dirty="0" smtClean="0">
                <a:solidFill>
                  <a:schemeClr val="bg1"/>
                </a:solidFill>
              </a:rPr>
              <a:t>Market Segmentation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9350" y="5306096"/>
            <a:ext cx="7077456" cy="1030309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0"/>
              </a:spcBef>
            </a:pPr>
            <a:r>
              <a:rPr lang="en" dirty="0"/>
              <a:t>Abdulwahab T. Elamrony</a:t>
            </a:r>
          </a:p>
          <a:p>
            <a:pPr marL="0" indent="0">
              <a:buNone/>
            </a:pPr>
            <a:r>
              <a:rPr lang="en-US" dirty="0" smtClean="0"/>
              <a:t>2850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Abdulwahab_2850@limu.edu.ly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637" y="133352"/>
            <a:ext cx="3009363" cy="1600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9350" cy="15834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8034" y="6130344"/>
            <a:ext cx="592428" cy="206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5FFE9AD-D041-9C49-B368-0D9D25711E94}"/>
              </a:ext>
            </a:extLst>
          </p:cNvPr>
          <p:cNvSpPr/>
          <p:nvPr/>
        </p:nvSpPr>
        <p:spPr>
          <a:xfrm>
            <a:off x="2419350" y="416122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2400" i="1" dirty="0"/>
              <a:t>Small business - chron.com. (</a:t>
            </a:r>
            <a:r>
              <a:rPr lang="en-US" sz="2400" i="1" dirty="0" err="1"/>
              <a:t>n.d.</a:t>
            </a:r>
            <a:r>
              <a:rPr lang="en-US" sz="2400" i="1" dirty="0"/>
              <a:t>). Retrieved March 31, 2021, from </a:t>
            </a:r>
            <a:r>
              <a:rPr lang="en-US" sz="2400" i="1" dirty="0">
                <a:hlinkClick r:id="rId2"/>
              </a:rPr>
              <a:t>https://smallbusiness.chron.com/marketing</a:t>
            </a:r>
            <a:r>
              <a:rPr lang="en-US" sz="2400" i="1" dirty="0" smtClean="0">
                <a:hlinkClick r:id="rId2"/>
              </a:rPr>
              <a:t>/</a:t>
            </a:r>
            <a:r>
              <a:rPr lang="en-US" sz="2400" i="1" dirty="0" smtClean="0"/>
              <a:t> 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2400" i="1" dirty="0"/>
              <a:t>4 types of market segmentation with examples. (2020, July 16). Retrieved March 31, 2021, from </a:t>
            </a:r>
            <a:r>
              <a:rPr lang="en-US" sz="2400" i="1" dirty="0" smtClean="0"/>
              <a:t> </a:t>
            </a:r>
            <a:r>
              <a:rPr lang="en-US" sz="2400" i="1" dirty="0" smtClean="0">
                <a:hlinkClick r:id="rId3"/>
              </a:rPr>
              <a:t>https</a:t>
            </a:r>
            <a:r>
              <a:rPr lang="en-US" sz="2400" i="1" dirty="0">
                <a:hlinkClick r:id="rId3"/>
              </a:rPr>
              <a:t>://blog.alexa.com/types-of-market-segmentation</a:t>
            </a:r>
            <a:r>
              <a:rPr lang="en-US" sz="2400" i="1" dirty="0" smtClean="0">
                <a:hlinkClick r:id="rId3"/>
              </a:rPr>
              <a:t>/</a:t>
            </a:r>
            <a:r>
              <a:rPr lang="en-US" sz="2400" i="1" dirty="0" smtClean="0"/>
              <a:t> </a:t>
            </a:r>
            <a:endParaRPr lang="en-US" sz="2400" i="1" dirty="0"/>
          </a:p>
          <a:p>
            <a:pPr algn="l"/>
            <a:endParaRPr lang="en-US" sz="2400" i="1" dirty="0"/>
          </a:p>
          <a:p>
            <a:pPr marL="857250" indent="-85725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28789" y="5872766"/>
            <a:ext cx="631065" cy="257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04552" y="6130344"/>
            <a:ext cx="618186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71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3365" y="826260"/>
            <a:ext cx="3600601" cy="641932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exchange process.</a:t>
            </a:r>
          </a:p>
          <a:p>
            <a:r>
              <a:rPr lang="en-US" dirty="0" smtClean="0"/>
              <a:t>Concept of exchange process.</a:t>
            </a:r>
            <a:endParaRPr lang="en-US" dirty="0"/>
          </a:p>
          <a:p>
            <a:r>
              <a:rPr lang="en-US" dirty="0" smtClean="0"/>
              <a:t>Define market segmentation. </a:t>
            </a:r>
          </a:p>
          <a:p>
            <a:r>
              <a:rPr lang="en-US" dirty="0" smtClean="0"/>
              <a:t>Types of market segmentation.</a:t>
            </a:r>
          </a:p>
          <a:p>
            <a:r>
              <a:rPr lang="en-US" dirty="0" smtClean="0"/>
              <a:t>Conclusion.</a:t>
            </a:r>
          </a:p>
          <a:p>
            <a:r>
              <a:rPr lang="en-US" dirty="0" smtClean="0"/>
              <a:t>References.</a:t>
            </a:r>
          </a:p>
          <a:p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257577" y="5872766"/>
            <a:ext cx="412124" cy="180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0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9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D179B88-D43C-4A31-9A52-3498E9430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Exchange process</a:t>
            </a:r>
            <a:endParaRPr lang="en-US"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B065C75-272B-4BB5-BA23-D80E8654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CDDBE65-9AB1-4989-AF86-726591A6A1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818" y="2017335"/>
            <a:ext cx="9372600" cy="335886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An </a:t>
            </a:r>
            <a:r>
              <a:rPr lang="en-US" sz="2400" dirty="0"/>
              <a:t>exchange process is simply when an individual or an </a:t>
            </a:r>
            <a:r>
              <a:rPr lang="en-US" sz="2400" dirty="0" err="1"/>
              <a:t>organisation</a:t>
            </a:r>
            <a:r>
              <a:rPr lang="en-US" sz="2400" dirty="0"/>
              <a:t> decides to satisfy a need or want by offering some money or goods or services in </a:t>
            </a:r>
            <a:r>
              <a:rPr lang="en-US" sz="2400" dirty="0" smtClean="0"/>
              <a:t>exchange.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 all </a:t>
            </a:r>
            <a:r>
              <a:rPr lang="en-US" sz="2400" dirty="0"/>
              <a:t>enter into exchange relationships all the time.</a:t>
            </a:r>
          </a:p>
        </p:txBody>
      </p:sp>
      <p:sp>
        <p:nvSpPr>
          <p:cNvPr id="3" name="Rectangle 2"/>
          <p:cNvSpPr/>
          <p:nvPr/>
        </p:nvSpPr>
        <p:spPr>
          <a:xfrm>
            <a:off x="444500" y="5924282"/>
            <a:ext cx="527318" cy="193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8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concept of exchange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b="1" dirty="0"/>
              <a:t>Restricted Exchanges</a:t>
            </a:r>
          </a:p>
          <a:p>
            <a:endParaRPr lang="en-US" sz="1800" dirty="0" smtClean="0"/>
          </a:p>
          <a:p>
            <a:r>
              <a:rPr lang="en-US" sz="1800" b="1" dirty="0"/>
              <a:t>Generalized Exchanges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/>
              <a:t>Complex </a:t>
            </a:r>
            <a:r>
              <a:rPr lang="en-US" sz="1800" b="1" dirty="0" smtClean="0"/>
              <a:t>Exchanges</a:t>
            </a:r>
          </a:p>
          <a:p>
            <a:endParaRPr lang="en-US" sz="1800" b="1" dirty="0"/>
          </a:p>
          <a:p>
            <a:r>
              <a:rPr lang="en-US" sz="1800" b="1" dirty="0" smtClean="0"/>
              <a:t>Focus on value over money</a:t>
            </a:r>
            <a:endParaRPr lang="en-US" sz="1800" b="1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8941" y="6091707"/>
            <a:ext cx="450760" cy="223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48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segmentation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20FC4EE-F318-4344-9E3C-B950ADB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B74126B4-1E6C-4FFF-9282-40E18A85A0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2800" dirty="0" smtClean="0"/>
              <a:t>Is an increasingly important part of a strong marketing strategy and can make all the difference for companies in competitive market.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257577" y="5937161"/>
            <a:ext cx="502277" cy="154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645956"/>
            <a:ext cx="11214100" cy="535531"/>
          </a:xfrm>
        </p:spPr>
        <p:txBody>
          <a:bodyPr/>
          <a:lstStyle/>
          <a:p>
            <a:r>
              <a:rPr lang="en-US" dirty="0" smtClean="0"/>
              <a:t>Types of market segmentation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F478C69-0A1D-45FF-8600-ED903803F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1B8F0371-4F69-4131-91BF-9AB99E6EE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1143000" indent="-1143000" algn="l">
              <a:buFont typeface="+mj-lt"/>
              <a:buAutoNum type="arabicPeriod"/>
            </a:pPr>
            <a:r>
              <a:rPr lang="en-US" sz="2400" dirty="0" smtClean="0"/>
              <a:t>Demographic segmentation</a:t>
            </a:r>
          </a:p>
          <a:p>
            <a:pPr marL="1143000" indent="-1143000" algn="l">
              <a:buFont typeface="+mj-lt"/>
              <a:buAutoNum type="arabicPeriod"/>
            </a:pPr>
            <a:r>
              <a:rPr lang="en-US" sz="2400" dirty="0" smtClean="0"/>
              <a:t>Psychographic segmentation</a:t>
            </a:r>
          </a:p>
          <a:p>
            <a:pPr marL="1143000" indent="-1143000" algn="l">
              <a:buFont typeface="+mj-lt"/>
              <a:buAutoNum type="arabicPeriod"/>
            </a:pPr>
            <a:r>
              <a:rPr lang="en-US" sz="2400" dirty="0" smtClean="0"/>
              <a:t>Geographic segmentation</a:t>
            </a:r>
          </a:p>
          <a:p>
            <a:pPr marL="1143000" indent="-1143000" algn="l">
              <a:buFont typeface="+mj-lt"/>
              <a:buAutoNum type="arabicPeriod"/>
            </a:pPr>
            <a:r>
              <a:rPr lang="en-US" sz="2400" dirty="0" smtClean="0"/>
              <a:t>Behavioral segmentation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41300" y="5847008"/>
            <a:ext cx="492796" cy="231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8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2400" dirty="0" smtClean="0"/>
              <a:t>Exchange process is what happens any time two or more people trade goods or services.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2400" dirty="0"/>
              <a:t>Market segmentation is an extension of market research that seeks to identify targeted groups of consumers to tailor products and </a:t>
            </a:r>
            <a:r>
              <a:rPr lang="en-US" sz="2400" u="sng" dirty="0" smtClean="0"/>
              <a:t>branding </a:t>
            </a:r>
            <a:r>
              <a:rPr lang="en-US" sz="2400" dirty="0" smtClean="0"/>
              <a:t>in </a:t>
            </a:r>
            <a:r>
              <a:rPr lang="en-US" sz="2400" dirty="0"/>
              <a:t>a way that is attractive to the group.</a:t>
            </a:r>
            <a:endParaRPr lang="en-US" sz="2400" dirty="0" smtClean="0"/>
          </a:p>
          <a:p>
            <a:pPr marL="857250" indent="-85725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347730" y="5756856"/>
            <a:ext cx="579549" cy="257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2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103400-4A22-4E35-B588-4C4D42638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757914-1161-4661-9696-421FD6935CD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blue presentation</Template>
  <TotalTime>0</TotalTime>
  <Words>233</Words>
  <Application>Microsoft Office PowerPoint</Application>
  <PresentationFormat>Widescreen</PresentationFormat>
  <Paragraphs>56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Trade Gothic LT Pro</vt:lpstr>
      <vt:lpstr>Trebuchet MS</vt:lpstr>
      <vt:lpstr>Office Theme</vt:lpstr>
      <vt:lpstr>Exchange Process and Market Segmentation </vt:lpstr>
      <vt:lpstr>Content</vt:lpstr>
      <vt:lpstr>PowerPoint Presentation</vt:lpstr>
      <vt:lpstr>Exchange process</vt:lpstr>
      <vt:lpstr>Utility concept of exchange</vt:lpstr>
      <vt:lpstr>PowerPoint Presentation</vt:lpstr>
      <vt:lpstr>Market segmentation</vt:lpstr>
      <vt:lpstr>Types of market segmentation</vt:lpstr>
      <vt:lpstr>Conclusion</vt:lpstr>
      <vt:lpstr>References</vt:lpstr>
      <vt:lpstr>Thank You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2021-03-29T20:30:09Z</dcterms:created>
  <dcterms:modified xsi:type="dcterms:W3CDTF">2021-05-23T08:32:50Z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