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822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74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6A8189-58A9-417C-96E3-58C43DCA5DD0}" type="datetimeFigureOut">
              <a:rPr lang="ar-SA" smtClean="0"/>
              <a:t>06/10/1442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2B4D8DB-2FB7-4991-9AE9-71A68D22CA2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1729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CC40D22-7ED8-4881-A174-D96502CA5779}" type="datetimeFigureOut">
              <a:rPr lang="ar-SA" smtClean="0"/>
              <a:t>06/10/1442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81BA36-29C5-4A40-BEBC-0CC4CFBCCF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284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1BA36-29C5-4A40-BEBC-0CC4CFBCCFA1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0283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1BA36-29C5-4A40-BEBC-0CC4CFBCCFA1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579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FA83F6-F9FD-4C27-801D-A0852FE4AED0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28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C363-A906-438E-A175-67468111E306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6270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0968-B7FA-45AE-AEDF-A36E60942F1D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4599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AA21-6443-40B2-8737-715705344EBB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087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E3121-9556-4C15-AC89-668357AD398C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57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4763-7FA5-442A-AA0D-49CC47893CB0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2161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9E2E5-A546-4E26-BE52-D83B37B8F8C4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2620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7AFE-BF3D-4B2B-9EC5-07974654B6E7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716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F396-F619-4CF2-B54F-0938B75640CE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47374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CC9AB-A8E9-4C93-B97F-0B3A3C336653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9432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8C98B-12DE-452D-9272-7D9D1BCD8887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59909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7FADA03-0721-4F32-A4F0-436DF63AFC56}" type="datetime8">
              <a:rPr lang="ar-LY" smtClean="0"/>
              <a:t>17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4073B7D-90B2-477A-BECA-94882F0ADF0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764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hf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r" defTabSz="914400" rtl="1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ago.com/academy/how-to-develop-a-good-research-hypothesis/" TargetMode="External"/><Relationship Id="rId2" Type="http://schemas.openxmlformats.org/officeDocument/2006/relationships/hyperlink" Target="https://youtu.be/bp2fbzWZDmA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12192000" cy="6743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6" y="255587"/>
            <a:ext cx="1747110" cy="1245667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263900" y="653533"/>
            <a:ext cx="611564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i="1" dirty="0" smtClean="0"/>
              <a:t>Libyan </a:t>
            </a:r>
            <a:r>
              <a:rPr lang="en-US" sz="2000" b="1" i="1" dirty="0" smtClean="0"/>
              <a:t>International Medical </a:t>
            </a:r>
            <a:r>
              <a:rPr lang="en-US" sz="2000" b="1" i="1" dirty="0" smtClean="0"/>
              <a:t>University</a:t>
            </a:r>
          </a:p>
          <a:p>
            <a:pPr algn="ctr" rtl="0"/>
            <a:r>
              <a:rPr lang="en-US" sz="2000" b="1" i="1" dirty="0" smtClean="0"/>
              <a:t>Faculty </a:t>
            </a:r>
            <a:r>
              <a:rPr lang="en-US" sz="2000" b="1" i="1" dirty="0"/>
              <a:t>of Business </a:t>
            </a:r>
            <a:r>
              <a:rPr lang="en-US" sz="2000" b="1" i="1" dirty="0" smtClean="0"/>
              <a:t>Administration</a:t>
            </a:r>
            <a:endParaRPr lang="en-US" sz="2000" b="1" i="1" dirty="0"/>
          </a:p>
          <a:p>
            <a:pPr algn="ctr" rtl="0"/>
            <a:r>
              <a:rPr lang="en-US" sz="2000" b="1" i="1" dirty="0" smtClean="0"/>
              <a:t> </a:t>
            </a:r>
            <a:endParaRPr lang="ar-SA" sz="2000" b="1" i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194472" y="4812074"/>
            <a:ext cx="554995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Roua M. El. frgany</a:t>
            </a:r>
            <a:endParaRPr lang="ar-SA" sz="20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263900" y="5372100"/>
            <a:ext cx="5435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3169</a:t>
            </a:r>
            <a:endParaRPr lang="ar-LY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035300" y="5905500"/>
            <a:ext cx="61341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/>
              <a:t>roui_3169@limu.edu.ly</a:t>
            </a:r>
            <a:endParaRPr lang="ar-LY" b="1" dirty="0"/>
          </a:p>
        </p:txBody>
      </p:sp>
      <p:sp>
        <p:nvSpPr>
          <p:cNvPr id="3" name="مستطيل 2"/>
          <p:cNvSpPr/>
          <p:nvPr/>
        </p:nvSpPr>
        <p:spPr>
          <a:xfrm>
            <a:off x="3263900" y="2764998"/>
            <a:ext cx="5974928" cy="1066800"/>
          </a:xfrm>
          <a:prstGeom prst="rect">
            <a:avLst/>
          </a:prstGeom>
          <a:solidFill>
            <a:srgbClr val="75741A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8" name="مربع نص 7"/>
          <p:cNvSpPr txBox="1"/>
          <p:nvPr/>
        </p:nvSpPr>
        <p:spPr>
          <a:xfrm>
            <a:off x="2837854" y="2882900"/>
            <a:ext cx="687764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</a:rPr>
              <a:t>Define Hypothesis</a:t>
            </a:r>
            <a:endParaRPr lang="ar-LY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="" xmlns:a16="http://schemas.microsoft.com/office/drawing/2014/main" id="{7BCB1443-0FD7-47EA-8FBC-65B75C533A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902" y="217973"/>
            <a:ext cx="1392854" cy="139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95500" y="1257300"/>
            <a:ext cx="5359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Contents :</a:t>
            </a:r>
            <a:endParaRPr lang="ar-LY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968500" y="2222500"/>
            <a:ext cx="61214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Definition of hypothesis.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How to write a research hypostasis.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Examples.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Conclusion.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References.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044700" y="1270000"/>
            <a:ext cx="5118100" cy="709831"/>
          </a:xfrm>
          <a:prstGeom prst="rect">
            <a:avLst/>
          </a:prstGeom>
          <a:solidFill>
            <a:srgbClr val="75741A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9318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78000" y="1028700"/>
            <a:ext cx="89535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What does hypothesis mean :</a:t>
            </a:r>
            <a:endParaRPr lang="ar-LY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612900" y="2438400"/>
            <a:ext cx="79375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Tentative statement saying what you expect to find in your research which isn’t just a random guess, but a prediction based on existing knowledge.</a:t>
            </a:r>
            <a:endParaRPr lang="ar-LY" sz="2400" dirty="0"/>
          </a:p>
        </p:txBody>
      </p:sp>
      <p:sp>
        <p:nvSpPr>
          <p:cNvPr id="4" name="مستطيل 3"/>
          <p:cNvSpPr/>
          <p:nvPr/>
        </p:nvSpPr>
        <p:spPr>
          <a:xfrm>
            <a:off x="1689100" y="1028700"/>
            <a:ext cx="5918200" cy="709831"/>
          </a:xfrm>
          <a:prstGeom prst="rect">
            <a:avLst/>
          </a:prstGeom>
          <a:solidFill>
            <a:srgbClr val="75741A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5951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85900" y="1148833"/>
            <a:ext cx="8512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Open Sans"/>
              </a:rPr>
              <a:t>How to Formulate an Effective Research Hypothesis</a:t>
            </a:r>
            <a:endParaRPr lang="en-US" sz="2800" b="0" i="0" dirty="0">
              <a:solidFill>
                <a:schemeClr val="accent5">
                  <a:lumMod val="75000"/>
                </a:schemeClr>
              </a:solidFill>
              <a:effectLst/>
              <a:latin typeface="Open San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485900" y="2438400"/>
            <a:ext cx="77978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+mj-lt"/>
              <a:buAutoNum type="arabicPeriod"/>
            </a:pPr>
            <a:r>
              <a:rPr lang="en-US" sz="2400" dirty="0"/>
              <a:t>State the problem that you are trying to </a:t>
            </a:r>
            <a:r>
              <a:rPr lang="en-US" sz="2400" dirty="0" smtClean="0"/>
              <a:t>solve.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dirty="0"/>
              <a:t>Try to write the hypothesis as an if-then statement</a:t>
            </a:r>
            <a:r>
              <a:rPr lang="en-US" sz="2400" dirty="0" smtClean="0"/>
              <a:t>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dirty="0"/>
              <a:t>Define the </a:t>
            </a:r>
            <a:r>
              <a:rPr lang="en-US" sz="2400" dirty="0" smtClean="0"/>
              <a:t>variables</a:t>
            </a:r>
            <a:r>
              <a:rPr lang="en-US" sz="2400" dirty="0"/>
              <a:t>.</a:t>
            </a:r>
            <a:endParaRPr lang="en-US" sz="2400" dirty="0" smtClean="0"/>
          </a:p>
        </p:txBody>
      </p:sp>
      <p:sp>
        <p:nvSpPr>
          <p:cNvPr id="4" name="مستطيل 3"/>
          <p:cNvSpPr/>
          <p:nvPr/>
        </p:nvSpPr>
        <p:spPr>
          <a:xfrm>
            <a:off x="1485900" y="994945"/>
            <a:ext cx="8512202" cy="830997"/>
          </a:xfrm>
          <a:prstGeom prst="rect">
            <a:avLst/>
          </a:prstGeom>
          <a:solidFill>
            <a:srgbClr val="75741A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7807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63500"/>
            <a:ext cx="12192000" cy="6934200"/>
          </a:xfrm>
          <a:prstGeom prst="rect">
            <a:avLst/>
          </a:prstGeom>
          <a:solidFill>
            <a:srgbClr val="75741A">
              <a:alpha val="47059"/>
            </a:srgbClr>
          </a:solidFill>
          <a:ln>
            <a:solidFill>
              <a:srgbClr val="7574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050" y="2021467"/>
            <a:ext cx="1282700" cy="128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300" y="2318553"/>
            <a:ext cx="680425" cy="680425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749300" y="1763415"/>
            <a:ext cx="6324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/>
              <a:t>Fish sometime behave strangely in lakes.  </a:t>
            </a:r>
            <a:endParaRPr lang="ar-LY" sz="2000" b="1" dirty="0"/>
          </a:p>
        </p:txBody>
      </p:sp>
      <p:sp>
        <p:nvSpPr>
          <p:cNvPr id="11" name="ضرب 10"/>
          <p:cNvSpPr/>
          <p:nvPr/>
        </p:nvSpPr>
        <p:spPr>
          <a:xfrm>
            <a:off x="5324994" y="1803989"/>
            <a:ext cx="320156" cy="25349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7" b="16277"/>
          <a:stretch/>
        </p:blipFill>
        <p:spPr>
          <a:xfrm>
            <a:off x="9391649" y="3279281"/>
            <a:ext cx="2514601" cy="1198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خطط انسيابي: معالجة متعاقبة 5"/>
          <p:cNvSpPr/>
          <p:nvPr/>
        </p:nvSpPr>
        <p:spPr>
          <a:xfrm>
            <a:off x="8839200" y="752059"/>
            <a:ext cx="2514600" cy="92503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7" name="مربع نص 6"/>
          <p:cNvSpPr txBox="1"/>
          <p:nvPr/>
        </p:nvSpPr>
        <p:spPr>
          <a:xfrm>
            <a:off x="9067800" y="990600"/>
            <a:ext cx="2057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 smtClean="0"/>
              <a:t>VARIBAL</a:t>
            </a:r>
            <a:endParaRPr lang="ar-LY" sz="2400" b="1" dirty="0"/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783" y="4931869"/>
            <a:ext cx="685930" cy="685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مربع نص 12"/>
          <p:cNvSpPr txBox="1"/>
          <p:nvPr/>
        </p:nvSpPr>
        <p:spPr>
          <a:xfrm>
            <a:off x="1327588" y="2913614"/>
            <a:ext cx="758781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/>
              <a:t>Fish leap from the water if there are Doughnuts nearby.</a:t>
            </a:r>
            <a:endParaRPr lang="ar-LY" sz="2000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841500" y="4051300"/>
            <a:ext cx="76073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/>
              <a:t>If </a:t>
            </a:r>
            <a:r>
              <a:rPr lang="en-US" sz="2000" b="1" dirty="0"/>
              <a:t>there a predators like snakes </a:t>
            </a:r>
            <a:r>
              <a:rPr lang="en-US" sz="2000" b="1" dirty="0" smtClean="0"/>
              <a:t>nearby</a:t>
            </a:r>
            <a:r>
              <a:rPr lang="en-US" sz="2000" b="1" dirty="0"/>
              <a:t>, then fish </a:t>
            </a:r>
            <a:r>
              <a:rPr lang="en-US" sz="2000" b="1" dirty="0" smtClean="0"/>
              <a:t>will </a:t>
            </a:r>
            <a:r>
              <a:rPr lang="en-US" sz="2000" b="1" dirty="0"/>
              <a:t>jump from the </a:t>
            </a:r>
            <a:r>
              <a:rPr lang="en-US" sz="2000" b="1" dirty="0" smtClean="0"/>
              <a:t>water.</a:t>
            </a:r>
            <a:endParaRPr lang="ar-LY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59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81200" y="1117600"/>
            <a:ext cx="93599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>
                <a:solidFill>
                  <a:srgbClr val="75741A"/>
                </a:solidFill>
              </a:rPr>
              <a:t>Conclusion   </a:t>
            </a:r>
            <a:endParaRPr lang="ar-LY" sz="3600" dirty="0">
              <a:solidFill>
                <a:srgbClr val="75741A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981200" y="2209800"/>
            <a:ext cx="74041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Hypothesis is a prediction statement that includes: variables and a measurable or testable scenario.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Defined as a suggested answer to a problem.</a:t>
            </a:r>
            <a:endParaRPr lang="ar-LY" sz="2400" dirty="0"/>
          </a:p>
        </p:txBody>
      </p:sp>
      <p:sp>
        <p:nvSpPr>
          <p:cNvPr id="4" name="مستطيل 3"/>
          <p:cNvSpPr/>
          <p:nvPr/>
        </p:nvSpPr>
        <p:spPr>
          <a:xfrm>
            <a:off x="1981200" y="1117600"/>
            <a:ext cx="5118100" cy="709831"/>
          </a:xfrm>
          <a:prstGeom prst="rect">
            <a:avLst/>
          </a:prstGeom>
          <a:solidFill>
            <a:srgbClr val="75741A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8275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38300" y="990600"/>
            <a:ext cx="33147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References :</a:t>
            </a:r>
            <a:endParaRPr lang="ar-LY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927924" y="1974334"/>
            <a:ext cx="81388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ar-LY" dirty="0">
                <a:hlinkClick r:id="rId2"/>
              </a:rPr>
              <a:t>https://</a:t>
            </a:r>
            <a:r>
              <a:rPr lang="ar-LY" dirty="0" smtClean="0">
                <a:hlinkClick r:id="rId2"/>
              </a:rPr>
              <a:t>youtu.be/bp2fbzWZDmA</a:t>
            </a:r>
            <a:endParaRPr lang="ar-LY" dirty="0" smtClean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 smtClean="0">
                <a:hlinkClick r:id="rId3"/>
              </a:rPr>
              <a:t>https://www.enago.com/academy/how-to-develop-a-good-research-hypothesis/</a:t>
            </a:r>
            <a:endParaRPr lang="ar-LY" dirty="0" smtClean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ar-LY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09806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35300" y="2070100"/>
            <a:ext cx="57785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</a:t>
            </a:r>
            <a:endParaRPr lang="ar-LY" sz="8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-63500"/>
            <a:ext cx="12192000" cy="6934200"/>
          </a:xfrm>
          <a:prstGeom prst="rect">
            <a:avLst/>
          </a:prstGeom>
          <a:solidFill>
            <a:srgbClr val="75741A">
              <a:alpha val="47059"/>
            </a:srgbClr>
          </a:solidFill>
          <a:ln>
            <a:solidFill>
              <a:srgbClr val="7574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3B7D-90B2-477A-BECA-94882F0ADF04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8898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الأساس">
  <a:themeElements>
    <a:clrScheme name="الأساس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الأساس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الأساس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TM03457444[[fn=الأساس]]</Template>
  <TotalTime>901</TotalTime>
  <Words>181</Words>
  <Application>Microsoft Office PowerPoint</Application>
  <PresentationFormat>Widescreen</PresentationFormat>
  <Paragraphs>40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Corbel</vt:lpstr>
      <vt:lpstr>Open Sans</vt:lpstr>
      <vt:lpstr>Tahoma</vt:lpstr>
      <vt:lpstr>الأساس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PIXEL-PC</dc:creator>
  <cp:lastModifiedBy>user</cp:lastModifiedBy>
  <cp:revision>19</cp:revision>
  <dcterms:created xsi:type="dcterms:W3CDTF">2021-04-27T23:49:44Z</dcterms:created>
  <dcterms:modified xsi:type="dcterms:W3CDTF">2021-05-17T07:21:03Z</dcterms:modified>
</cp:coreProperties>
</file>