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autoCompressPictures="0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A3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309" autoAdjust="0"/>
    <p:restoredTop sz="94737"/>
  </p:normalViewPr>
  <p:slideViewPr>
    <p:cSldViewPr snapToGrid="0" snapToObjects="1">
      <p:cViewPr varScale="1">
        <p:scale>
          <a:sx n="70" d="100"/>
          <a:sy n="70" d="100"/>
        </p:scale>
        <p:origin x="4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D708FD-51F9-F841-BD03-2427897CB990}" type="doc">
      <dgm:prSet loTypeId="urn:microsoft.com/office/officeart/2005/8/layout/lis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6A8B4597-1E77-BF44-8ACC-AFDECD940308}">
      <dgm:prSet phldrT="[نص]" custT="1"/>
      <dgm:spPr/>
      <dgm:t>
        <a:bodyPr/>
        <a:lstStyle/>
        <a:p>
          <a:pPr rtl="1"/>
          <a:r>
            <a:rPr lang="en-US" sz="2000" dirty="0">
              <a:solidFill>
                <a:schemeClr val="tx1"/>
              </a:solidFill>
            </a:rPr>
            <a:t>benefits of global expansion</a:t>
          </a:r>
          <a:endParaRPr lang="ar-SA" sz="2000" dirty="0">
            <a:solidFill>
              <a:schemeClr val="tx1"/>
            </a:solidFill>
          </a:endParaRPr>
        </a:p>
      </dgm:t>
    </dgm:pt>
    <dgm:pt modelId="{BABE0986-F4E2-5C4B-9DE2-1DA70A2A84B4}" type="parTrans" cxnId="{4A8DC4F9-6C06-8242-BCC9-F0B7129D4728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D68DFF81-7B78-1041-8173-DD8C29680869}" type="sibTrans" cxnId="{4A8DC4F9-6C06-8242-BCC9-F0B7129D4728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CB271A7A-8C48-1C4E-B61C-524BCA0940A8}">
      <dgm:prSet phldrT="[نص]" custT="1"/>
      <dgm:spPr/>
      <dgm:t>
        <a:bodyPr/>
        <a:lstStyle/>
        <a:p>
          <a:pPr rtl="1"/>
          <a:r>
            <a:rPr lang="en-US" sz="2000" dirty="0">
              <a:solidFill>
                <a:schemeClr val="tx1"/>
              </a:solidFill>
            </a:rPr>
            <a:t>why companies prefer to be global</a:t>
          </a:r>
          <a:endParaRPr lang="ar-SA" sz="2000" dirty="0">
            <a:solidFill>
              <a:schemeClr val="tx1"/>
            </a:solidFill>
          </a:endParaRPr>
        </a:p>
      </dgm:t>
    </dgm:pt>
    <dgm:pt modelId="{3B19B11A-A169-D549-BAD5-BE75E1C7D0C7}" type="parTrans" cxnId="{A254C154-5BF8-EA42-BDE0-ED8B4321537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C08371C7-5C95-6341-B515-32864B800A78}" type="sibTrans" cxnId="{A254C154-5BF8-EA42-BDE0-ED8B4321537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9C804205-BFD1-B345-BD05-8AD6BD96022B}">
      <dgm:prSet phldrT="[نص]" custT="1"/>
      <dgm:spPr/>
      <dgm:t>
        <a:bodyPr/>
        <a:lstStyle/>
        <a:p>
          <a:pPr rtl="0"/>
          <a:r>
            <a:rPr lang="en-US" sz="1800" dirty="0">
              <a:solidFill>
                <a:schemeClr val="tx1"/>
              </a:solidFill>
            </a:rPr>
            <a:t>advantages and disadvantages  of global business firm</a:t>
          </a:r>
          <a:endParaRPr lang="ar-SA" sz="1800" dirty="0">
            <a:solidFill>
              <a:schemeClr val="tx1"/>
            </a:solidFill>
          </a:endParaRPr>
        </a:p>
      </dgm:t>
    </dgm:pt>
    <dgm:pt modelId="{72D473F0-7E53-5D44-9E93-2B73781116F8}" type="parTrans" cxnId="{34037FD4-ABAC-644C-A25E-4874B16AC03B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27E324F7-8AD3-FF4F-8B55-8CE9254CFBBB}" type="sibTrans" cxnId="{34037FD4-ABAC-644C-A25E-4874B16AC03B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94D64BAE-112B-CD47-84A5-6EB40354E2D3}">
      <dgm:prSet custT="1"/>
      <dgm:spPr/>
      <dgm:t>
        <a:bodyPr/>
        <a:lstStyle/>
        <a:p>
          <a:pPr rtl="1"/>
          <a:r>
            <a:rPr lang="en-US" sz="2000" dirty="0">
              <a:solidFill>
                <a:schemeClr val="tx1"/>
              </a:solidFill>
            </a:rPr>
            <a:t>references</a:t>
          </a:r>
          <a:endParaRPr lang="ar-SA" sz="2000" dirty="0">
            <a:solidFill>
              <a:schemeClr val="tx1"/>
            </a:solidFill>
          </a:endParaRPr>
        </a:p>
      </dgm:t>
    </dgm:pt>
    <dgm:pt modelId="{77A21AD3-6955-7244-BACD-7CD788893E1E}" type="parTrans" cxnId="{50C66690-8301-B145-A69E-4D66F5C5CAC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C0B45A19-2EFF-8645-99EB-98D92C3F0DC3}" type="sibTrans" cxnId="{50C66690-8301-B145-A69E-4D66F5C5CAC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632D85F5-4213-D94E-8633-850A017CCFD0}">
      <dgm:prSet custT="1"/>
      <dgm:spPr/>
      <dgm:t>
        <a:bodyPr/>
        <a:lstStyle/>
        <a:p>
          <a:pPr rtl="1"/>
          <a:r>
            <a:rPr lang="en-US" sz="2000" dirty="0">
              <a:solidFill>
                <a:schemeClr val="tx1"/>
              </a:solidFill>
            </a:rPr>
            <a:t>conclusion</a:t>
          </a:r>
          <a:endParaRPr lang="ar-SA" sz="2000" dirty="0">
            <a:solidFill>
              <a:schemeClr val="tx1"/>
            </a:solidFill>
          </a:endParaRPr>
        </a:p>
      </dgm:t>
    </dgm:pt>
    <dgm:pt modelId="{4DB3F331-8EB5-4341-9F12-9D5EF6F599BA}" type="parTrans" cxnId="{6C561CC5-FDB5-894F-B4FF-0EDEC43D1D1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4D76A8F6-9067-6848-811C-712D6BC9050C}" type="sibTrans" cxnId="{6C561CC5-FDB5-894F-B4FF-0EDEC43D1D1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E65E2169-02FB-2A48-9595-069511BE5889}" type="pres">
      <dgm:prSet presAssocID="{D3D708FD-51F9-F841-BD03-2427897CB9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7D479A0-A818-D740-879C-664EF7D46A39}" type="pres">
      <dgm:prSet presAssocID="{6A8B4597-1E77-BF44-8ACC-AFDECD940308}" presName="parentLin" presStyleCnt="0"/>
      <dgm:spPr/>
    </dgm:pt>
    <dgm:pt modelId="{31B3226D-11FF-F84C-9A02-FCBB0B6AB470}" type="pres">
      <dgm:prSet presAssocID="{6A8B4597-1E77-BF44-8ACC-AFDECD940308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524B7E83-0A9D-F443-B061-9292CE088582}" type="pres">
      <dgm:prSet presAssocID="{6A8B4597-1E77-BF44-8ACC-AFDECD94030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FC70AC-BF7A-1C48-9B54-34AA256C3760}" type="pres">
      <dgm:prSet presAssocID="{6A8B4597-1E77-BF44-8ACC-AFDECD940308}" presName="negativeSpace" presStyleCnt="0"/>
      <dgm:spPr/>
    </dgm:pt>
    <dgm:pt modelId="{B9443D1D-5DD9-4E40-83CD-6B9A9C011BDF}" type="pres">
      <dgm:prSet presAssocID="{6A8B4597-1E77-BF44-8ACC-AFDECD940308}" presName="childText" presStyleLbl="conFgAcc1" presStyleIdx="0" presStyleCnt="5">
        <dgm:presLayoutVars>
          <dgm:bulletEnabled val="1"/>
        </dgm:presLayoutVars>
      </dgm:prSet>
      <dgm:spPr/>
    </dgm:pt>
    <dgm:pt modelId="{D27B3F00-970C-3E40-821C-C7E809D28D54}" type="pres">
      <dgm:prSet presAssocID="{D68DFF81-7B78-1041-8173-DD8C29680869}" presName="spaceBetweenRectangles" presStyleCnt="0"/>
      <dgm:spPr/>
    </dgm:pt>
    <dgm:pt modelId="{FC2D2B7B-2B24-B549-B450-DE38F2D02D2E}" type="pres">
      <dgm:prSet presAssocID="{CB271A7A-8C48-1C4E-B61C-524BCA0940A8}" presName="parentLin" presStyleCnt="0"/>
      <dgm:spPr/>
    </dgm:pt>
    <dgm:pt modelId="{1E15B391-C7BF-C846-A9D5-4129DEF3DC5F}" type="pres">
      <dgm:prSet presAssocID="{CB271A7A-8C48-1C4E-B61C-524BCA0940A8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A2B8EBAC-FA7D-CD4F-87DD-6C89D9BB8321}" type="pres">
      <dgm:prSet presAssocID="{CB271A7A-8C48-1C4E-B61C-524BCA0940A8}" presName="parentText" presStyleLbl="node1" presStyleIdx="1" presStyleCnt="5" custLinFactNeighborX="-14557" custLinFactNeighborY="-1265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65F6A2-A44D-3844-AED2-8CAC3ADD0DBA}" type="pres">
      <dgm:prSet presAssocID="{CB271A7A-8C48-1C4E-B61C-524BCA0940A8}" presName="negativeSpace" presStyleCnt="0"/>
      <dgm:spPr/>
    </dgm:pt>
    <dgm:pt modelId="{EB401A5B-2C3A-954C-B78F-CDD264674130}" type="pres">
      <dgm:prSet presAssocID="{CB271A7A-8C48-1C4E-B61C-524BCA0940A8}" presName="childText" presStyleLbl="conFgAcc1" presStyleIdx="1" presStyleCnt="5">
        <dgm:presLayoutVars>
          <dgm:bulletEnabled val="1"/>
        </dgm:presLayoutVars>
      </dgm:prSet>
      <dgm:spPr/>
    </dgm:pt>
    <dgm:pt modelId="{5A22DBAE-88EB-9148-8B4E-A4F5F7EAFCBD}" type="pres">
      <dgm:prSet presAssocID="{C08371C7-5C95-6341-B515-32864B800A78}" presName="spaceBetweenRectangles" presStyleCnt="0"/>
      <dgm:spPr/>
    </dgm:pt>
    <dgm:pt modelId="{DDD1B8CF-5AAF-2A40-AA25-243319D46080}" type="pres">
      <dgm:prSet presAssocID="{9C804205-BFD1-B345-BD05-8AD6BD96022B}" presName="parentLin" presStyleCnt="0"/>
      <dgm:spPr/>
    </dgm:pt>
    <dgm:pt modelId="{60CEE07E-A390-D94D-AEDE-24A082A2A4DD}" type="pres">
      <dgm:prSet presAssocID="{9C804205-BFD1-B345-BD05-8AD6BD96022B}" presName="parentLeftMargin" presStyleLbl="node1" presStyleIdx="1" presStyleCnt="5"/>
      <dgm:spPr/>
      <dgm:t>
        <a:bodyPr/>
        <a:lstStyle/>
        <a:p>
          <a:pPr rtl="1"/>
          <a:endParaRPr lang="ar-SA"/>
        </a:p>
      </dgm:t>
    </dgm:pt>
    <dgm:pt modelId="{60C3989B-5A96-F94F-B88C-10DC519E814A}" type="pres">
      <dgm:prSet presAssocID="{9C804205-BFD1-B345-BD05-8AD6BD96022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FBA6B82-ABD3-004F-8EBA-CB92C29883FD}" type="pres">
      <dgm:prSet presAssocID="{9C804205-BFD1-B345-BD05-8AD6BD96022B}" presName="negativeSpace" presStyleCnt="0"/>
      <dgm:spPr/>
    </dgm:pt>
    <dgm:pt modelId="{F03E2535-B002-2942-B4D0-88006FDCC16A}" type="pres">
      <dgm:prSet presAssocID="{9C804205-BFD1-B345-BD05-8AD6BD96022B}" presName="childText" presStyleLbl="conFgAcc1" presStyleIdx="2" presStyleCnt="5">
        <dgm:presLayoutVars>
          <dgm:bulletEnabled val="1"/>
        </dgm:presLayoutVars>
      </dgm:prSet>
      <dgm:spPr/>
    </dgm:pt>
    <dgm:pt modelId="{37FA6A95-0D22-DA4E-928B-7A10DD13ED40}" type="pres">
      <dgm:prSet presAssocID="{27E324F7-8AD3-FF4F-8B55-8CE9254CFBBB}" presName="spaceBetweenRectangles" presStyleCnt="0"/>
      <dgm:spPr/>
    </dgm:pt>
    <dgm:pt modelId="{20D47CC4-5DC9-B44E-89DB-E9D6355B0947}" type="pres">
      <dgm:prSet presAssocID="{94D64BAE-112B-CD47-84A5-6EB40354E2D3}" presName="parentLin" presStyleCnt="0"/>
      <dgm:spPr/>
    </dgm:pt>
    <dgm:pt modelId="{38DC1574-431D-7146-8952-B972E90E135C}" type="pres">
      <dgm:prSet presAssocID="{94D64BAE-112B-CD47-84A5-6EB40354E2D3}" presName="parentLeftMargin" presStyleLbl="node1" presStyleIdx="2" presStyleCnt="5"/>
      <dgm:spPr/>
      <dgm:t>
        <a:bodyPr/>
        <a:lstStyle/>
        <a:p>
          <a:pPr rtl="1"/>
          <a:endParaRPr lang="ar-SA"/>
        </a:p>
      </dgm:t>
    </dgm:pt>
    <dgm:pt modelId="{FF269D1F-1422-C947-B4DE-111B94A2386F}" type="pres">
      <dgm:prSet presAssocID="{94D64BAE-112B-CD47-84A5-6EB40354E2D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4ED92C-DD6F-6346-83E3-C2F8720380D4}" type="pres">
      <dgm:prSet presAssocID="{94D64BAE-112B-CD47-84A5-6EB40354E2D3}" presName="negativeSpace" presStyleCnt="0"/>
      <dgm:spPr/>
    </dgm:pt>
    <dgm:pt modelId="{43FB33C7-1528-AD49-8A81-E8CB890CC23A}" type="pres">
      <dgm:prSet presAssocID="{94D64BAE-112B-CD47-84A5-6EB40354E2D3}" presName="childText" presStyleLbl="conFgAcc1" presStyleIdx="3" presStyleCnt="5">
        <dgm:presLayoutVars>
          <dgm:bulletEnabled val="1"/>
        </dgm:presLayoutVars>
      </dgm:prSet>
      <dgm:spPr/>
    </dgm:pt>
    <dgm:pt modelId="{57BE5102-ED98-4C45-9242-8FBA51C4437C}" type="pres">
      <dgm:prSet presAssocID="{C0B45A19-2EFF-8645-99EB-98D92C3F0DC3}" presName="spaceBetweenRectangles" presStyleCnt="0"/>
      <dgm:spPr/>
    </dgm:pt>
    <dgm:pt modelId="{EE6D5298-A718-A146-8414-813DB3BE3610}" type="pres">
      <dgm:prSet presAssocID="{632D85F5-4213-D94E-8633-850A017CCFD0}" presName="parentLin" presStyleCnt="0"/>
      <dgm:spPr/>
    </dgm:pt>
    <dgm:pt modelId="{980A758B-92B6-4F4B-ABF8-DD1F7B5FD5A9}" type="pres">
      <dgm:prSet presAssocID="{632D85F5-4213-D94E-8633-850A017CCFD0}" presName="parentLeftMargin" presStyleLbl="node1" presStyleIdx="3" presStyleCnt="5"/>
      <dgm:spPr/>
      <dgm:t>
        <a:bodyPr/>
        <a:lstStyle/>
        <a:p>
          <a:pPr rtl="1"/>
          <a:endParaRPr lang="ar-SA"/>
        </a:p>
      </dgm:t>
    </dgm:pt>
    <dgm:pt modelId="{52834A5D-E911-9B46-A13A-F620512FBB6F}" type="pres">
      <dgm:prSet presAssocID="{632D85F5-4213-D94E-8633-850A017CCFD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659834-9643-534E-AD6C-C8D0F7B0B4EC}" type="pres">
      <dgm:prSet presAssocID="{632D85F5-4213-D94E-8633-850A017CCFD0}" presName="negativeSpace" presStyleCnt="0"/>
      <dgm:spPr/>
    </dgm:pt>
    <dgm:pt modelId="{E8A452B6-A976-904E-B8E3-0DAE77E65CA0}" type="pres">
      <dgm:prSet presAssocID="{632D85F5-4213-D94E-8633-850A017CCFD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338564E6-CBFA-BC4D-AEEA-8E3DD5284EDD}" type="presOf" srcId="{9C804205-BFD1-B345-BD05-8AD6BD96022B}" destId="{60C3989B-5A96-F94F-B88C-10DC519E814A}" srcOrd="1" destOrd="0" presId="urn:microsoft.com/office/officeart/2005/8/layout/list1"/>
    <dgm:cxn modelId="{B20D086D-BF1E-E84F-B672-8A432E8D68DD}" type="presOf" srcId="{6A8B4597-1E77-BF44-8ACC-AFDECD940308}" destId="{31B3226D-11FF-F84C-9A02-FCBB0B6AB470}" srcOrd="0" destOrd="0" presId="urn:microsoft.com/office/officeart/2005/8/layout/list1"/>
    <dgm:cxn modelId="{84EDB58C-4EEB-D74B-94B0-915C68C66C83}" type="presOf" srcId="{D3D708FD-51F9-F841-BD03-2427897CB990}" destId="{E65E2169-02FB-2A48-9595-069511BE5889}" srcOrd="0" destOrd="0" presId="urn:microsoft.com/office/officeart/2005/8/layout/list1"/>
    <dgm:cxn modelId="{E3CB079F-BAAE-854C-8264-25C8947BC7A2}" type="presOf" srcId="{6A8B4597-1E77-BF44-8ACC-AFDECD940308}" destId="{524B7E83-0A9D-F443-B061-9292CE088582}" srcOrd="1" destOrd="0" presId="urn:microsoft.com/office/officeart/2005/8/layout/list1"/>
    <dgm:cxn modelId="{34037FD4-ABAC-644C-A25E-4874B16AC03B}" srcId="{D3D708FD-51F9-F841-BD03-2427897CB990}" destId="{9C804205-BFD1-B345-BD05-8AD6BD96022B}" srcOrd="2" destOrd="0" parTransId="{72D473F0-7E53-5D44-9E93-2B73781116F8}" sibTransId="{27E324F7-8AD3-FF4F-8B55-8CE9254CFBBB}"/>
    <dgm:cxn modelId="{50C66690-8301-B145-A69E-4D66F5C5CAC7}" srcId="{D3D708FD-51F9-F841-BD03-2427897CB990}" destId="{94D64BAE-112B-CD47-84A5-6EB40354E2D3}" srcOrd="3" destOrd="0" parTransId="{77A21AD3-6955-7244-BACD-7CD788893E1E}" sibTransId="{C0B45A19-2EFF-8645-99EB-98D92C3F0DC3}"/>
    <dgm:cxn modelId="{B20E2B23-BA26-3944-8225-FC9001A437CF}" type="presOf" srcId="{94D64BAE-112B-CD47-84A5-6EB40354E2D3}" destId="{FF269D1F-1422-C947-B4DE-111B94A2386F}" srcOrd="1" destOrd="0" presId="urn:microsoft.com/office/officeart/2005/8/layout/list1"/>
    <dgm:cxn modelId="{6C561CC5-FDB5-894F-B4FF-0EDEC43D1D17}" srcId="{D3D708FD-51F9-F841-BD03-2427897CB990}" destId="{632D85F5-4213-D94E-8633-850A017CCFD0}" srcOrd="4" destOrd="0" parTransId="{4DB3F331-8EB5-4341-9F12-9D5EF6F599BA}" sibTransId="{4D76A8F6-9067-6848-811C-712D6BC9050C}"/>
    <dgm:cxn modelId="{4A8DC4F9-6C06-8242-BCC9-F0B7129D4728}" srcId="{D3D708FD-51F9-F841-BD03-2427897CB990}" destId="{6A8B4597-1E77-BF44-8ACC-AFDECD940308}" srcOrd="0" destOrd="0" parTransId="{BABE0986-F4E2-5C4B-9DE2-1DA70A2A84B4}" sibTransId="{D68DFF81-7B78-1041-8173-DD8C29680869}"/>
    <dgm:cxn modelId="{3E5C5A29-E452-A842-AC53-A67847A536A2}" type="presOf" srcId="{632D85F5-4213-D94E-8633-850A017CCFD0}" destId="{52834A5D-E911-9B46-A13A-F620512FBB6F}" srcOrd="1" destOrd="0" presId="urn:microsoft.com/office/officeart/2005/8/layout/list1"/>
    <dgm:cxn modelId="{9B09C183-C431-8A43-9009-17E1B8BA5041}" type="presOf" srcId="{CB271A7A-8C48-1C4E-B61C-524BCA0940A8}" destId="{1E15B391-C7BF-C846-A9D5-4129DEF3DC5F}" srcOrd="0" destOrd="0" presId="urn:microsoft.com/office/officeart/2005/8/layout/list1"/>
    <dgm:cxn modelId="{D609FCD7-7173-EB43-A8C1-2387BD3B6592}" type="presOf" srcId="{9C804205-BFD1-B345-BD05-8AD6BD96022B}" destId="{60CEE07E-A390-D94D-AEDE-24A082A2A4DD}" srcOrd="0" destOrd="0" presId="urn:microsoft.com/office/officeart/2005/8/layout/list1"/>
    <dgm:cxn modelId="{7DD6439C-09AD-F943-A390-CC371F296F3B}" type="presOf" srcId="{94D64BAE-112B-CD47-84A5-6EB40354E2D3}" destId="{38DC1574-431D-7146-8952-B972E90E135C}" srcOrd="0" destOrd="0" presId="urn:microsoft.com/office/officeart/2005/8/layout/list1"/>
    <dgm:cxn modelId="{A254C154-5BF8-EA42-BDE0-ED8B43215375}" srcId="{D3D708FD-51F9-F841-BD03-2427897CB990}" destId="{CB271A7A-8C48-1C4E-B61C-524BCA0940A8}" srcOrd="1" destOrd="0" parTransId="{3B19B11A-A169-D549-BAD5-BE75E1C7D0C7}" sibTransId="{C08371C7-5C95-6341-B515-32864B800A78}"/>
    <dgm:cxn modelId="{8EBD92FD-6288-0E4C-BE8F-EE52823C1C9F}" type="presOf" srcId="{632D85F5-4213-D94E-8633-850A017CCFD0}" destId="{980A758B-92B6-4F4B-ABF8-DD1F7B5FD5A9}" srcOrd="0" destOrd="0" presId="urn:microsoft.com/office/officeart/2005/8/layout/list1"/>
    <dgm:cxn modelId="{C309D86A-495A-F545-90C6-CBE7435D2329}" type="presOf" srcId="{CB271A7A-8C48-1C4E-B61C-524BCA0940A8}" destId="{A2B8EBAC-FA7D-CD4F-87DD-6C89D9BB8321}" srcOrd="1" destOrd="0" presId="urn:microsoft.com/office/officeart/2005/8/layout/list1"/>
    <dgm:cxn modelId="{56828EE7-3E68-CE4C-8F66-C37C72C05419}" type="presParOf" srcId="{E65E2169-02FB-2A48-9595-069511BE5889}" destId="{87D479A0-A818-D740-879C-664EF7D46A39}" srcOrd="0" destOrd="0" presId="urn:microsoft.com/office/officeart/2005/8/layout/list1"/>
    <dgm:cxn modelId="{1A2F0904-D75B-0341-911A-7E83BE4FC187}" type="presParOf" srcId="{87D479A0-A818-D740-879C-664EF7D46A39}" destId="{31B3226D-11FF-F84C-9A02-FCBB0B6AB470}" srcOrd="0" destOrd="0" presId="urn:microsoft.com/office/officeart/2005/8/layout/list1"/>
    <dgm:cxn modelId="{E777B48D-2C3E-254A-965B-592ABC727D8E}" type="presParOf" srcId="{87D479A0-A818-D740-879C-664EF7D46A39}" destId="{524B7E83-0A9D-F443-B061-9292CE088582}" srcOrd="1" destOrd="0" presId="urn:microsoft.com/office/officeart/2005/8/layout/list1"/>
    <dgm:cxn modelId="{23C03684-E8D2-4940-9228-1D5522CDD06A}" type="presParOf" srcId="{E65E2169-02FB-2A48-9595-069511BE5889}" destId="{28FC70AC-BF7A-1C48-9B54-34AA256C3760}" srcOrd="1" destOrd="0" presId="urn:microsoft.com/office/officeart/2005/8/layout/list1"/>
    <dgm:cxn modelId="{4CC97C11-6A5F-E942-831A-C0C5A7A2332A}" type="presParOf" srcId="{E65E2169-02FB-2A48-9595-069511BE5889}" destId="{B9443D1D-5DD9-4E40-83CD-6B9A9C011BDF}" srcOrd="2" destOrd="0" presId="urn:microsoft.com/office/officeart/2005/8/layout/list1"/>
    <dgm:cxn modelId="{58D5319B-6737-054D-8343-8E30CA7D976D}" type="presParOf" srcId="{E65E2169-02FB-2A48-9595-069511BE5889}" destId="{D27B3F00-970C-3E40-821C-C7E809D28D54}" srcOrd="3" destOrd="0" presId="urn:microsoft.com/office/officeart/2005/8/layout/list1"/>
    <dgm:cxn modelId="{FFC72E75-274F-E24B-8864-4DE579BCEBE3}" type="presParOf" srcId="{E65E2169-02FB-2A48-9595-069511BE5889}" destId="{FC2D2B7B-2B24-B549-B450-DE38F2D02D2E}" srcOrd="4" destOrd="0" presId="urn:microsoft.com/office/officeart/2005/8/layout/list1"/>
    <dgm:cxn modelId="{CA7409E9-48A1-4043-AC93-DA9EBBEAE503}" type="presParOf" srcId="{FC2D2B7B-2B24-B549-B450-DE38F2D02D2E}" destId="{1E15B391-C7BF-C846-A9D5-4129DEF3DC5F}" srcOrd="0" destOrd="0" presId="urn:microsoft.com/office/officeart/2005/8/layout/list1"/>
    <dgm:cxn modelId="{9B70BF49-2EA4-7F4D-87C9-E5B7FF58AE3D}" type="presParOf" srcId="{FC2D2B7B-2B24-B549-B450-DE38F2D02D2E}" destId="{A2B8EBAC-FA7D-CD4F-87DD-6C89D9BB8321}" srcOrd="1" destOrd="0" presId="urn:microsoft.com/office/officeart/2005/8/layout/list1"/>
    <dgm:cxn modelId="{A7953695-B9B1-8B4C-B73F-83F8D93ADCD7}" type="presParOf" srcId="{E65E2169-02FB-2A48-9595-069511BE5889}" destId="{8E65F6A2-A44D-3844-AED2-8CAC3ADD0DBA}" srcOrd="5" destOrd="0" presId="urn:microsoft.com/office/officeart/2005/8/layout/list1"/>
    <dgm:cxn modelId="{D553C6AA-F4FD-FA42-9222-D32616DC4D5E}" type="presParOf" srcId="{E65E2169-02FB-2A48-9595-069511BE5889}" destId="{EB401A5B-2C3A-954C-B78F-CDD264674130}" srcOrd="6" destOrd="0" presId="urn:microsoft.com/office/officeart/2005/8/layout/list1"/>
    <dgm:cxn modelId="{97C6F066-9B74-A044-8BED-3807815485C4}" type="presParOf" srcId="{E65E2169-02FB-2A48-9595-069511BE5889}" destId="{5A22DBAE-88EB-9148-8B4E-A4F5F7EAFCBD}" srcOrd="7" destOrd="0" presId="urn:microsoft.com/office/officeart/2005/8/layout/list1"/>
    <dgm:cxn modelId="{AB135942-2109-BB41-BE7B-C41956844B17}" type="presParOf" srcId="{E65E2169-02FB-2A48-9595-069511BE5889}" destId="{DDD1B8CF-5AAF-2A40-AA25-243319D46080}" srcOrd="8" destOrd="0" presId="urn:microsoft.com/office/officeart/2005/8/layout/list1"/>
    <dgm:cxn modelId="{CE60ACD7-2256-6944-B5D8-C896BCC5AA77}" type="presParOf" srcId="{DDD1B8CF-5AAF-2A40-AA25-243319D46080}" destId="{60CEE07E-A390-D94D-AEDE-24A082A2A4DD}" srcOrd="0" destOrd="0" presId="urn:microsoft.com/office/officeart/2005/8/layout/list1"/>
    <dgm:cxn modelId="{26B851CF-71B2-714A-A6CD-26F6F3286D0F}" type="presParOf" srcId="{DDD1B8CF-5AAF-2A40-AA25-243319D46080}" destId="{60C3989B-5A96-F94F-B88C-10DC519E814A}" srcOrd="1" destOrd="0" presId="urn:microsoft.com/office/officeart/2005/8/layout/list1"/>
    <dgm:cxn modelId="{54642EB9-CF62-A142-AD58-1534CA308238}" type="presParOf" srcId="{E65E2169-02FB-2A48-9595-069511BE5889}" destId="{7FBA6B82-ABD3-004F-8EBA-CB92C29883FD}" srcOrd="9" destOrd="0" presId="urn:microsoft.com/office/officeart/2005/8/layout/list1"/>
    <dgm:cxn modelId="{EB1BAF4D-47E3-E545-B766-5E540F43D19B}" type="presParOf" srcId="{E65E2169-02FB-2A48-9595-069511BE5889}" destId="{F03E2535-B002-2942-B4D0-88006FDCC16A}" srcOrd="10" destOrd="0" presId="urn:microsoft.com/office/officeart/2005/8/layout/list1"/>
    <dgm:cxn modelId="{73F0DC51-CCA1-B644-98B4-205F5BE73FDB}" type="presParOf" srcId="{E65E2169-02FB-2A48-9595-069511BE5889}" destId="{37FA6A95-0D22-DA4E-928B-7A10DD13ED40}" srcOrd="11" destOrd="0" presId="urn:microsoft.com/office/officeart/2005/8/layout/list1"/>
    <dgm:cxn modelId="{175E1658-E6A0-004F-9F5D-908C790F4A45}" type="presParOf" srcId="{E65E2169-02FB-2A48-9595-069511BE5889}" destId="{20D47CC4-5DC9-B44E-89DB-E9D6355B0947}" srcOrd="12" destOrd="0" presId="urn:microsoft.com/office/officeart/2005/8/layout/list1"/>
    <dgm:cxn modelId="{2C4D4FAD-1E00-2643-A91F-BEC286B44A1F}" type="presParOf" srcId="{20D47CC4-5DC9-B44E-89DB-E9D6355B0947}" destId="{38DC1574-431D-7146-8952-B972E90E135C}" srcOrd="0" destOrd="0" presId="urn:microsoft.com/office/officeart/2005/8/layout/list1"/>
    <dgm:cxn modelId="{D494B78C-4647-0046-AD26-924EADF93711}" type="presParOf" srcId="{20D47CC4-5DC9-B44E-89DB-E9D6355B0947}" destId="{FF269D1F-1422-C947-B4DE-111B94A2386F}" srcOrd="1" destOrd="0" presId="urn:microsoft.com/office/officeart/2005/8/layout/list1"/>
    <dgm:cxn modelId="{EB20A44A-28FA-704C-BBDA-71C740021524}" type="presParOf" srcId="{E65E2169-02FB-2A48-9595-069511BE5889}" destId="{5F4ED92C-DD6F-6346-83E3-C2F8720380D4}" srcOrd="13" destOrd="0" presId="urn:microsoft.com/office/officeart/2005/8/layout/list1"/>
    <dgm:cxn modelId="{43DB055F-4001-194A-9197-C043D949A3DF}" type="presParOf" srcId="{E65E2169-02FB-2A48-9595-069511BE5889}" destId="{43FB33C7-1528-AD49-8A81-E8CB890CC23A}" srcOrd="14" destOrd="0" presId="urn:microsoft.com/office/officeart/2005/8/layout/list1"/>
    <dgm:cxn modelId="{37AA9559-7F1D-484D-BF28-41C0BCE675D0}" type="presParOf" srcId="{E65E2169-02FB-2A48-9595-069511BE5889}" destId="{57BE5102-ED98-4C45-9242-8FBA51C4437C}" srcOrd="15" destOrd="0" presId="urn:microsoft.com/office/officeart/2005/8/layout/list1"/>
    <dgm:cxn modelId="{49C52F35-E02F-104B-858B-03CB63A20D52}" type="presParOf" srcId="{E65E2169-02FB-2A48-9595-069511BE5889}" destId="{EE6D5298-A718-A146-8414-813DB3BE3610}" srcOrd="16" destOrd="0" presId="urn:microsoft.com/office/officeart/2005/8/layout/list1"/>
    <dgm:cxn modelId="{5759A8FA-C79C-4C41-87C4-D2591AE66C11}" type="presParOf" srcId="{EE6D5298-A718-A146-8414-813DB3BE3610}" destId="{980A758B-92B6-4F4B-ABF8-DD1F7B5FD5A9}" srcOrd="0" destOrd="0" presId="urn:microsoft.com/office/officeart/2005/8/layout/list1"/>
    <dgm:cxn modelId="{F0D1CAB5-259B-4C4C-ABEB-4B393E84848B}" type="presParOf" srcId="{EE6D5298-A718-A146-8414-813DB3BE3610}" destId="{52834A5D-E911-9B46-A13A-F620512FBB6F}" srcOrd="1" destOrd="0" presId="urn:microsoft.com/office/officeart/2005/8/layout/list1"/>
    <dgm:cxn modelId="{731839AF-3C9F-CC48-9B81-ED09CE11B6B5}" type="presParOf" srcId="{E65E2169-02FB-2A48-9595-069511BE5889}" destId="{83659834-9643-534E-AD6C-C8D0F7B0B4EC}" srcOrd="17" destOrd="0" presId="urn:microsoft.com/office/officeart/2005/8/layout/list1"/>
    <dgm:cxn modelId="{7F0AF081-3145-B54E-9FD8-32F4ACA6F2F3}" type="presParOf" srcId="{E65E2169-02FB-2A48-9595-069511BE5889}" destId="{E8A452B6-A976-904E-B8E3-0DAE77E65CA0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43D1D-5DD9-4E40-83CD-6B9A9C011BDF}">
      <dsp:nvSpPr>
        <dsp:cNvPr id="0" name=""/>
        <dsp:cNvSpPr/>
      </dsp:nvSpPr>
      <dsp:spPr>
        <a:xfrm>
          <a:off x="0" y="265624"/>
          <a:ext cx="883451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4B7E83-0A9D-F443-B061-9292CE088582}">
      <dsp:nvSpPr>
        <dsp:cNvPr id="0" name=""/>
        <dsp:cNvSpPr/>
      </dsp:nvSpPr>
      <dsp:spPr>
        <a:xfrm>
          <a:off x="441725" y="29464"/>
          <a:ext cx="6184157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746" tIns="0" rIns="233746" bIns="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solidFill>
                <a:schemeClr val="tx1"/>
              </a:solidFill>
            </a:rPr>
            <a:t>benefits of global expansion</a:t>
          </a:r>
          <a:endParaRPr lang="ar-SA" sz="2000" kern="1200" dirty="0">
            <a:solidFill>
              <a:schemeClr val="tx1"/>
            </a:solidFill>
          </a:endParaRPr>
        </a:p>
      </dsp:txBody>
      <dsp:txXfrm>
        <a:off x="464782" y="52521"/>
        <a:ext cx="6138043" cy="426206"/>
      </dsp:txXfrm>
    </dsp:sp>
    <dsp:sp modelId="{EB401A5B-2C3A-954C-B78F-CDD264674130}">
      <dsp:nvSpPr>
        <dsp:cNvPr id="0" name=""/>
        <dsp:cNvSpPr/>
      </dsp:nvSpPr>
      <dsp:spPr>
        <a:xfrm>
          <a:off x="0" y="991384"/>
          <a:ext cx="883451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B8EBAC-FA7D-CD4F-87DD-6C89D9BB8321}">
      <dsp:nvSpPr>
        <dsp:cNvPr id="0" name=""/>
        <dsp:cNvSpPr/>
      </dsp:nvSpPr>
      <dsp:spPr>
        <a:xfrm>
          <a:off x="377423" y="695462"/>
          <a:ext cx="6184157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746" tIns="0" rIns="233746" bIns="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solidFill>
                <a:schemeClr val="tx1"/>
              </a:solidFill>
            </a:rPr>
            <a:t>why companies prefer to be global</a:t>
          </a:r>
          <a:endParaRPr lang="ar-SA" sz="2000" kern="1200" dirty="0">
            <a:solidFill>
              <a:schemeClr val="tx1"/>
            </a:solidFill>
          </a:endParaRPr>
        </a:p>
      </dsp:txBody>
      <dsp:txXfrm>
        <a:off x="400480" y="718519"/>
        <a:ext cx="6138043" cy="426206"/>
      </dsp:txXfrm>
    </dsp:sp>
    <dsp:sp modelId="{F03E2535-B002-2942-B4D0-88006FDCC16A}">
      <dsp:nvSpPr>
        <dsp:cNvPr id="0" name=""/>
        <dsp:cNvSpPr/>
      </dsp:nvSpPr>
      <dsp:spPr>
        <a:xfrm>
          <a:off x="0" y="1717144"/>
          <a:ext cx="883451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C3989B-5A96-F94F-B88C-10DC519E814A}">
      <dsp:nvSpPr>
        <dsp:cNvPr id="0" name=""/>
        <dsp:cNvSpPr/>
      </dsp:nvSpPr>
      <dsp:spPr>
        <a:xfrm>
          <a:off x="441725" y="1480984"/>
          <a:ext cx="6184157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746" tIns="0" rIns="233746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advantages and disadvantages  of global business firm</a:t>
          </a:r>
          <a:endParaRPr lang="ar-SA" sz="1800" kern="1200" dirty="0">
            <a:solidFill>
              <a:schemeClr val="tx1"/>
            </a:solidFill>
          </a:endParaRPr>
        </a:p>
      </dsp:txBody>
      <dsp:txXfrm>
        <a:off x="464782" y="1504041"/>
        <a:ext cx="6138043" cy="426206"/>
      </dsp:txXfrm>
    </dsp:sp>
    <dsp:sp modelId="{43FB33C7-1528-AD49-8A81-E8CB890CC23A}">
      <dsp:nvSpPr>
        <dsp:cNvPr id="0" name=""/>
        <dsp:cNvSpPr/>
      </dsp:nvSpPr>
      <dsp:spPr>
        <a:xfrm>
          <a:off x="0" y="2442905"/>
          <a:ext cx="883451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269D1F-1422-C947-B4DE-111B94A2386F}">
      <dsp:nvSpPr>
        <dsp:cNvPr id="0" name=""/>
        <dsp:cNvSpPr/>
      </dsp:nvSpPr>
      <dsp:spPr>
        <a:xfrm>
          <a:off x="441725" y="2206744"/>
          <a:ext cx="6184157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746" tIns="0" rIns="233746" bIns="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solidFill>
                <a:schemeClr val="tx1"/>
              </a:solidFill>
            </a:rPr>
            <a:t>references</a:t>
          </a:r>
          <a:endParaRPr lang="ar-SA" sz="2000" kern="1200" dirty="0">
            <a:solidFill>
              <a:schemeClr val="tx1"/>
            </a:solidFill>
          </a:endParaRPr>
        </a:p>
      </dsp:txBody>
      <dsp:txXfrm>
        <a:off x="464782" y="2229801"/>
        <a:ext cx="6138043" cy="426206"/>
      </dsp:txXfrm>
    </dsp:sp>
    <dsp:sp modelId="{E8A452B6-A976-904E-B8E3-0DAE77E65CA0}">
      <dsp:nvSpPr>
        <dsp:cNvPr id="0" name=""/>
        <dsp:cNvSpPr/>
      </dsp:nvSpPr>
      <dsp:spPr>
        <a:xfrm>
          <a:off x="0" y="3168664"/>
          <a:ext cx="883451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834A5D-E911-9B46-A13A-F620512FBB6F}">
      <dsp:nvSpPr>
        <dsp:cNvPr id="0" name=""/>
        <dsp:cNvSpPr/>
      </dsp:nvSpPr>
      <dsp:spPr>
        <a:xfrm>
          <a:off x="441725" y="2932504"/>
          <a:ext cx="6184157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746" tIns="0" rIns="233746" bIns="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solidFill>
                <a:schemeClr val="tx1"/>
              </a:solidFill>
            </a:rPr>
            <a:t>conclusion</a:t>
          </a:r>
          <a:endParaRPr lang="ar-SA" sz="2000" kern="1200" dirty="0">
            <a:solidFill>
              <a:schemeClr val="tx1"/>
            </a:solidFill>
          </a:endParaRPr>
        </a:p>
      </dsp:txBody>
      <dsp:txXfrm>
        <a:off x="464782" y="2955561"/>
        <a:ext cx="6138043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>
            <a:extLst>
              <a:ext uri="{FF2B5EF4-FFF2-40B4-BE49-F238E27FC236}">
                <a16:creationId xmlns="" xmlns:a16="http://schemas.microsoft.com/office/drawing/2014/main" id="{A67C79B5-C0FE-C64A-A825-1CA085CFF2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="" xmlns:a16="http://schemas.microsoft.com/office/drawing/2014/main" id="{1AED8AA0-9D16-974D-AEB0-EB69EADD1F7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6DDEA13-F50B-6041-BFE7-DA7A29D49E63}" type="datetimeFigureOut">
              <a:rPr lang="en-US" smtClean="0"/>
              <a:t>5/16/2021</a:t>
            </a:fld>
            <a:endParaRPr lang="en-US"/>
          </a:p>
        </p:txBody>
      </p:sp>
      <p:sp>
        <p:nvSpPr>
          <p:cNvPr id="4" name="عنصر نائب لصورة الشريحة 3">
            <a:extLst>
              <a:ext uri="{FF2B5EF4-FFF2-40B4-BE49-F238E27FC236}">
                <a16:creationId xmlns="" xmlns:a16="http://schemas.microsoft.com/office/drawing/2014/main" id="{BC36B167-BC0A-AE4F-A832-780F8638A7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>
            <a:extLst>
              <a:ext uri="{FF2B5EF4-FFF2-40B4-BE49-F238E27FC236}">
                <a16:creationId xmlns="" xmlns:a16="http://schemas.microsoft.com/office/drawing/2014/main" id="{3E52C21F-444B-194E-ADC2-21A7ABDC45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="" xmlns:a16="http://schemas.microsoft.com/office/drawing/2014/main" id="{047E55E8-C1C7-2C46-ADEF-6ABDF1D5229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="" xmlns:a16="http://schemas.microsoft.com/office/drawing/2014/main" id="{CD3522F6-87D4-B648-B0D1-619E57D4B2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6379BE3-1107-E948-8A0D-4BFD0945E2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79BE3-1107-E948-8A0D-4BFD0945E2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937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79BE3-1107-E948-8A0D-4BFD0945E2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1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B94A-6A96-4BE1-BECE-5B111236641D}" type="datetime1">
              <a:rPr lang="en-US" smtClean="0"/>
              <a:t>5/16/2021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D7E0-2335-4B1F-A27D-A6D8348C9034}" type="datetime1">
              <a:rPr lang="en-US" smtClean="0"/>
              <a:t>5/16/2021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E87E5-03DE-4670-BE98-89C6EABF9BA7}" type="datetime1">
              <a:rPr lang="en-US" smtClean="0"/>
              <a:t>5/16/2021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DBCA-975D-479F-A8D7-85AD91E52F9E}" type="datetime1">
              <a:rPr lang="en-US" smtClean="0"/>
              <a:t>5/16/2021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3C45-D44E-4390-91C9-FAC35618313B}" type="datetime1">
              <a:rPr lang="en-US" smtClean="0"/>
              <a:t>5/16/2021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BC4D-0342-4421-B258-BDA16A5623E9}" type="datetime1">
              <a:rPr lang="en-US" smtClean="0"/>
              <a:t>5/16/2021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E417-101A-4FF6-BB90-1681C9DCDE78}" type="datetime1">
              <a:rPr lang="en-US" smtClean="0"/>
              <a:t>5/16/2021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7025-9D65-4110-8C41-FB26AB0BB659}" type="datetime1">
              <a:rPr lang="en-US" smtClean="0"/>
              <a:t>5/16/2021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AB67-AD3A-4BDE-9A7D-9C00EDA1AB0D}" type="datetime1">
              <a:rPr lang="en-US" smtClean="0"/>
              <a:t>5/16/2021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2B482-B037-41F4-ADEB-E6E13AA55B88}" type="datetime1">
              <a:rPr lang="en-US" smtClean="0"/>
              <a:t>5/16/2021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DFB622C-A049-4D9C-8E6B-B36D81FF17C3}" type="datetime1">
              <a:rPr lang="en-US" smtClean="0"/>
              <a:t>5/16/2021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DA3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2A9129CC-8C95-4639-8095-0F1C5C3C5BFE}" type="datetime1">
              <a:rPr lang="en-US" smtClean="0"/>
              <a:t>5/16/2021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6DA3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="" xmlns:a16="http://schemas.microsoft.com/office/drawing/2014/main" id="{831ED929-AC1B-D349-89C2-2D68CED84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045677" cy="2045677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="" xmlns:a16="http://schemas.microsoft.com/office/drawing/2014/main" id="{A8070489-7667-DD48-A834-863937ADB7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3655" y="-1"/>
            <a:ext cx="2288346" cy="1856935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="" xmlns:a16="http://schemas.microsoft.com/office/drawing/2014/main" id="{19BAB09E-F721-104A-BD76-F2B0EBACADE9}"/>
              </a:ext>
            </a:extLst>
          </p:cNvPr>
          <p:cNvSpPr txBox="1"/>
          <p:nvPr/>
        </p:nvSpPr>
        <p:spPr>
          <a:xfrm>
            <a:off x="2317651" y="176751"/>
            <a:ext cx="755669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/>
              <a:t>Libyan International Medical University</a:t>
            </a:r>
          </a:p>
          <a:p>
            <a:pPr algn="ctr"/>
            <a:r>
              <a:rPr lang="en-US" sz="3200" dirty="0" smtClean="0">
                <a:latin typeface="Apple Braille" pitchFamily="2" charset="0"/>
                <a:ea typeface="Apple Color Emoji" pitchFamily="2" charset="0"/>
              </a:rPr>
              <a:t>Faculty of Business Administration</a:t>
            </a:r>
            <a:endParaRPr lang="en-US" sz="3200" dirty="0">
              <a:latin typeface="Apple Braille" pitchFamily="2" charset="0"/>
              <a:ea typeface="Apple Color Emoji" pitchFamily="2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="" xmlns:a16="http://schemas.microsoft.com/office/drawing/2014/main" id="{E17A5269-CB14-8F47-8845-621ED58D7CD5}"/>
              </a:ext>
            </a:extLst>
          </p:cNvPr>
          <p:cNvSpPr txBox="1"/>
          <p:nvPr/>
        </p:nvSpPr>
        <p:spPr>
          <a:xfrm>
            <a:off x="130207" y="5775190"/>
            <a:ext cx="4025654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/>
              <a:t>Name: </a:t>
            </a:r>
            <a:r>
              <a:rPr lang="en-US" b="1" dirty="0" err="1"/>
              <a:t>N</a:t>
            </a:r>
            <a:r>
              <a:rPr lang="en-US" b="1" dirty="0" err="1" smtClean="0"/>
              <a:t>ahawand</a:t>
            </a:r>
            <a:r>
              <a:rPr lang="en-US" b="1" dirty="0" smtClean="0"/>
              <a:t> </a:t>
            </a:r>
            <a:r>
              <a:rPr lang="en-US" b="1" dirty="0" err="1" smtClean="0"/>
              <a:t>Elhammali</a:t>
            </a:r>
            <a:endParaRPr lang="en-US" b="1" dirty="0"/>
          </a:p>
          <a:p>
            <a:r>
              <a:rPr lang="en-US" b="1" dirty="0"/>
              <a:t>Student ID :2752</a:t>
            </a:r>
          </a:p>
          <a:p>
            <a:r>
              <a:rPr lang="en-US" b="1" dirty="0"/>
              <a:t>Email :nahawand_2752@limu.edu.ly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79426" y="2722908"/>
            <a:ext cx="8052179" cy="15696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Discuss the Benefits of Global for a Business Firm</a:t>
            </a:r>
            <a:endParaRPr lang="ar-SA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00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>
            <a:extLst>
              <a:ext uri="{FF2B5EF4-FFF2-40B4-BE49-F238E27FC236}">
                <a16:creationId xmlns="" xmlns:a16="http://schemas.microsoft.com/office/drawing/2014/main" id="{F1B8DB4A-B5BC-BE41-A60D-E2920B3F0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657957"/>
            <a:ext cx="8991600" cy="1645920"/>
          </a:xfrm>
        </p:spPr>
        <p:txBody>
          <a:bodyPr/>
          <a:lstStyle/>
          <a:p>
            <a:r>
              <a:rPr lang="en-US" dirty="0"/>
              <a:t>4.conclousion</a:t>
            </a:r>
          </a:p>
        </p:txBody>
      </p:sp>
      <p:sp>
        <p:nvSpPr>
          <p:cNvPr id="3" name="مربع نص 2">
            <a:extLst>
              <a:ext uri="{FF2B5EF4-FFF2-40B4-BE49-F238E27FC236}">
                <a16:creationId xmlns="" xmlns:a16="http://schemas.microsoft.com/office/drawing/2014/main" id="{BBC62DEF-7FB4-AC4E-80F5-B41343D76A09}"/>
              </a:ext>
            </a:extLst>
          </p:cNvPr>
          <p:cNvSpPr txBox="1"/>
          <p:nvPr/>
        </p:nvSpPr>
        <p:spPr>
          <a:xfrm>
            <a:off x="1003163" y="2492021"/>
            <a:ext cx="8031891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companies are being "born global," meaning that a firm that sells internationally gains some advantage from internationally distributed purchasing, manufacturing or sales at its launch.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="" xmlns:a16="http://schemas.microsoft.com/office/drawing/2014/main" id="{B2D7BE64-4E63-9345-B3CB-32BFB42070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279" b="95628" l="9455" r="98182">
                        <a14:foregroundMark x1="68000" y1="17486" x2="79273" y2="3279"/>
                        <a14:foregroundMark x1="79273" y1="3279" x2="89091" y2="9836"/>
                        <a14:foregroundMark x1="86545" y1="11475" x2="86545" y2="38798"/>
                        <a14:foregroundMark x1="86545" y1="38798" x2="81818" y2="62842"/>
                        <a14:foregroundMark x1="81818" y1="62842" x2="80000" y2="66120"/>
                        <a14:foregroundMark x1="70909" y1="73770" x2="62545" y2="57377"/>
                        <a14:foregroundMark x1="62545" y1="57377" x2="62545" y2="82514"/>
                        <a14:foregroundMark x1="62545" y1="82514" x2="81818" y2="95628"/>
                        <a14:foregroundMark x1="81818" y1="95628" x2="80727" y2="73224"/>
                        <a14:foregroundMark x1="80727" y1="73224" x2="74182" y2="66120"/>
                        <a14:foregroundMark x1="73455" y1="55191" x2="59273" y2="49180"/>
                        <a14:foregroundMark x1="59273" y1="49180" x2="59636" y2="48634"/>
                        <a14:foregroundMark x1="41455" y1="47541" x2="42545" y2="69399"/>
                        <a14:foregroundMark x1="42545" y1="69399" x2="50909" y2="78142"/>
                        <a14:foregroundMark x1="99273" y1="65027" x2="94182" y2="20219"/>
                        <a14:foregroundMark x1="94182" y1="20219" x2="98182" y2="9562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92820" y="2492021"/>
            <a:ext cx="3492500" cy="2324100"/>
          </a:xfrm>
          <a:prstGeom prst="rect">
            <a:avLst/>
          </a:prstGeom>
          <a:effectLst>
            <a:glow>
              <a:schemeClr val="accent1">
                <a:alpha val="26000"/>
              </a:schemeClr>
            </a:glow>
            <a:outerShdw blurRad="317500" dist="228600" dir="11100000" sx="109000" sy="109000" algn="ctr" rotWithShape="0">
              <a:srgbClr val="000000">
                <a:alpha val="50000"/>
              </a:srgbClr>
            </a:outerShdw>
            <a:reflection stA="6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1162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6DA3BB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CF73FBFF-BB70-3444-9BEC-47257DC87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="" xmlns:a16="http://schemas.microsoft.com/office/drawing/2014/main" id="{1274E58B-639B-DA42-B827-A0BDFC072214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/>
              <a:t>8 reasons to expand internationally in 2020. (2020, January 23). Retrieved April 19, 2021, from https://</a:t>
            </a:r>
            <a:r>
              <a:rPr lang="en-US" dirty="0" err="1"/>
              <a:t>www.capital-ges.com</a:t>
            </a:r>
            <a:r>
              <a:rPr lang="en-US" dirty="0"/>
              <a:t>/8-reasons-to-expand-internationally-in-2020/</a:t>
            </a:r>
          </a:p>
          <a:p>
            <a:pPr marL="0" indent="0">
              <a:buNone/>
            </a:pPr>
            <a:r>
              <a:rPr lang="en-US" dirty="0"/>
              <a:t>What are the 7 benefits of going global. (2020, September 17). Retrieved April 19, 2021, from https://</a:t>
            </a:r>
            <a:r>
              <a:rPr lang="en-US" dirty="0" err="1"/>
              <a:t>www.dynamiclanguage.com</a:t>
            </a:r>
            <a:r>
              <a:rPr lang="en-US" dirty="0"/>
              <a:t>/what-are-the-7-benefits-of-going-global/</a:t>
            </a:r>
          </a:p>
          <a:p>
            <a:pPr marL="0" indent="0">
              <a:buNone/>
            </a:pPr>
            <a:r>
              <a:rPr lang="en-US" dirty="0"/>
              <a:t>Sinead. (2020, December 02). The advantages and disadvantages of international expansion. Retrieved April 19, 2021, from https://</a:t>
            </a:r>
            <a:r>
              <a:rPr lang="en-US" dirty="0" err="1"/>
              <a:t>www.capital-ges.com</a:t>
            </a:r>
            <a:r>
              <a:rPr lang="en-US" dirty="0"/>
              <a:t>/the-advantages-and-disadvantages-of-international-expansion/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3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="" xmlns:a16="http://schemas.microsoft.com/office/drawing/2014/main" id="{D4444259-3E76-FE4D-9B4B-E71282884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87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rgbClr val="6DA3BB"/>
            </a:gs>
            <a:gs pos="49000">
              <a:schemeClr val="bg1">
                <a:lumMod val="95000"/>
              </a:schemeClr>
            </a:gs>
            <a:gs pos="73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>
            <a:extLst>
              <a:ext uri="{FF2B5EF4-FFF2-40B4-BE49-F238E27FC236}">
                <a16:creationId xmlns="" xmlns:a16="http://schemas.microsoft.com/office/drawing/2014/main" id="{3167A5F5-A17F-2941-AF0F-E92BBACF8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87917"/>
            <a:ext cx="7729728" cy="118872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/>
              <a:t>Table of content:</a:t>
            </a:r>
          </a:p>
        </p:txBody>
      </p:sp>
      <p:graphicFrame>
        <p:nvGraphicFramePr>
          <p:cNvPr id="12" name="عنصر نائب للمحتوى 11">
            <a:extLst>
              <a:ext uri="{FF2B5EF4-FFF2-40B4-BE49-F238E27FC236}">
                <a16:creationId xmlns="" xmlns:a16="http://schemas.microsoft.com/office/drawing/2014/main" id="{501AA3EF-2C0C-C64B-A344-4F2DDCC5D0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1984388"/>
              </p:ext>
            </p:extLst>
          </p:nvPr>
        </p:nvGraphicFramePr>
        <p:xfrm>
          <a:off x="1659988" y="2264898"/>
          <a:ext cx="8834510" cy="3601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8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="" xmlns:a16="http://schemas.microsoft.com/office/drawing/2014/main" id="{E2E2C475-8FCB-C445-8EA1-91366790F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1638" y="7646"/>
            <a:ext cx="12393638" cy="6850354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="" xmlns:a16="http://schemas.microsoft.com/office/drawing/2014/main" id="{B864654E-B001-3543-AF5B-729244B84B5A}"/>
              </a:ext>
            </a:extLst>
          </p:cNvPr>
          <p:cNvSpPr txBox="1"/>
          <p:nvPr/>
        </p:nvSpPr>
        <p:spPr>
          <a:xfrm>
            <a:off x="0" y="2397948"/>
            <a:ext cx="8918917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Taking your </a:t>
            </a:r>
            <a:r>
              <a:rPr lang="en-US" sz="3200" b="1" dirty="0">
                <a:solidFill>
                  <a:schemeClr val="bg1"/>
                </a:solidFill>
              </a:rPr>
              <a:t>business global</a:t>
            </a:r>
            <a:r>
              <a:rPr lang="en-US" sz="3200" dirty="0">
                <a:solidFill>
                  <a:schemeClr val="bg1"/>
                </a:solidFill>
              </a:rPr>
              <a:t> allows you to diversify your markets so your revenue sources are more stable: even if your domestic activity is slow, your </a:t>
            </a:r>
            <a:r>
              <a:rPr lang="en-US" sz="3200" b="1" dirty="0">
                <a:solidFill>
                  <a:schemeClr val="bg1"/>
                </a:solidFill>
              </a:rPr>
              <a:t>business</a:t>
            </a:r>
            <a:r>
              <a:rPr lang="en-US" sz="3200" dirty="0">
                <a:solidFill>
                  <a:schemeClr val="bg1"/>
                </a:solidFill>
              </a:rPr>
              <a:t> will not take as large of a hit since your </a:t>
            </a:r>
            <a:r>
              <a:rPr lang="en-US" sz="3200" b="1" dirty="0">
                <a:solidFill>
                  <a:schemeClr val="bg1"/>
                </a:solidFill>
              </a:rPr>
              <a:t>global</a:t>
            </a:r>
            <a:r>
              <a:rPr lang="en-US" sz="3200" dirty="0">
                <a:solidFill>
                  <a:schemeClr val="bg1"/>
                </a:solidFill>
              </a:rPr>
              <a:t> market will make up the difference.</a:t>
            </a:r>
          </a:p>
        </p:txBody>
      </p:sp>
      <p:sp>
        <p:nvSpPr>
          <p:cNvPr id="11" name="مربع نص 10">
            <a:extLst>
              <a:ext uri="{FF2B5EF4-FFF2-40B4-BE49-F238E27FC236}">
                <a16:creationId xmlns="" xmlns:a16="http://schemas.microsoft.com/office/drawing/2014/main" id="{FF2EFD32-249E-D641-A672-1C2A845A0EBB}"/>
              </a:ext>
            </a:extLst>
          </p:cNvPr>
          <p:cNvSpPr txBox="1"/>
          <p:nvPr/>
        </p:nvSpPr>
        <p:spPr>
          <a:xfrm>
            <a:off x="998806" y="1111348"/>
            <a:ext cx="3140988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r>
              <a:rPr lang="en-US" sz="4400" dirty="0"/>
              <a:t>Introduction: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39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="" xmlns:a16="http://schemas.microsoft.com/office/drawing/2014/main" id="{342C3589-4695-C245-B1D7-0798DBA5EB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1.Benefit of global expansion</a:t>
            </a:r>
          </a:p>
        </p:txBody>
      </p:sp>
    </p:spTree>
    <p:extLst>
      <p:ext uri="{BB962C8B-B14F-4D97-AF65-F5344CB8AC3E}">
        <p14:creationId xmlns:p14="http://schemas.microsoft.com/office/powerpoint/2010/main" val="184246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tile tx="0" ty="0" sx="100000" sy="100000" flip="x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>
            <a:extLst>
              <a:ext uri="{FF2B5EF4-FFF2-40B4-BE49-F238E27FC236}">
                <a16:creationId xmlns="" xmlns:a16="http://schemas.microsoft.com/office/drawing/2014/main" id="{B5BEA6FC-4C78-D94B-A056-94CFC72C0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81106"/>
            <a:ext cx="12192000" cy="6962987"/>
          </a:xfrm>
          <a:prstGeom prst="rect">
            <a:avLst/>
          </a:prstGeom>
        </p:spPr>
      </p:pic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E4E2B1F3-4A0C-2B4A-9F4D-BEA93345B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652" y="838964"/>
            <a:ext cx="7729728" cy="639025"/>
          </a:xfrm>
        </p:spPr>
        <p:txBody>
          <a:bodyPr>
            <a:normAutofit fontScale="90000"/>
          </a:bodyPr>
          <a:lstStyle/>
          <a:p>
            <a:r>
              <a:rPr lang="en-US" dirty="0"/>
              <a:t>7 Benefit of global expansion: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="" xmlns:a16="http://schemas.microsoft.com/office/drawing/2014/main" id="{F4404E08-B8B3-6B42-951E-2E31CB506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05359"/>
            <a:ext cx="9037320" cy="4663440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New revenue potential.</a:t>
            </a:r>
          </a:p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The ability to help more people.</a:t>
            </a:r>
          </a:p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Greater access to talent.</a:t>
            </a:r>
          </a:p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Learning a new culture.</a:t>
            </a:r>
          </a:p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Exposure to foreign investment opportunities.</a:t>
            </a:r>
          </a:p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Improving your company is reputation.</a:t>
            </a:r>
          </a:p>
          <a:p>
            <a:pPr marL="342900" indent="-342900">
              <a:buClr>
                <a:srgbClr val="00B0F0"/>
              </a:buClr>
              <a:buFont typeface="+mj-lt"/>
              <a:buAutoNum type="arabicParenR"/>
            </a:pPr>
            <a:r>
              <a:rPr lang="en-US" sz="3200" dirty="0">
                <a:solidFill>
                  <a:schemeClr val="tx1"/>
                </a:solidFill>
              </a:rPr>
              <a:t>Diversifying company markets.</a:t>
            </a:r>
          </a:p>
          <a:p>
            <a:pPr marL="342900" indent="-342900">
              <a:buFont typeface="+mj-lt"/>
              <a:buAutoNum type="arabicParenR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21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>
              <p:cTn id="2" repeatCount="indefinite" restart="whenNotActive" fill="hold" evtFilter="cancelBubble" nodeType="interactiveSeq">
                <p:stCondLst>
                  <p:cond delay="indefinite"/>
                  <p:cond evt="onBegin" delay="0">
                    <p:tn val="1"/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4922 -0.02451" pathEditMode="relative" ptsTypes="AA">
                                      <p:cBhvr>
                                        <p:cTn id="6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30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24922 -0.02451 L -0.24922 0.26009" pathEditMode="relative" ptsTypes="AA">
                                      <p:cBhvr>
                                        <p:cTn id="11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24922 0.26009 L -0.16311 0.26009" pathEditMode="relative" ptsTypes="AA">
                                      <p:cBhvr>
                                        <p:cTn id="14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16311 0.26009 L 0.10502 -0.0845" pathEditMode="relative" ptsTypes="AA">
                                      <p:cBhvr>
                                        <p:cTn id="17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10502 -0.0845 L 0.03561 -0.20029" pathEditMode="relative" ptsTypes="AA">
                                      <p:cBhvr>
                                        <p:cTn id="20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3561 -0.20029 L -0.09751 -0.24095" pathEditMode="relative" ptsTypes="AA">
                                      <p:cBhvr>
                                        <p:cTn id="23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50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9751 -0.24095 L 0 0" pathEditMode="relative" ptsTypes="AA">
                                      <p:cBhvr>
                                        <p:cTn id="26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28" dur="30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" pathEditMode="relative" ptsTypes="AA">
                                      <p:cBhvr>
                                        <p:cTn id="3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="" xmlns:a16="http://schemas.microsoft.com/office/drawing/2014/main" id="{659B6347-06BC-7744-A212-8D5AF4C1A9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2.Why companies prefer to be global</a:t>
            </a:r>
          </a:p>
        </p:txBody>
      </p:sp>
    </p:spTree>
    <p:extLst>
      <p:ext uri="{BB962C8B-B14F-4D97-AF65-F5344CB8AC3E}">
        <p14:creationId xmlns:p14="http://schemas.microsoft.com/office/powerpoint/2010/main" val="83793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>
            <a:extLst>
              <a:ext uri="{FF2B5EF4-FFF2-40B4-BE49-F238E27FC236}">
                <a16:creationId xmlns="" xmlns:a16="http://schemas.microsoft.com/office/drawing/2014/main" id="{D3760E11-2357-6344-B608-DE8112FF4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130" y="422031"/>
            <a:ext cx="4891337" cy="5725551"/>
          </a:xfrm>
        </p:spPr>
        <p:txBody>
          <a:bodyPr>
            <a:normAutofit fontScale="77500" lnSpcReduction="20000"/>
          </a:bodyPr>
          <a:lstStyle/>
          <a:p>
            <a:r>
              <a:rPr lang="en-US" sz="4500" dirty="0">
                <a:solidFill>
                  <a:schemeClr val="tx1"/>
                </a:solidFill>
              </a:rPr>
              <a:t>When businesses have exhausted growth opportunities at home country, they turn to </a:t>
            </a:r>
            <a:r>
              <a:rPr lang="en-US" sz="4500" b="1" dirty="0">
                <a:solidFill>
                  <a:schemeClr val="tx1"/>
                </a:solidFill>
              </a:rPr>
              <a:t>global </a:t>
            </a:r>
            <a:r>
              <a:rPr lang="en-US" sz="4500" dirty="0">
                <a:solidFill>
                  <a:schemeClr val="tx1"/>
                </a:solidFill>
              </a:rPr>
              <a:t>expansion to help grow their business. For many </a:t>
            </a:r>
            <a:r>
              <a:rPr lang="en-US" sz="4500" b="1" dirty="0">
                <a:solidFill>
                  <a:schemeClr val="tx1"/>
                </a:solidFill>
              </a:rPr>
              <a:t>companies</a:t>
            </a:r>
            <a:r>
              <a:rPr lang="en-US" sz="4500" dirty="0">
                <a:solidFill>
                  <a:schemeClr val="tx1"/>
                </a:solidFill>
              </a:rPr>
              <a:t>, international expansion offers a chance to explore markets and gain access to millions of customers, thus increasing </a:t>
            </a:r>
            <a:r>
              <a:rPr lang="en-US" sz="4600" dirty="0">
                <a:solidFill>
                  <a:schemeClr val="tx1"/>
                </a:solidFill>
              </a:rPr>
              <a:t>sales.</a:t>
            </a:r>
          </a:p>
        </p:txBody>
      </p:sp>
      <p:pic>
        <p:nvPicPr>
          <p:cNvPr id="12" name="صورة 11">
            <a:extLst>
              <a:ext uri="{FF2B5EF4-FFF2-40B4-BE49-F238E27FC236}">
                <a16:creationId xmlns="" xmlns:a16="http://schemas.microsoft.com/office/drawing/2014/main" id="{F6CA442F-3A26-204B-A408-ABF554F8A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429000"/>
            <a:ext cx="6096000" cy="3429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مستطيل 1">
            <a:extLst>
              <a:ext uri="{FF2B5EF4-FFF2-40B4-BE49-F238E27FC236}">
                <a16:creationId xmlns="" xmlns:a16="http://schemas.microsoft.com/office/drawing/2014/main" id="{6C502F41-EB9A-B645-B540-586D4F5E34DF}"/>
              </a:ext>
            </a:extLst>
          </p:cNvPr>
          <p:cNvSpPr/>
          <p:nvPr/>
        </p:nvSpPr>
        <p:spPr>
          <a:xfrm>
            <a:off x="6096000" y="410019"/>
            <a:ext cx="60960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reflection blurRad="6350" stA="53000" endA="300" endPos="35500" dir="5400000" sy="-90000" algn="bl" rotWithShape="0"/>
                </a:effectLst>
              </a:rPr>
              <a:t>Why companies prefer to be global?</a:t>
            </a:r>
            <a:endParaRPr lang="ar-SA" sz="2800" b="0" cap="none" spc="0" dirty="0">
              <a:ln w="0"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66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="" xmlns:a16="http://schemas.microsoft.com/office/drawing/2014/main" id="{2A12B03C-8702-874D-99A6-0FB23A3BD3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3.Advantages and disadvantages of global business firm</a:t>
            </a:r>
          </a:p>
        </p:txBody>
      </p:sp>
    </p:spTree>
    <p:extLst>
      <p:ext uri="{BB962C8B-B14F-4D97-AF65-F5344CB8AC3E}">
        <p14:creationId xmlns:p14="http://schemas.microsoft.com/office/powerpoint/2010/main" val="428323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rgbClr val="6DA3BB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عنصر نائب للنص 15">
            <a:extLst>
              <a:ext uri="{FF2B5EF4-FFF2-40B4-BE49-F238E27FC236}">
                <a16:creationId xmlns="" xmlns:a16="http://schemas.microsoft.com/office/drawing/2014/main" id="{0A8AA991-E9C9-D249-A0BB-E9355E34D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3436" y="462716"/>
            <a:ext cx="4270248" cy="70408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457200" indent="-457200" algn="r">
              <a:buFont typeface="Wingdings" pitchFamily="2" charset="2"/>
              <a:buChar char="§"/>
            </a:pPr>
            <a:r>
              <a:rPr lang="en-US" sz="2800" dirty="0">
                <a:solidFill>
                  <a:srgbClr val="FF0000"/>
                </a:solidFill>
              </a:rPr>
              <a:t>advantages</a:t>
            </a:r>
          </a:p>
        </p:txBody>
      </p:sp>
      <p:sp>
        <p:nvSpPr>
          <p:cNvPr id="17" name="عنصر نائب للمحتوى 16">
            <a:extLst>
              <a:ext uri="{FF2B5EF4-FFF2-40B4-BE49-F238E27FC236}">
                <a16:creationId xmlns="" xmlns:a16="http://schemas.microsoft.com/office/drawing/2014/main" id="{54174934-2D33-D14B-BCBB-29E8D811E7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83436" y="1514475"/>
            <a:ext cx="4270248" cy="422555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Entry to new markets.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Access to local talent.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Increased business growth.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Stay ahead of the competition.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Regional </a:t>
            </a:r>
            <a:r>
              <a:rPr lang="en-US" sz="2800" dirty="0" err="1"/>
              <a:t>centres</a:t>
            </a:r>
            <a:r>
              <a:rPr lang="en-US" sz="2800" dirty="0"/>
              <a:t>.</a:t>
            </a:r>
          </a:p>
        </p:txBody>
      </p:sp>
      <p:sp>
        <p:nvSpPr>
          <p:cNvPr id="18" name="عنصر نائب للمحتوى 17">
            <a:extLst>
              <a:ext uri="{FF2B5EF4-FFF2-40B4-BE49-F238E27FC236}">
                <a16:creationId xmlns="" xmlns:a16="http://schemas.microsoft.com/office/drawing/2014/main" id="{93C9B278-C6F5-C042-9475-99CC7EA58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55079" y="1514475"/>
            <a:ext cx="4270249" cy="422555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Cost of establishing </a:t>
            </a:r>
            <a:r>
              <a:rPr lang="en-US" sz="3200" dirty="0"/>
              <a:t>and</a:t>
            </a:r>
            <a:r>
              <a:rPr lang="en-US" sz="2800" dirty="0"/>
              <a:t> termination of an entity.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Compliance risk.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Business practices and cultural barriers.</a:t>
            </a:r>
          </a:p>
          <a:p>
            <a:pPr marL="342900" indent="-342900">
              <a:buClr>
                <a:srgbClr val="6DA3BB"/>
              </a:buClr>
              <a:buFont typeface="+mj-lt"/>
              <a:buAutoNum type="arabicPeriod"/>
            </a:pPr>
            <a:r>
              <a:rPr lang="en-US" sz="2800" dirty="0"/>
              <a:t>Managing international employees.</a:t>
            </a:r>
          </a:p>
        </p:txBody>
      </p:sp>
      <p:sp>
        <p:nvSpPr>
          <p:cNvPr id="19" name="عنصر نائب للنص 18">
            <a:extLst>
              <a:ext uri="{FF2B5EF4-FFF2-40B4-BE49-F238E27FC236}">
                <a16:creationId xmlns="" xmlns:a16="http://schemas.microsoft.com/office/drawing/2014/main" id="{6FFA6B6C-374B-F440-A31F-DBE334B1D2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38316" y="462716"/>
            <a:ext cx="4270248" cy="70408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800" dirty="0">
                <a:solidFill>
                  <a:srgbClr val="FF0000"/>
                </a:solidFill>
              </a:rPr>
              <a:t>disadvantages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22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_13631748_TF10001120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631748_TF10001120" id="{9A680F6E-80EE-4ACC-B01E-72B9B78B21B0}" vid="{4BF6B73A-1994-4FDB-822D-49AA65B57D50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Office_13631748_TF10001120</Template>
  <TotalTime>742</TotalTime>
  <Words>301</Words>
  <Application>Microsoft Office PowerPoint</Application>
  <PresentationFormat>Widescreen</PresentationFormat>
  <Paragraphs>54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Apple Braille</vt:lpstr>
      <vt:lpstr>Apple Color Emoji</vt:lpstr>
      <vt:lpstr>Arial</vt:lpstr>
      <vt:lpstr>Calibri</vt:lpstr>
      <vt:lpstr>Gill Sans MT</vt:lpstr>
      <vt:lpstr>Majalla UI</vt:lpstr>
      <vt:lpstr>Wingdings</vt:lpstr>
      <vt:lpstr>Office_13631748_TF10001120</vt:lpstr>
      <vt:lpstr>PowerPoint Presentation</vt:lpstr>
      <vt:lpstr>Table of content:</vt:lpstr>
      <vt:lpstr>PowerPoint Presentation</vt:lpstr>
      <vt:lpstr>1.Benefit of global expansion</vt:lpstr>
      <vt:lpstr>7 Benefit of global expansion:</vt:lpstr>
      <vt:lpstr>2.Why companies prefer to be global</vt:lpstr>
      <vt:lpstr>PowerPoint Presentation</vt:lpstr>
      <vt:lpstr>3.Advantages and disadvantages of global business firm</vt:lpstr>
      <vt:lpstr>PowerPoint Presentation</vt:lpstr>
      <vt:lpstr>4.conclousion</vt:lpstr>
      <vt:lpstr>References: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 the benefits of global for a business firm</dc:title>
  <dc:creator>nona.hammali@gmail.com</dc:creator>
  <cp:lastModifiedBy>user</cp:lastModifiedBy>
  <cp:revision>31</cp:revision>
  <dcterms:created xsi:type="dcterms:W3CDTF">2021-04-19T01:40:10Z</dcterms:created>
  <dcterms:modified xsi:type="dcterms:W3CDTF">2021-05-16T09:06:51Z</dcterms:modified>
</cp:coreProperties>
</file>