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4"/>
  </p:normalViewPr>
  <p:slideViewPr>
    <p:cSldViewPr snapToGrid="0" snapToObjects="1">
      <p:cViewPr varScale="1">
        <p:scale>
          <a:sx n="66" d="100"/>
          <a:sy n="66" d="100"/>
        </p:scale>
        <p:origin x="8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A78C7C-426E-CE4A-BA70-4F5AEAAC0D7E}" type="datetimeFigureOut">
              <a:rPr lang="en-US" smtClean="0"/>
              <a:t>1/27/2021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D0C971-000B-1B48-BECD-C62B9AF5CC6D}" type="slidenum">
              <a:rPr lang="en-US" smtClean="0"/>
              <a:t>‹#›</a:t>
            </a:fld>
            <a:endParaRPr lang="en-US"/>
          </a:p>
        </p:txBody>
      </p:sp>
    </p:spTree>
    <p:extLst>
      <p:ext uri="{BB962C8B-B14F-4D97-AF65-F5344CB8AC3E}">
        <p14:creationId xmlns:p14="http://schemas.microsoft.com/office/powerpoint/2010/main" val="3927202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7DA661-B2A0-E249-B066-AAE708BBA040}" type="datetime1">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857935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FBFC78-0E59-8F4F-A587-12098BAB24D7}"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2531052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699F48E-D559-C44F-8076-156C31284B58}"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39654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C308ED0-2BA6-FD41-A1E8-392962F92D6E}"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778C272C-F236-2743-A37E-2ACDB32C5829}"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42235293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F2B317-733C-D340-8034-6374D05813D1}"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29091060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E6A1779E-C21B-8B45-880B-81A5B27807D8}" type="datetime1">
              <a:rPr lang="en-US" smtClean="0"/>
              <a:t>1/27/2021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3487307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4C3DC21-2E12-0447-9CF7-773E2C277E1C}" type="datetime1">
              <a:rPr lang="en-US" smtClean="0"/>
              <a:t>1/27/2021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38591214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242B0D-8048-E747-9281-12205327B0C5}" type="datetime1">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8200792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37D3B7A-97B3-2945-B0DD-D7F8287B43D2}" type="datetime1">
              <a:rPr lang="en-US" smtClean="0"/>
              <a:t>1/27/2021</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778C272C-F236-2743-A37E-2ACDB32C5829}" type="slidenum">
              <a:rPr lang="en-US" smtClean="0"/>
              <a:t>‹#›</a:t>
            </a:fld>
            <a:endParaRPr lang="en-US"/>
          </a:p>
        </p:txBody>
      </p:sp>
    </p:spTree>
    <p:extLst>
      <p:ext uri="{BB962C8B-B14F-4D97-AF65-F5344CB8AC3E}">
        <p14:creationId xmlns:p14="http://schemas.microsoft.com/office/powerpoint/2010/main" val="1260210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4722A2-38C9-6C47-9C6E-BE617655AEC8}" type="datetime1">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3551974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D3D1CF-848C-7B4A-84E3-0DEE800F898B}" type="datetime1">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3096572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E50614A-E1A6-D54C-887F-EA3FD98D3E00}"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1607812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95FB0AC-A56D-FF49-B868-E30E36813FE2}" type="datetime1">
              <a:rPr lang="en-US" smtClean="0"/>
              <a:t>1/27/2021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1338977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12EF6F-7131-6A48-B943-133E37393FD4}" type="datetime1">
              <a:rPr lang="en-US" smtClean="0"/>
              <a:t>1/27/2021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640642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C5379F7A-D0EB-EC46-BC73-5095D57BE1A9}" type="datetime1">
              <a:rPr lang="en-US" smtClean="0"/>
              <a:t>1/27/2021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2952225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C378918-65A7-2D46-B387-A8496B12C13B}"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656242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0650EE5-A38B-6F4F-811C-8797E8EBB957}"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8C272C-F236-2743-A37E-2ACDB32C5829}" type="slidenum">
              <a:rPr lang="en-US" smtClean="0"/>
              <a:t>‹#›</a:t>
            </a:fld>
            <a:endParaRPr lang="en-US"/>
          </a:p>
        </p:txBody>
      </p:sp>
    </p:spTree>
    <p:extLst>
      <p:ext uri="{BB962C8B-B14F-4D97-AF65-F5344CB8AC3E}">
        <p14:creationId xmlns:p14="http://schemas.microsoft.com/office/powerpoint/2010/main" val="2616212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1B14F40B-4FB2-514E-B6A2-D938887D90DB}" type="datetime1">
              <a:rPr lang="en-US" smtClean="0"/>
              <a:t>1/27/2021</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778C272C-F236-2743-A37E-2ACDB32C5829}" type="slidenum">
              <a:rPr lang="en-US" smtClean="0"/>
              <a:t>‹#›</a:t>
            </a:fld>
            <a:endParaRPr lang="en-US"/>
          </a:p>
        </p:txBody>
      </p:sp>
    </p:spTree>
    <p:extLst>
      <p:ext uri="{BB962C8B-B14F-4D97-AF65-F5344CB8AC3E}">
        <p14:creationId xmlns:p14="http://schemas.microsoft.com/office/powerpoint/2010/main" val="2673136122"/>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6C66FE2-A197-5143-8AF7-A5C1AEA3B185}"/>
              </a:ext>
            </a:extLst>
          </p:cNvPr>
          <p:cNvSpPr>
            <a:spLocks noGrp="1"/>
          </p:cNvSpPr>
          <p:nvPr>
            <p:ph type="ctrTitle"/>
          </p:nvPr>
        </p:nvSpPr>
        <p:spPr>
          <a:xfrm>
            <a:off x="0" y="2361236"/>
            <a:ext cx="8981954" cy="1620456"/>
          </a:xfrm>
        </p:spPr>
        <p:txBody>
          <a:bodyPr/>
          <a:lstStyle/>
          <a:p>
            <a:pPr algn="ctr"/>
            <a:r>
              <a:rPr lang="en-US" sz="3200" dirty="0"/>
              <a:t>Ethical </a:t>
            </a:r>
            <a:r>
              <a:rPr lang="en-US" sz="3200" dirty="0" smtClean="0"/>
              <a:t>Issues </a:t>
            </a:r>
            <a:r>
              <a:rPr lang="en-US" sz="3200" dirty="0"/>
              <a:t>and </a:t>
            </a:r>
            <a:r>
              <a:rPr lang="en-US" sz="3200" dirty="0" smtClean="0"/>
              <a:t>Problems Dealing With </a:t>
            </a:r>
            <a:r>
              <a:rPr lang="en-US" sz="3200" dirty="0"/>
              <a:t>its </a:t>
            </a:r>
            <a:r>
              <a:rPr lang="en-US" sz="3200" dirty="0" smtClean="0"/>
              <a:t>Suppliers </a:t>
            </a:r>
            <a:r>
              <a:rPr lang="en-US" sz="3200" dirty="0"/>
              <a:t>and </a:t>
            </a:r>
            <a:r>
              <a:rPr lang="en-US" sz="3200" dirty="0" smtClean="0"/>
              <a:t>Competitors</a:t>
            </a:r>
            <a:endParaRPr lang="en-US" sz="3200" dirty="0"/>
          </a:p>
        </p:txBody>
      </p:sp>
      <p:sp>
        <p:nvSpPr>
          <p:cNvPr id="3" name="Subtitle 2">
            <a:extLst>
              <a:ext uri="{FF2B5EF4-FFF2-40B4-BE49-F238E27FC236}">
                <a16:creationId xmlns="" xmlns:a16="http://schemas.microsoft.com/office/drawing/2014/main" id="{35FD2420-7877-5F40-B532-6FA816E8203B}"/>
              </a:ext>
            </a:extLst>
          </p:cNvPr>
          <p:cNvSpPr>
            <a:spLocks noGrp="1"/>
          </p:cNvSpPr>
          <p:nvPr>
            <p:ph type="subTitle" idx="1"/>
          </p:nvPr>
        </p:nvSpPr>
        <p:spPr>
          <a:xfrm>
            <a:off x="3782338" y="5740313"/>
            <a:ext cx="8144134" cy="1117687"/>
          </a:xfrm>
        </p:spPr>
        <p:txBody>
          <a:bodyPr/>
          <a:lstStyle/>
          <a:p>
            <a:r>
              <a:rPr lang="en-US" dirty="0"/>
              <a:t>By: Yousef </a:t>
            </a:r>
            <a:r>
              <a:rPr lang="en-US" dirty="0" err="1"/>
              <a:t>kikhia</a:t>
            </a:r>
            <a:endParaRPr lang="en-US" dirty="0"/>
          </a:p>
          <a:p>
            <a:r>
              <a:rPr lang="en-US" dirty="0"/>
              <a:t>Student ID: 2762</a:t>
            </a:r>
          </a:p>
        </p:txBody>
      </p:sp>
      <p:sp>
        <p:nvSpPr>
          <p:cNvPr id="4" name="Slide Number Placeholder 3">
            <a:extLst>
              <a:ext uri="{FF2B5EF4-FFF2-40B4-BE49-F238E27FC236}">
                <a16:creationId xmlns="" xmlns:a16="http://schemas.microsoft.com/office/drawing/2014/main" id="{4582574B-EFED-8549-88D5-852D676D8DD6}"/>
              </a:ext>
            </a:extLst>
          </p:cNvPr>
          <p:cNvSpPr>
            <a:spLocks noGrp="1"/>
          </p:cNvSpPr>
          <p:nvPr>
            <p:ph type="sldNum" sz="quarter" idx="12"/>
          </p:nvPr>
        </p:nvSpPr>
        <p:spPr/>
        <p:txBody>
          <a:bodyPr/>
          <a:lstStyle/>
          <a:p>
            <a:fld id="{778C272C-F236-2743-A37E-2ACDB32C5829}" type="slidenum">
              <a:rPr lang="en-US" smtClean="0"/>
              <a:t>1</a:t>
            </a:fld>
            <a:endParaRPr lang="en-US"/>
          </a:p>
        </p:txBody>
      </p:sp>
      <p:pic>
        <p:nvPicPr>
          <p:cNvPr id="6" name="Picture 5">
            <a:extLst>
              <a:ext uri="{FF2B5EF4-FFF2-40B4-BE49-F238E27FC236}">
                <a16:creationId xmlns="" xmlns:a16="http://schemas.microsoft.com/office/drawing/2014/main" id="{CFA64BB3-FCE0-2F41-9F7D-886BD862DD68}"/>
              </a:ext>
            </a:extLst>
          </p:cNvPr>
          <p:cNvPicPr>
            <a:picLocks noChangeAspect="1"/>
          </p:cNvPicPr>
          <p:nvPr/>
        </p:nvPicPr>
        <p:blipFill>
          <a:blip r:embed="rId2"/>
          <a:stretch>
            <a:fillRect/>
          </a:stretch>
        </p:blipFill>
        <p:spPr>
          <a:xfrm>
            <a:off x="10629419" y="0"/>
            <a:ext cx="1562582" cy="1562582"/>
          </a:xfrm>
          <a:prstGeom prst="rect">
            <a:avLst/>
          </a:prstGeom>
        </p:spPr>
      </p:pic>
      <p:pic>
        <p:nvPicPr>
          <p:cNvPr id="8" name="Picture 7">
            <a:extLst>
              <a:ext uri="{FF2B5EF4-FFF2-40B4-BE49-F238E27FC236}">
                <a16:creationId xmlns="" xmlns:a16="http://schemas.microsoft.com/office/drawing/2014/main" id="{DF4B3F4E-E614-AE43-A84E-DB7F135EDD02}"/>
              </a:ext>
            </a:extLst>
          </p:cNvPr>
          <p:cNvPicPr>
            <a:picLocks noChangeAspect="1"/>
          </p:cNvPicPr>
          <p:nvPr/>
        </p:nvPicPr>
        <p:blipFill>
          <a:blip r:embed="rId3"/>
          <a:stretch>
            <a:fillRect/>
          </a:stretch>
        </p:blipFill>
        <p:spPr>
          <a:xfrm>
            <a:off x="-3858" y="0"/>
            <a:ext cx="2222500" cy="1663700"/>
          </a:xfrm>
          <a:prstGeom prst="rect">
            <a:avLst/>
          </a:prstGeom>
        </p:spPr>
      </p:pic>
      <p:sp>
        <p:nvSpPr>
          <p:cNvPr id="9" name="TextBox 8">
            <a:extLst>
              <a:ext uri="{FF2B5EF4-FFF2-40B4-BE49-F238E27FC236}">
                <a16:creationId xmlns="" xmlns:a16="http://schemas.microsoft.com/office/drawing/2014/main" id="{2DD3D977-6BEE-4F40-8FCB-DEE15AB9FD2A}"/>
              </a:ext>
            </a:extLst>
          </p:cNvPr>
          <p:cNvSpPr txBox="1"/>
          <p:nvPr/>
        </p:nvSpPr>
        <p:spPr>
          <a:xfrm>
            <a:off x="2424877" y="211975"/>
            <a:ext cx="8076250" cy="1200329"/>
          </a:xfrm>
          <a:prstGeom prst="rect">
            <a:avLst/>
          </a:prstGeom>
          <a:noFill/>
        </p:spPr>
        <p:txBody>
          <a:bodyPr wrap="none" rtlCol="0">
            <a:spAutoFit/>
          </a:bodyPr>
          <a:lstStyle/>
          <a:p>
            <a:pPr algn="ctr"/>
            <a:r>
              <a:rPr lang="en-US" sz="3600" dirty="0">
                <a:solidFill>
                  <a:schemeClr val="bg1">
                    <a:lumMod val="75000"/>
                    <a:lumOff val="25000"/>
                  </a:schemeClr>
                </a:solidFill>
              </a:rPr>
              <a:t>LIBYAN INTERNATION UNIVERSITY</a:t>
            </a:r>
          </a:p>
          <a:p>
            <a:pPr algn="ctr"/>
            <a:r>
              <a:rPr lang="en-US" sz="3600" dirty="0">
                <a:solidFill>
                  <a:schemeClr val="bg1">
                    <a:lumMod val="75000"/>
                    <a:lumOff val="25000"/>
                  </a:schemeClr>
                </a:solidFill>
              </a:rPr>
              <a:t>FACULTY OF BUSINESS ADMINSTRATION</a:t>
            </a:r>
          </a:p>
        </p:txBody>
      </p:sp>
    </p:spTree>
    <p:extLst>
      <p:ext uri="{BB962C8B-B14F-4D97-AF65-F5344CB8AC3E}">
        <p14:creationId xmlns:p14="http://schemas.microsoft.com/office/powerpoint/2010/main" val="1397099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B25BDE-C33D-7A48-8F90-6A6BBC086B5B}"/>
              </a:ext>
            </a:extLst>
          </p:cNvPr>
          <p:cNvSpPr>
            <a:spLocks noGrp="1"/>
          </p:cNvSpPr>
          <p:nvPr>
            <p:ph type="title"/>
          </p:nvPr>
        </p:nvSpPr>
        <p:spPr/>
        <p:txBody>
          <a:bodyPr/>
          <a:lstStyle/>
          <a:p>
            <a:r>
              <a:rPr lang="en-US" dirty="0"/>
              <a:t>CONTENT</a:t>
            </a:r>
          </a:p>
        </p:txBody>
      </p:sp>
      <p:sp>
        <p:nvSpPr>
          <p:cNvPr id="3" name="Content Placeholder 2">
            <a:extLst>
              <a:ext uri="{FF2B5EF4-FFF2-40B4-BE49-F238E27FC236}">
                <a16:creationId xmlns="" xmlns:a16="http://schemas.microsoft.com/office/drawing/2014/main" id="{E36263B8-AEB8-D546-9A70-4F55940DD0DE}"/>
              </a:ext>
            </a:extLst>
          </p:cNvPr>
          <p:cNvSpPr>
            <a:spLocks noGrp="1"/>
          </p:cNvSpPr>
          <p:nvPr>
            <p:ph idx="1"/>
          </p:nvPr>
        </p:nvSpPr>
        <p:spPr>
          <a:xfrm>
            <a:off x="680321" y="3112377"/>
            <a:ext cx="9613861" cy="3599316"/>
          </a:xfrm>
        </p:spPr>
        <p:txBody>
          <a:bodyPr/>
          <a:lstStyle/>
          <a:p>
            <a:pPr>
              <a:buFont typeface="Wingdings" pitchFamily="2" charset="2"/>
              <a:buChar char="v"/>
            </a:pPr>
            <a:r>
              <a:rPr lang="en-US" dirty="0"/>
              <a:t>Supplier and competitors as a stakeholder</a:t>
            </a:r>
          </a:p>
          <a:p>
            <a:pPr>
              <a:buFont typeface="Wingdings" pitchFamily="2" charset="2"/>
              <a:buChar char="v"/>
            </a:pPr>
            <a:r>
              <a:rPr lang="en-US" dirty="0"/>
              <a:t>Ethical issues with suppliers</a:t>
            </a:r>
          </a:p>
          <a:p>
            <a:pPr>
              <a:buFont typeface="Wingdings" pitchFamily="2" charset="2"/>
              <a:buChar char="v"/>
            </a:pPr>
            <a:r>
              <a:rPr lang="en-US" dirty="0"/>
              <a:t>Ethical issues with competitors</a:t>
            </a:r>
          </a:p>
          <a:p>
            <a:pPr>
              <a:buFont typeface="Wingdings" pitchFamily="2" charset="2"/>
              <a:buChar char="v"/>
            </a:pPr>
            <a:r>
              <a:rPr lang="en-US" dirty="0"/>
              <a:t>conclusion</a:t>
            </a:r>
          </a:p>
        </p:txBody>
      </p:sp>
      <p:sp>
        <p:nvSpPr>
          <p:cNvPr id="4" name="Slide Number Placeholder 3">
            <a:extLst>
              <a:ext uri="{FF2B5EF4-FFF2-40B4-BE49-F238E27FC236}">
                <a16:creationId xmlns="" xmlns:a16="http://schemas.microsoft.com/office/drawing/2014/main" id="{E888F58A-AE55-D34B-B24F-B86B0AB1A91B}"/>
              </a:ext>
            </a:extLst>
          </p:cNvPr>
          <p:cNvSpPr>
            <a:spLocks noGrp="1"/>
          </p:cNvSpPr>
          <p:nvPr>
            <p:ph type="sldNum" sz="quarter" idx="12"/>
          </p:nvPr>
        </p:nvSpPr>
        <p:spPr/>
        <p:txBody>
          <a:bodyPr/>
          <a:lstStyle/>
          <a:p>
            <a:fld id="{778C272C-F236-2743-A37E-2ACDB32C5829}" type="slidenum">
              <a:rPr lang="en-US" smtClean="0"/>
              <a:t>2</a:t>
            </a:fld>
            <a:endParaRPr lang="en-US"/>
          </a:p>
        </p:txBody>
      </p:sp>
    </p:spTree>
    <p:extLst>
      <p:ext uri="{BB962C8B-B14F-4D97-AF65-F5344CB8AC3E}">
        <p14:creationId xmlns:p14="http://schemas.microsoft.com/office/powerpoint/2010/main" val="3213035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B34ED8D-74E7-A649-BDF6-AFD64252D1EC}"/>
              </a:ext>
            </a:extLst>
          </p:cNvPr>
          <p:cNvSpPr>
            <a:spLocks noGrp="1"/>
          </p:cNvSpPr>
          <p:nvPr>
            <p:ph type="title"/>
          </p:nvPr>
        </p:nvSpPr>
        <p:spPr/>
        <p:txBody>
          <a:bodyPr/>
          <a:lstStyle/>
          <a:p>
            <a:r>
              <a:rPr lang="en-US" dirty="0"/>
              <a:t>Suppliers as a stakeholder</a:t>
            </a:r>
          </a:p>
        </p:txBody>
      </p:sp>
      <p:sp>
        <p:nvSpPr>
          <p:cNvPr id="3" name="Content Placeholder 2">
            <a:extLst>
              <a:ext uri="{FF2B5EF4-FFF2-40B4-BE49-F238E27FC236}">
                <a16:creationId xmlns="" xmlns:a16="http://schemas.microsoft.com/office/drawing/2014/main" id="{503447F9-5FEE-D942-90DE-3C4A95233FC6}"/>
              </a:ext>
            </a:extLst>
          </p:cNvPr>
          <p:cNvSpPr>
            <a:spLocks noGrp="1"/>
          </p:cNvSpPr>
          <p:nvPr>
            <p:ph idx="1"/>
          </p:nvPr>
        </p:nvSpPr>
        <p:spPr>
          <a:xfrm>
            <a:off x="217334" y="2093805"/>
            <a:ext cx="9613861" cy="3599316"/>
          </a:xfrm>
        </p:spPr>
        <p:txBody>
          <a:bodyPr/>
          <a:lstStyle/>
          <a:p>
            <a:r>
              <a:rPr lang="en-US" dirty="0"/>
              <a:t>As we all know contracts between businesses and their suppliers often involve substantial sum of money, which can mean differences business survival and failure. Thus when considering issues of money and suppliers, the issues of trust, bribery, thief, overpricing etc.</a:t>
            </a:r>
          </a:p>
          <a:p>
            <a:r>
              <a:rPr lang="en-AU" dirty="0"/>
              <a:t>suppliers together with other stakeholders such as competitors, customers, regulators, and strategic allies are part of the organization’s Task Environment within the external environment.</a:t>
            </a:r>
            <a:r>
              <a:rPr lang="en-AU" b="1" dirty="0"/>
              <a:t> </a:t>
            </a:r>
            <a:r>
              <a:rPr lang="en-AU" dirty="0"/>
              <a:t> They directly affect a particular organization but they are not part of the organization.</a:t>
            </a:r>
            <a:endParaRPr lang="en-US" dirty="0"/>
          </a:p>
        </p:txBody>
      </p:sp>
      <p:sp>
        <p:nvSpPr>
          <p:cNvPr id="4" name="Slide Number Placeholder 3">
            <a:extLst>
              <a:ext uri="{FF2B5EF4-FFF2-40B4-BE49-F238E27FC236}">
                <a16:creationId xmlns="" xmlns:a16="http://schemas.microsoft.com/office/drawing/2014/main" id="{DFF262FA-D854-F947-AB20-79AC63675CB7}"/>
              </a:ext>
            </a:extLst>
          </p:cNvPr>
          <p:cNvSpPr>
            <a:spLocks noGrp="1"/>
          </p:cNvSpPr>
          <p:nvPr>
            <p:ph type="sldNum" sz="quarter" idx="12"/>
          </p:nvPr>
        </p:nvSpPr>
        <p:spPr/>
        <p:txBody>
          <a:bodyPr/>
          <a:lstStyle/>
          <a:p>
            <a:fld id="{778C272C-F236-2743-A37E-2ACDB32C5829}" type="slidenum">
              <a:rPr lang="en-US" smtClean="0"/>
              <a:t>3</a:t>
            </a:fld>
            <a:endParaRPr lang="en-US"/>
          </a:p>
        </p:txBody>
      </p:sp>
      <p:pic>
        <p:nvPicPr>
          <p:cNvPr id="9" name="Picture 8">
            <a:extLst>
              <a:ext uri="{FF2B5EF4-FFF2-40B4-BE49-F238E27FC236}">
                <a16:creationId xmlns="" xmlns:a16="http://schemas.microsoft.com/office/drawing/2014/main" id="{07FFC8F4-CDA1-E742-88CA-888D48B78BE2}"/>
              </a:ext>
            </a:extLst>
          </p:cNvPr>
          <p:cNvPicPr>
            <a:picLocks noChangeAspect="1"/>
          </p:cNvPicPr>
          <p:nvPr/>
        </p:nvPicPr>
        <p:blipFill>
          <a:blip r:embed="rId2"/>
          <a:stretch>
            <a:fillRect/>
          </a:stretch>
        </p:blipFill>
        <p:spPr>
          <a:xfrm>
            <a:off x="6782764" y="5231757"/>
            <a:ext cx="5293489" cy="1626243"/>
          </a:xfrm>
          <a:prstGeom prst="rect">
            <a:avLst/>
          </a:prstGeom>
        </p:spPr>
      </p:pic>
    </p:spTree>
    <p:extLst>
      <p:ext uri="{BB962C8B-B14F-4D97-AF65-F5344CB8AC3E}">
        <p14:creationId xmlns:p14="http://schemas.microsoft.com/office/powerpoint/2010/main" val="3894403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79B6C8-AF9A-DF4A-9031-8BB5E1DFD9B4}"/>
              </a:ext>
            </a:extLst>
          </p:cNvPr>
          <p:cNvSpPr>
            <a:spLocks noGrp="1"/>
          </p:cNvSpPr>
          <p:nvPr>
            <p:ph type="title"/>
          </p:nvPr>
        </p:nvSpPr>
        <p:spPr/>
        <p:txBody>
          <a:bodyPr/>
          <a:lstStyle/>
          <a:p>
            <a:r>
              <a:rPr lang="en-US" dirty="0"/>
              <a:t>Competitors as a stakeholder</a:t>
            </a:r>
          </a:p>
        </p:txBody>
      </p:sp>
      <p:sp>
        <p:nvSpPr>
          <p:cNvPr id="3" name="Content Placeholder 2">
            <a:extLst>
              <a:ext uri="{FF2B5EF4-FFF2-40B4-BE49-F238E27FC236}">
                <a16:creationId xmlns="" xmlns:a16="http://schemas.microsoft.com/office/drawing/2014/main" id="{C0BFEFD0-FA59-3041-BA16-F492D4FF4B79}"/>
              </a:ext>
            </a:extLst>
          </p:cNvPr>
          <p:cNvSpPr>
            <a:spLocks noGrp="1"/>
          </p:cNvSpPr>
          <p:nvPr>
            <p:ph idx="1"/>
          </p:nvPr>
        </p:nvSpPr>
        <p:spPr>
          <a:xfrm>
            <a:off x="205759" y="2186402"/>
            <a:ext cx="9613861" cy="3599316"/>
          </a:xfrm>
        </p:spPr>
        <p:txBody>
          <a:bodyPr/>
          <a:lstStyle/>
          <a:p>
            <a:r>
              <a:rPr lang="en-US" dirty="0"/>
              <a:t>While our competitors are seen as threat to our business survival does not mean we forget about them when it comes to business ethics.</a:t>
            </a:r>
          </a:p>
          <a:p>
            <a:r>
              <a:rPr lang="en-AU" dirty="0"/>
              <a:t>an organization’s competitors are other organizations that compete with it for resources. The resource most commonly competed for is customer dollar.  No all competition can be expressed in terms of customer dollar. </a:t>
            </a:r>
            <a:endParaRPr lang="en-US" dirty="0"/>
          </a:p>
        </p:txBody>
      </p:sp>
      <p:sp>
        <p:nvSpPr>
          <p:cNvPr id="4" name="Slide Number Placeholder 3">
            <a:extLst>
              <a:ext uri="{FF2B5EF4-FFF2-40B4-BE49-F238E27FC236}">
                <a16:creationId xmlns="" xmlns:a16="http://schemas.microsoft.com/office/drawing/2014/main" id="{2E2F1B06-DE7A-D94F-B2D5-A097F486BD98}"/>
              </a:ext>
            </a:extLst>
          </p:cNvPr>
          <p:cNvSpPr>
            <a:spLocks noGrp="1"/>
          </p:cNvSpPr>
          <p:nvPr>
            <p:ph type="sldNum" sz="quarter" idx="12"/>
          </p:nvPr>
        </p:nvSpPr>
        <p:spPr/>
        <p:txBody>
          <a:bodyPr/>
          <a:lstStyle/>
          <a:p>
            <a:fld id="{778C272C-F236-2743-A37E-2ACDB32C5829}" type="slidenum">
              <a:rPr lang="en-US" smtClean="0"/>
              <a:t>4</a:t>
            </a:fld>
            <a:endParaRPr lang="en-US"/>
          </a:p>
        </p:txBody>
      </p:sp>
      <p:pic>
        <p:nvPicPr>
          <p:cNvPr id="6" name="Picture 5">
            <a:extLst>
              <a:ext uri="{FF2B5EF4-FFF2-40B4-BE49-F238E27FC236}">
                <a16:creationId xmlns="" xmlns:a16="http://schemas.microsoft.com/office/drawing/2014/main" id="{E7C5D4F2-E184-9A45-BE77-75BACA726BEE}"/>
              </a:ext>
            </a:extLst>
          </p:cNvPr>
          <p:cNvPicPr>
            <a:picLocks noChangeAspect="1"/>
          </p:cNvPicPr>
          <p:nvPr/>
        </p:nvPicPr>
        <p:blipFill>
          <a:blip r:embed="rId2"/>
          <a:stretch>
            <a:fillRect/>
          </a:stretch>
        </p:blipFill>
        <p:spPr>
          <a:xfrm>
            <a:off x="5984112" y="4452636"/>
            <a:ext cx="6207888" cy="2405364"/>
          </a:xfrm>
          <a:prstGeom prst="rect">
            <a:avLst/>
          </a:prstGeom>
        </p:spPr>
      </p:pic>
    </p:spTree>
    <p:extLst>
      <p:ext uri="{BB962C8B-B14F-4D97-AF65-F5344CB8AC3E}">
        <p14:creationId xmlns:p14="http://schemas.microsoft.com/office/powerpoint/2010/main" val="2061914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DAE693-CA67-2C4E-BBAA-25C9EF8163AF}"/>
              </a:ext>
            </a:extLst>
          </p:cNvPr>
          <p:cNvSpPr>
            <a:spLocks noGrp="1"/>
          </p:cNvSpPr>
          <p:nvPr>
            <p:ph type="title"/>
          </p:nvPr>
        </p:nvSpPr>
        <p:spPr/>
        <p:txBody>
          <a:bodyPr/>
          <a:lstStyle/>
          <a:p>
            <a:r>
              <a:rPr lang="en-US" dirty="0"/>
              <a:t>Ethical issues and suppliers</a:t>
            </a:r>
          </a:p>
        </p:txBody>
      </p:sp>
      <p:sp>
        <p:nvSpPr>
          <p:cNvPr id="3" name="Content Placeholder 2">
            <a:extLst>
              <a:ext uri="{FF2B5EF4-FFF2-40B4-BE49-F238E27FC236}">
                <a16:creationId xmlns="" xmlns:a16="http://schemas.microsoft.com/office/drawing/2014/main" id="{5DCFB862-0709-F147-86A2-3FCF651DA2B2}"/>
              </a:ext>
            </a:extLst>
          </p:cNvPr>
          <p:cNvSpPr>
            <a:spLocks noGrp="1"/>
          </p:cNvSpPr>
          <p:nvPr>
            <p:ph idx="1"/>
          </p:nvPr>
        </p:nvSpPr>
        <p:spPr>
          <a:xfrm>
            <a:off x="448828" y="2290575"/>
            <a:ext cx="9613861" cy="3599316"/>
          </a:xfrm>
        </p:spPr>
        <p:txBody>
          <a:bodyPr/>
          <a:lstStyle/>
          <a:p>
            <a:r>
              <a:rPr lang="en-AU" dirty="0"/>
              <a:t>Misuse of power</a:t>
            </a:r>
          </a:p>
          <a:p>
            <a:r>
              <a:rPr lang="en-AU" dirty="0"/>
              <a:t>Preferential treatments</a:t>
            </a:r>
          </a:p>
          <a:p>
            <a:r>
              <a:rPr lang="en-AU" dirty="0"/>
              <a:t>Question of loyalty</a:t>
            </a:r>
          </a:p>
          <a:p>
            <a:r>
              <a:rPr lang="en-AU" dirty="0"/>
              <a:t>Gifts bribes and hospitality </a:t>
            </a:r>
            <a:endParaRPr lang="en-US" dirty="0"/>
          </a:p>
        </p:txBody>
      </p:sp>
      <p:sp>
        <p:nvSpPr>
          <p:cNvPr id="4" name="Slide Number Placeholder 3">
            <a:extLst>
              <a:ext uri="{FF2B5EF4-FFF2-40B4-BE49-F238E27FC236}">
                <a16:creationId xmlns="" xmlns:a16="http://schemas.microsoft.com/office/drawing/2014/main" id="{90077791-061B-7D41-9D18-6C9D1530556E}"/>
              </a:ext>
            </a:extLst>
          </p:cNvPr>
          <p:cNvSpPr>
            <a:spLocks noGrp="1"/>
          </p:cNvSpPr>
          <p:nvPr>
            <p:ph type="sldNum" sz="quarter" idx="12"/>
          </p:nvPr>
        </p:nvSpPr>
        <p:spPr/>
        <p:txBody>
          <a:bodyPr/>
          <a:lstStyle/>
          <a:p>
            <a:fld id="{778C272C-F236-2743-A37E-2ACDB32C5829}" type="slidenum">
              <a:rPr lang="en-US" smtClean="0"/>
              <a:t>5</a:t>
            </a:fld>
            <a:endParaRPr lang="en-US"/>
          </a:p>
        </p:txBody>
      </p:sp>
      <p:pic>
        <p:nvPicPr>
          <p:cNvPr id="6" name="Picture 5">
            <a:extLst>
              <a:ext uri="{FF2B5EF4-FFF2-40B4-BE49-F238E27FC236}">
                <a16:creationId xmlns="" xmlns:a16="http://schemas.microsoft.com/office/drawing/2014/main" id="{2499F180-1353-9447-ACF4-0754E7A26831}"/>
              </a:ext>
            </a:extLst>
          </p:cNvPr>
          <p:cNvPicPr>
            <a:picLocks noChangeAspect="1"/>
          </p:cNvPicPr>
          <p:nvPr/>
        </p:nvPicPr>
        <p:blipFill>
          <a:blip r:embed="rId2"/>
          <a:stretch>
            <a:fillRect/>
          </a:stretch>
        </p:blipFill>
        <p:spPr>
          <a:xfrm>
            <a:off x="6096000" y="2126526"/>
            <a:ext cx="5803900" cy="4318000"/>
          </a:xfrm>
          <a:prstGeom prst="rect">
            <a:avLst/>
          </a:prstGeom>
        </p:spPr>
      </p:pic>
    </p:spTree>
    <p:extLst>
      <p:ext uri="{BB962C8B-B14F-4D97-AF65-F5344CB8AC3E}">
        <p14:creationId xmlns:p14="http://schemas.microsoft.com/office/powerpoint/2010/main" val="3591251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4B699F7-9FAC-CE41-9798-05F430AC337B}"/>
              </a:ext>
            </a:extLst>
          </p:cNvPr>
          <p:cNvSpPr>
            <a:spLocks noGrp="1"/>
          </p:cNvSpPr>
          <p:nvPr>
            <p:ph type="title"/>
          </p:nvPr>
        </p:nvSpPr>
        <p:spPr/>
        <p:txBody>
          <a:bodyPr>
            <a:normAutofit/>
          </a:bodyPr>
          <a:lstStyle/>
          <a:p>
            <a:r>
              <a:rPr lang="en-US" dirty="0"/>
              <a:t>Ethical issues and competitors</a:t>
            </a:r>
          </a:p>
        </p:txBody>
      </p:sp>
      <p:sp>
        <p:nvSpPr>
          <p:cNvPr id="3" name="Content Placeholder 2">
            <a:extLst>
              <a:ext uri="{FF2B5EF4-FFF2-40B4-BE49-F238E27FC236}">
                <a16:creationId xmlns="" xmlns:a16="http://schemas.microsoft.com/office/drawing/2014/main" id="{643B3033-98B7-9547-924F-476D3B5F5C00}"/>
              </a:ext>
            </a:extLst>
          </p:cNvPr>
          <p:cNvSpPr>
            <a:spLocks noGrp="1"/>
          </p:cNvSpPr>
          <p:nvPr>
            <p:ph idx="1"/>
          </p:nvPr>
        </p:nvSpPr>
        <p:spPr/>
        <p:txBody>
          <a:bodyPr/>
          <a:lstStyle/>
          <a:p>
            <a:r>
              <a:rPr lang="en-AU" b="1" dirty="0"/>
              <a:t>insufficient competition</a:t>
            </a:r>
          </a:p>
          <a:p>
            <a:r>
              <a:rPr lang="en-AU" b="1" dirty="0"/>
              <a:t>Overly aggressive competition</a:t>
            </a:r>
          </a:p>
          <a:p>
            <a:r>
              <a:rPr lang="en-AU" b="1" dirty="0"/>
              <a:t>Private or Confidential information</a:t>
            </a:r>
          </a:p>
          <a:p>
            <a:r>
              <a:rPr lang="en-AU" b="1" dirty="0"/>
              <a:t>Dirty tricks</a:t>
            </a:r>
            <a:endParaRPr lang="en-US" dirty="0"/>
          </a:p>
        </p:txBody>
      </p:sp>
      <p:sp>
        <p:nvSpPr>
          <p:cNvPr id="4" name="Slide Number Placeholder 3">
            <a:extLst>
              <a:ext uri="{FF2B5EF4-FFF2-40B4-BE49-F238E27FC236}">
                <a16:creationId xmlns="" xmlns:a16="http://schemas.microsoft.com/office/drawing/2014/main" id="{AC522F0F-3472-0C44-A266-12308C3811B4}"/>
              </a:ext>
            </a:extLst>
          </p:cNvPr>
          <p:cNvSpPr>
            <a:spLocks noGrp="1"/>
          </p:cNvSpPr>
          <p:nvPr>
            <p:ph type="sldNum" sz="quarter" idx="12"/>
          </p:nvPr>
        </p:nvSpPr>
        <p:spPr/>
        <p:txBody>
          <a:bodyPr/>
          <a:lstStyle/>
          <a:p>
            <a:fld id="{778C272C-F236-2743-A37E-2ACDB32C5829}" type="slidenum">
              <a:rPr lang="en-US" smtClean="0"/>
              <a:t>6</a:t>
            </a:fld>
            <a:endParaRPr lang="en-US"/>
          </a:p>
        </p:txBody>
      </p:sp>
      <p:pic>
        <p:nvPicPr>
          <p:cNvPr id="6" name="Picture 5">
            <a:extLst>
              <a:ext uri="{FF2B5EF4-FFF2-40B4-BE49-F238E27FC236}">
                <a16:creationId xmlns="" xmlns:a16="http://schemas.microsoft.com/office/drawing/2014/main" id="{6BED1AAB-F0F7-654B-B06A-AF476E270900}"/>
              </a:ext>
            </a:extLst>
          </p:cNvPr>
          <p:cNvPicPr>
            <a:picLocks noChangeAspect="1"/>
          </p:cNvPicPr>
          <p:nvPr/>
        </p:nvPicPr>
        <p:blipFill>
          <a:blip r:embed="rId2"/>
          <a:stretch>
            <a:fillRect/>
          </a:stretch>
        </p:blipFill>
        <p:spPr>
          <a:xfrm>
            <a:off x="7118430" y="2669169"/>
            <a:ext cx="5015511" cy="3599316"/>
          </a:xfrm>
          <a:prstGeom prst="rect">
            <a:avLst/>
          </a:prstGeom>
        </p:spPr>
      </p:pic>
    </p:spTree>
    <p:extLst>
      <p:ext uri="{BB962C8B-B14F-4D97-AF65-F5344CB8AC3E}">
        <p14:creationId xmlns:p14="http://schemas.microsoft.com/office/powerpoint/2010/main" val="1028197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86402C9-F9CB-B546-9297-1FC6CAB5C536}"/>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 xmlns:a16="http://schemas.microsoft.com/office/drawing/2014/main" id="{D27870EC-B26B-7D40-B716-11EA586CE802}"/>
              </a:ext>
            </a:extLst>
          </p:cNvPr>
          <p:cNvSpPr>
            <a:spLocks noGrp="1"/>
          </p:cNvSpPr>
          <p:nvPr>
            <p:ph idx="1"/>
          </p:nvPr>
        </p:nvSpPr>
        <p:spPr/>
        <p:txBody>
          <a:bodyPr/>
          <a:lstStyle/>
          <a:p>
            <a:r>
              <a:rPr lang="en-US" dirty="0"/>
              <a:t>We should keep in mind that organizations and their suppliers are mutually dependent on each other for their own success; just as suppliers rely on their customers for orders which keep them in business.</a:t>
            </a:r>
          </a:p>
          <a:p>
            <a:r>
              <a:rPr lang="en-US" dirty="0"/>
              <a:t>Competitors have moral and ethical considerations when it comes to doing business activities and also the rights to privacy. Some organizations track their competitors more closely than others.</a:t>
            </a:r>
          </a:p>
        </p:txBody>
      </p:sp>
      <p:sp>
        <p:nvSpPr>
          <p:cNvPr id="4" name="Slide Number Placeholder 3">
            <a:extLst>
              <a:ext uri="{FF2B5EF4-FFF2-40B4-BE49-F238E27FC236}">
                <a16:creationId xmlns="" xmlns:a16="http://schemas.microsoft.com/office/drawing/2014/main" id="{067CBE71-6795-8A45-8419-6EB282EB4A57}"/>
              </a:ext>
            </a:extLst>
          </p:cNvPr>
          <p:cNvSpPr>
            <a:spLocks noGrp="1"/>
          </p:cNvSpPr>
          <p:nvPr>
            <p:ph type="sldNum" sz="quarter" idx="12"/>
          </p:nvPr>
        </p:nvSpPr>
        <p:spPr/>
        <p:txBody>
          <a:bodyPr/>
          <a:lstStyle/>
          <a:p>
            <a:fld id="{778C272C-F236-2743-A37E-2ACDB32C5829}" type="slidenum">
              <a:rPr lang="en-US" smtClean="0"/>
              <a:t>7</a:t>
            </a:fld>
            <a:endParaRPr lang="en-US"/>
          </a:p>
        </p:txBody>
      </p:sp>
    </p:spTree>
    <p:extLst>
      <p:ext uri="{BB962C8B-B14F-4D97-AF65-F5344CB8AC3E}">
        <p14:creationId xmlns:p14="http://schemas.microsoft.com/office/powerpoint/2010/main" val="1924335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212B311-FDAF-D74A-875A-ED42CD717A6A}"/>
              </a:ext>
            </a:extLst>
          </p:cNvPr>
          <p:cNvSpPr>
            <a:spLocks noGrp="1"/>
          </p:cNvSpPr>
          <p:nvPr>
            <p:ph type="title"/>
          </p:nvPr>
        </p:nvSpPr>
        <p:spPr/>
        <p:txBody>
          <a:bodyPr/>
          <a:lstStyle/>
          <a:p>
            <a:r>
              <a:rPr lang="en-US" dirty="0"/>
              <a:t>REFERENCE</a:t>
            </a:r>
          </a:p>
        </p:txBody>
      </p:sp>
      <p:sp>
        <p:nvSpPr>
          <p:cNvPr id="3" name="Content Placeholder 2">
            <a:extLst>
              <a:ext uri="{FF2B5EF4-FFF2-40B4-BE49-F238E27FC236}">
                <a16:creationId xmlns="" xmlns:a16="http://schemas.microsoft.com/office/drawing/2014/main" id="{8FEC2FD4-0979-D744-BA49-516FE6987580}"/>
              </a:ext>
            </a:extLst>
          </p:cNvPr>
          <p:cNvSpPr>
            <a:spLocks noGrp="1"/>
          </p:cNvSpPr>
          <p:nvPr>
            <p:ph idx="1"/>
          </p:nvPr>
        </p:nvSpPr>
        <p:spPr/>
        <p:txBody>
          <a:bodyPr/>
          <a:lstStyle/>
          <a:p>
            <a:r>
              <a:rPr lang="en-AU" dirty="0" smtClean="0"/>
              <a:t>Andrew </a:t>
            </a:r>
            <a:r>
              <a:rPr lang="en-AU" dirty="0"/>
              <a:t>Crane and Dirk Matten, 2007 </a:t>
            </a:r>
            <a:r>
              <a:rPr lang="en-AU" i="1" dirty="0"/>
              <a:t>Business Ethics </a:t>
            </a:r>
            <a:r>
              <a:rPr lang="en-AU" dirty="0"/>
              <a:t>Second Edition.</a:t>
            </a:r>
          </a:p>
          <a:p>
            <a:r>
              <a:rPr lang="en-AU" dirty="0"/>
              <a:t>Nickel, McHugh, McHugh, (2005) </a:t>
            </a:r>
            <a:r>
              <a:rPr lang="en-AU" i="1" dirty="0"/>
              <a:t>Understanding Business </a:t>
            </a:r>
            <a:r>
              <a:rPr lang="en-AU" dirty="0"/>
              <a:t>7</a:t>
            </a:r>
            <a:r>
              <a:rPr lang="en-AU" baseline="30000" dirty="0"/>
              <a:t>th</a:t>
            </a:r>
            <a:r>
              <a:rPr lang="en-AU" dirty="0"/>
              <a:t> Edition, McGraw-Hill.</a:t>
            </a:r>
          </a:p>
          <a:p>
            <a:r>
              <a:rPr lang="en-AU" dirty="0"/>
              <a:t>Johnson, Abramov, Business Ethics 2004, “A Publication of the Good Governance Program” International Trade Administration Washington D.C. 2004</a:t>
            </a:r>
          </a:p>
          <a:p>
            <a:endParaRPr lang="en-US" dirty="0"/>
          </a:p>
        </p:txBody>
      </p:sp>
      <p:sp>
        <p:nvSpPr>
          <p:cNvPr id="4" name="Slide Number Placeholder 3">
            <a:extLst>
              <a:ext uri="{FF2B5EF4-FFF2-40B4-BE49-F238E27FC236}">
                <a16:creationId xmlns="" xmlns:a16="http://schemas.microsoft.com/office/drawing/2014/main" id="{07F8CA9F-B2B5-EA47-96D4-C2C15F002B5D}"/>
              </a:ext>
            </a:extLst>
          </p:cNvPr>
          <p:cNvSpPr>
            <a:spLocks noGrp="1"/>
          </p:cNvSpPr>
          <p:nvPr>
            <p:ph type="sldNum" sz="quarter" idx="12"/>
          </p:nvPr>
        </p:nvSpPr>
        <p:spPr/>
        <p:txBody>
          <a:bodyPr/>
          <a:lstStyle/>
          <a:p>
            <a:fld id="{778C272C-F236-2743-A37E-2ACDB32C5829}" type="slidenum">
              <a:rPr lang="en-US" smtClean="0"/>
              <a:t>8</a:t>
            </a:fld>
            <a:endParaRPr lang="en-US"/>
          </a:p>
        </p:txBody>
      </p:sp>
      <p:pic>
        <p:nvPicPr>
          <p:cNvPr id="6" name="Picture 5">
            <a:extLst>
              <a:ext uri="{FF2B5EF4-FFF2-40B4-BE49-F238E27FC236}">
                <a16:creationId xmlns="" xmlns:a16="http://schemas.microsoft.com/office/drawing/2014/main" id="{FAA5FF14-896E-3C40-9964-1785C4AD5FEF}"/>
              </a:ext>
            </a:extLst>
          </p:cNvPr>
          <p:cNvPicPr>
            <a:picLocks noChangeAspect="1"/>
          </p:cNvPicPr>
          <p:nvPr/>
        </p:nvPicPr>
        <p:blipFill>
          <a:blip r:embed="rId2"/>
          <a:stretch>
            <a:fillRect/>
          </a:stretch>
        </p:blipFill>
        <p:spPr>
          <a:xfrm>
            <a:off x="9609122" y="3078866"/>
            <a:ext cx="2582878" cy="3779134"/>
          </a:xfrm>
          <a:prstGeom prst="rect">
            <a:avLst/>
          </a:prstGeom>
        </p:spPr>
      </p:pic>
    </p:spTree>
    <p:extLst>
      <p:ext uri="{BB962C8B-B14F-4D97-AF65-F5344CB8AC3E}">
        <p14:creationId xmlns:p14="http://schemas.microsoft.com/office/powerpoint/2010/main" val="2730034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234642-870C-2C42-9D58-73C054A2BC94}"/>
              </a:ext>
            </a:extLst>
          </p:cNvPr>
          <p:cNvSpPr>
            <a:spLocks noGrp="1"/>
          </p:cNvSpPr>
          <p:nvPr>
            <p:ph type="title"/>
          </p:nvPr>
        </p:nvSpPr>
        <p:spPr/>
        <p:txBody>
          <a:bodyPr/>
          <a:lstStyle/>
          <a:p>
            <a:endParaRPr lang="en-US"/>
          </a:p>
        </p:txBody>
      </p:sp>
      <p:pic>
        <p:nvPicPr>
          <p:cNvPr id="6" name="Content Placeholder 5">
            <a:extLst>
              <a:ext uri="{FF2B5EF4-FFF2-40B4-BE49-F238E27FC236}">
                <a16:creationId xmlns="" xmlns:a16="http://schemas.microsoft.com/office/drawing/2014/main" id="{38C35571-6FF1-4846-A800-8DEE40D4C49F}"/>
              </a:ext>
            </a:extLst>
          </p:cNvPr>
          <p:cNvPicPr>
            <a:picLocks noGrp="1" noChangeAspect="1"/>
          </p:cNvPicPr>
          <p:nvPr>
            <p:ph idx="1"/>
          </p:nvPr>
        </p:nvPicPr>
        <p:blipFill>
          <a:blip r:embed="rId2"/>
          <a:stretch>
            <a:fillRect/>
          </a:stretch>
        </p:blipFill>
        <p:spPr>
          <a:xfrm>
            <a:off x="0" y="-10758"/>
            <a:ext cx="12192000" cy="6868758"/>
          </a:xfrm>
        </p:spPr>
      </p:pic>
      <p:sp>
        <p:nvSpPr>
          <p:cNvPr id="4" name="Slide Number Placeholder 3">
            <a:extLst>
              <a:ext uri="{FF2B5EF4-FFF2-40B4-BE49-F238E27FC236}">
                <a16:creationId xmlns="" xmlns:a16="http://schemas.microsoft.com/office/drawing/2014/main" id="{5ED8656E-BE34-5844-8491-B57F0B570550}"/>
              </a:ext>
            </a:extLst>
          </p:cNvPr>
          <p:cNvSpPr>
            <a:spLocks noGrp="1"/>
          </p:cNvSpPr>
          <p:nvPr>
            <p:ph type="sldNum" sz="quarter" idx="12"/>
          </p:nvPr>
        </p:nvSpPr>
        <p:spPr/>
        <p:txBody>
          <a:bodyPr/>
          <a:lstStyle/>
          <a:p>
            <a:fld id="{778C272C-F236-2743-A37E-2ACDB32C5829}" type="slidenum">
              <a:rPr lang="en-US" smtClean="0"/>
              <a:t>9</a:t>
            </a:fld>
            <a:endParaRPr lang="en-US"/>
          </a:p>
        </p:txBody>
      </p:sp>
    </p:spTree>
    <p:extLst>
      <p:ext uri="{BB962C8B-B14F-4D97-AF65-F5344CB8AC3E}">
        <p14:creationId xmlns:p14="http://schemas.microsoft.com/office/powerpoint/2010/main" val="2544391429"/>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{86F3B1C1-E8CC-A345-AAFF-DE991313CF1D}tf10001057</Template>
  <TotalTime>1171</TotalTime>
  <Words>297</Words>
  <Application>Microsoft Office PowerPoint</Application>
  <PresentationFormat>Widescreen</PresentationFormat>
  <Paragraphs>42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Trebuchet MS</vt:lpstr>
      <vt:lpstr>Wingdings</vt:lpstr>
      <vt:lpstr>Berlin</vt:lpstr>
      <vt:lpstr>Ethical Issues and Problems Dealing With its Suppliers and Competitors</vt:lpstr>
      <vt:lpstr>CONTENT</vt:lpstr>
      <vt:lpstr>Suppliers as a stakeholder</vt:lpstr>
      <vt:lpstr>Competitors as a stakeholder</vt:lpstr>
      <vt:lpstr>Ethical issues and suppliers</vt:lpstr>
      <vt:lpstr>Ethical issues and competitors</vt:lpstr>
      <vt:lpstr>Conclusion</vt:lpstr>
      <vt:lpstr>REFERENCE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Ethical issues and problems dealing with its suppliers and competitors</dc:title>
  <dc:creator>Yousif kikhia</dc:creator>
  <cp:lastModifiedBy>user</cp:lastModifiedBy>
  <cp:revision>8</cp:revision>
  <dcterms:created xsi:type="dcterms:W3CDTF">2021-01-13T17:15:38Z</dcterms:created>
  <dcterms:modified xsi:type="dcterms:W3CDTF">2021-01-27T07:44:31Z</dcterms:modified>
</cp:coreProperties>
</file>