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16" r:id="rId1"/>
  </p:sldMasterIdLst>
  <p:notesMasterIdLst>
    <p:notesMasterId r:id="rId12"/>
  </p:notesMasterIdLst>
  <p:sldIdLst>
    <p:sldId id="256" r:id="rId2"/>
    <p:sldId id="258" r:id="rId3"/>
    <p:sldId id="260" r:id="rId4"/>
    <p:sldId id="257" r:id="rId5"/>
    <p:sldId id="259" r:id="rId6"/>
    <p:sldId id="261" r:id="rId7"/>
    <p:sldId id="265" r:id="rId8"/>
    <p:sldId id="262" r:id="rId9"/>
    <p:sldId id="263" r:id="rId10"/>
    <p:sldId id="264"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1"/>
    <p:restoredTop sz="96405"/>
  </p:normalViewPr>
  <p:slideViewPr>
    <p:cSldViewPr snapToGrid="0" snapToObjects="1">
      <p:cViewPr varScale="1">
        <p:scale>
          <a:sx n="115" d="100"/>
          <a:sy n="115" d="100"/>
        </p:scale>
        <p:origin x="472"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4BF32F9-D6E9-FF4F-ABBF-21404C38BDDA}" type="datetimeFigureOut">
              <a:rPr lang="en-US" smtClean="0"/>
              <a:t>11/19/20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2EF29A-FAB4-FB41-85C8-B2E461D3B0B2}" type="slidenum">
              <a:rPr lang="en-US" smtClean="0"/>
              <a:t>‹#›</a:t>
            </a:fld>
            <a:endParaRPr lang="en-US"/>
          </a:p>
        </p:txBody>
      </p:sp>
    </p:spTree>
    <p:extLst>
      <p:ext uri="{BB962C8B-B14F-4D97-AF65-F5344CB8AC3E}">
        <p14:creationId xmlns:p14="http://schemas.microsoft.com/office/powerpoint/2010/main" val="11115298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DAF547F7-E34C-B449-8939-246CCB872883}" type="datetime2">
              <a:rPr lang="en-US" smtClean="0"/>
              <a:t>Thursday, November 19, 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101123215"/>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592BF48-A19B-6247-8AFB-FE6E92505932}" type="datetime2">
              <a:rPr lang="en-US" smtClean="0"/>
              <a:t>Thursday, November 19, 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7909678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C00933F-512D-7F4F-B421-7BDE925BAE64}" type="datetime2">
              <a:rPr lang="en-US" smtClean="0"/>
              <a:t>Thursday, November 19, 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42487882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B4FE481-B991-3942-ABAA-4A38E0FAAC5B}" type="datetime2">
              <a:rPr lang="en-US" smtClean="0"/>
              <a:t>Thursday, November 19, 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6353665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699329EE-BFEB-E346-88A0-150B0F1F39E3}" type="datetime2">
              <a:rPr lang="en-US" smtClean="0"/>
              <a:t>Thursday, November 19, 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289468315"/>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73E4589D-DE9B-494A-BDDB-9D5425DB0C8D}" type="datetime2">
              <a:rPr lang="en-US" smtClean="0"/>
              <a:t>Thursday, November 19, 2020</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32342765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6CE57F81-962D-F848-95A4-013C919C0D22}" type="datetime2">
              <a:rPr lang="en-US" smtClean="0"/>
              <a:t>Thursday, November 19, 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9103681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7E9675C-2FB2-8C4B-9FC8-1D3FC9E9106A}" type="datetime2">
              <a:rPr lang="en-US" smtClean="0"/>
              <a:t>Thursday, November 19, 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23780731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197CBC7-BD46-504A-8297-116F4CF8DD76}" type="datetime2">
              <a:rPr lang="en-US" smtClean="0"/>
              <a:t>Thursday, November 19, 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39199629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EEAFE57-9B15-794D-96DE-54A3FB6059BA}" type="datetime2">
              <a:rPr lang="en-US" smtClean="0"/>
              <a:t>Thursday, November 19, 2020</a:t>
            </a:fld>
            <a:endParaRPr lang="en-US" dirty="0"/>
          </a:p>
        </p:txBody>
      </p:sp>
      <p:sp>
        <p:nvSpPr>
          <p:cNvPr id="6" name="Footer Placeholder 5"/>
          <p:cNvSpPr>
            <a:spLocks noGrp="1"/>
          </p:cNvSpPr>
          <p:nvPr>
            <p:ph type="ftr" sz="quarter" idx="11"/>
          </p:nvPr>
        </p:nvSpPr>
        <p:spPr>
          <a:xfrm>
            <a:off x="804672" y="6236208"/>
            <a:ext cx="5167503" cy="320040"/>
          </a:xfrm>
        </p:spPr>
        <p:txBody>
          <a:bodyPr/>
          <a:lstStyle>
            <a:lvl1pPr>
              <a:defRPr>
                <a:solidFill>
                  <a:srgbClr val="FFFFFF">
                    <a:alpha val="69804"/>
                  </a:srgbClr>
                </a:solidFill>
              </a:defRPr>
            </a:lvl1pPr>
          </a:lstStyle>
          <a:p>
            <a:endParaRPr lang="en-US" dirty="0"/>
          </a:p>
        </p:txBody>
      </p:sp>
      <p:sp>
        <p:nvSpPr>
          <p:cNvPr id="7" name="Slide Number Placeholder 6"/>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35464526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solidFill>
                  <a:srgbClr val="FFFFFF">
                    <a:alpha val="90000"/>
                  </a:srgbClr>
                </a:solidFill>
                <a:effectLst>
                  <a:outerShdw blurRad="50800" dist="38100" dir="2700000" algn="tl" rotWithShape="0">
                    <a:prstClr val="black">
                      <a:alpha val="43000"/>
                    </a:prstClr>
                  </a:outerShdw>
                </a:effectLst>
              </a:defRPr>
            </a:lvl1pPr>
          </a:lstStyle>
          <a:p>
            <a:fld id="{E0880C9D-B059-704E-9DA1-6C5AB89C2B1C}" type="datetime2">
              <a:rPr lang="en-US" smtClean="0"/>
              <a:t>Thursday, November 19, 2020</a:t>
            </a:fld>
            <a:endParaRPr lang="en-US" dirty="0"/>
          </a:p>
        </p:txBody>
      </p:sp>
      <p:sp>
        <p:nvSpPr>
          <p:cNvPr id="6" name="Footer Placeholder 5"/>
          <p:cNvSpPr>
            <a:spLocks noGrp="1"/>
          </p:cNvSpPr>
          <p:nvPr>
            <p:ph type="ftr" sz="quarter" idx="11"/>
          </p:nvPr>
        </p:nvSpPr>
        <p:spPr>
          <a:xfrm>
            <a:off x="808523" y="6236208"/>
            <a:ext cx="5103729" cy="320040"/>
          </a:xfrm>
        </p:spPr>
        <p:txBody>
          <a:bodyPr/>
          <a:lstStyle>
            <a:lvl1pPr>
              <a:defRPr>
                <a:solidFill>
                  <a:srgbClr val="FFFFFF">
                    <a:alpha val="70000"/>
                  </a:srgbClr>
                </a:solidFill>
              </a:defRPr>
            </a:lvl1pPr>
          </a:lstStyle>
          <a:p>
            <a:endParaRPr lang="en-US" dirty="0"/>
          </a:p>
        </p:txBody>
      </p:sp>
      <p:sp>
        <p:nvSpPr>
          <p:cNvPr id="7" name="Slide Number Placeholder 6"/>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7062596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31136" y="964692"/>
            <a:ext cx="7729728" cy="1188720"/>
          </a:xfrm>
          <a:prstGeom prst="rect">
            <a:avLst/>
          </a:prstGeom>
          <a:solidFill>
            <a:schemeClr val="bg1"/>
          </a:solidFill>
          <a:ln w="31750" cap="sq">
            <a:solidFill>
              <a:schemeClr val="tx1">
                <a:lumMod val="75000"/>
                <a:lumOff val="25000"/>
              </a:schemeClr>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AF90CDDB-8E12-A846-9F72-61A7A21C1E48}" type="datetime2">
              <a:rPr lang="en-US" smtClean="0"/>
              <a:t>Thursday, November 19, 2020</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2053766770"/>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hf hdr="0" ftr="0"/>
  <p:txStyles>
    <p:titleStyle>
      <a:lvl1pPr algn="ctr" defTabSz="914400" rtl="0" eaLnBrk="1" latinLnBrk="0" hangingPunct="1">
        <a:lnSpc>
          <a:spcPct val="90000"/>
        </a:lnSpc>
        <a:spcBef>
          <a:spcPct val="0"/>
        </a:spcBef>
        <a:buNone/>
        <a:defRPr sz="2800" kern="1200" cap="all" spc="200" baseline="0">
          <a:solidFill>
            <a:schemeClr val="tx1">
              <a:lumMod val="85000"/>
              <a:lumOff val="15000"/>
            </a:schemeClr>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8" Type="http://schemas.openxmlformats.org/officeDocument/2006/relationships/hyperlink" Target="https://en.wikipedia.org/wiki/Special:BookSources/978-0-8147-7506-6" TargetMode="External"/><Relationship Id="rId3" Type="http://schemas.openxmlformats.org/officeDocument/2006/relationships/hyperlink" Target="https://en.wikipedia.org/wiki/Public_sector#cite_ref-2" TargetMode="External"/><Relationship Id="rId7" Type="http://schemas.openxmlformats.org/officeDocument/2006/relationships/hyperlink" Target="https://en.wikipedia.org/wiki/ISBN_(identifier)" TargetMode="External"/><Relationship Id="rId2" Type="http://schemas.openxmlformats.org/officeDocument/2006/relationships/hyperlink" Target="http://www.investorwords.com/3947/public_sector.html" TargetMode="External"/><Relationship Id="rId1" Type="http://schemas.openxmlformats.org/officeDocument/2006/relationships/slideLayout" Target="../slideLayouts/slideLayout1.xml"/><Relationship Id="rId6" Type="http://schemas.openxmlformats.org/officeDocument/2006/relationships/hyperlink" Target="https://en.wikipedia.org/wiki/Public_sector#cite_ref-5" TargetMode="External"/><Relationship Id="rId5" Type="http://schemas.openxmlformats.org/officeDocument/2006/relationships/hyperlink" Target="https://en.wikipedia.org/wiki/Public_sector#cite_ref-4" TargetMode="External"/><Relationship Id="rId4" Type="http://schemas.openxmlformats.org/officeDocument/2006/relationships/hyperlink" Target="https://en.wikipedia.org/wiki/Public_sector#cite_ref-3" TargetMode="External"/><Relationship Id="rId9" Type="http://schemas.openxmlformats.org/officeDocument/2006/relationships/hyperlink" Target="https://en.wikipedia.org/wiki/Public_sector#cite_ref-6"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E1BAD6-DC30-F541-B245-AAA5DBB2524B}"/>
              </a:ext>
            </a:extLst>
          </p:cNvPr>
          <p:cNvSpPr>
            <a:spLocks noGrp="1"/>
          </p:cNvSpPr>
          <p:nvPr>
            <p:ph type="ctrTitle"/>
          </p:nvPr>
        </p:nvSpPr>
        <p:spPr>
          <a:xfrm>
            <a:off x="0" y="2604001"/>
            <a:ext cx="12192000" cy="1649997"/>
          </a:xfrm>
        </p:spPr>
        <p:txBody>
          <a:bodyPr>
            <a:normAutofit/>
          </a:bodyPr>
          <a:lstStyle/>
          <a:p>
            <a:r>
              <a:rPr lang="en-US" sz="4000" dirty="0">
                <a:latin typeface="+mn-lt"/>
                <a:ea typeface="HGGothicE" panose="020B0909000000000000" pitchFamily="49" charset="-128"/>
                <a:cs typeface="Diwan Kufi" pitchFamily="2" charset="-78"/>
              </a:rPr>
              <a:t>THE public sector and private sector</a:t>
            </a:r>
          </a:p>
        </p:txBody>
      </p:sp>
      <p:sp>
        <p:nvSpPr>
          <p:cNvPr id="3" name="Subtitle 2">
            <a:extLst>
              <a:ext uri="{FF2B5EF4-FFF2-40B4-BE49-F238E27FC236}">
                <a16:creationId xmlns:a16="http://schemas.microsoft.com/office/drawing/2014/main" id="{2B54281E-B727-8A4A-A409-8EE3BEDE5170}"/>
              </a:ext>
            </a:extLst>
          </p:cNvPr>
          <p:cNvSpPr>
            <a:spLocks noGrp="1"/>
          </p:cNvSpPr>
          <p:nvPr>
            <p:ph type="subTitle" idx="1"/>
          </p:nvPr>
        </p:nvSpPr>
        <p:spPr/>
        <p:txBody>
          <a:bodyPr>
            <a:noAutofit/>
          </a:bodyPr>
          <a:lstStyle/>
          <a:p>
            <a:r>
              <a:rPr lang="en-US" sz="1600" dirty="0">
                <a:latin typeface="Century Gothic" panose="020B0502020202020204" pitchFamily="34" charset="0"/>
              </a:rPr>
              <a:t>Presented By : </a:t>
            </a:r>
            <a:r>
              <a:rPr lang="en-US" sz="1600" dirty="0" err="1">
                <a:latin typeface="Century Gothic" panose="020B0502020202020204" pitchFamily="34" charset="0"/>
              </a:rPr>
              <a:t>Ayub</a:t>
            </a:r>
            <a:r>
              <a:rPr lang="en-US" sz="1600" dirty="0">
                <a:latin typeface="Century Gothic" panose="020B0502020202020204" pitchFamily="34" charset="0"/>
              </a:rPr>
              <a:t> El </a:t>
            </a:r>
            <a:r>
              <a:rPr lang="en-US" sz="1600" dirty="0" err="1">
                <a:latin typeface="Century Gothic" panose="020B0502020202020204" pitchFamily="34" charset="0"/>
              </a:rPr>
              <a:t>Mesmary</a:t>
            </a:r>
            <a:endParaRPr lang="en-US" sz="1600" dirty="0">
              <a:latin typeface="Century Gothic" panose="020B0502020202020204" pitchFamily="34" charset="0"/>
            </a:endParaRPr>
          </a:p>
          <a:p>
            <a:r>
              <a:rPr lang="en-US" sz="1600" dirty="0">
                <a:latin typeface="Century Gothic" panose="020B0502020202020204" pitchFamily="34" charset="0"/>
              </a:rPr>
              <a:t>I D Number : 2298</a:t>
            </a:r>
          </a:p>
          <a:p>
            <a:r>
              <a:rPr lang="en-US" sz="1600" dirty="0">
                <a:latin typeface="Century Gothic" panose="020B0502020202020204" pitchFamily="34" charset="0"/>
              </a:rPr>
              <a:t>PBL : Week 3 Group 6</a:t>
            </a:r>
          </a:p>
          <a:p>
            <a:r>
              <a:rPr lang="en-US" sz="1600" dirty="0">
                <a:latin typeface="Century Gothic" panose="020B0502020202020204" pitchFamily="34" charset="0"/>
              </a:rPr>
              <a:t>E-Mail : ayoub_2298@limu.edu.ly</a:t>
            </a:r>
          </a:p>
        </p:txBody>
      </p:sp>
      <p:sp>
        <p:nvSpPr>
          <p:cNvPr id="8" name="Date Placeholder 7">
            <a:extLst>
              <a:ext uri="{FF2B5EF4-FFF2-40B4-BE49-F238E27FC236}">
                <a16:creationId xmlns:a16="http://schemas.microsoft.com/office/drawing/2014/main" id="{55827E96-9AFE-B14D-B3C3-A72961DBFA63}"/>
              </a:ext>
            </a:extLst>
          </p:cNvPr>
          <p:cNvSpPr>
            <a:spLocks noGrp="1"/>
          </p:cNvSpPr>
          <p:nvPr>
            <p:ph type="dt" sz="half" idx="10"/>
          </p:nvPr>
        </p:nvSpPr>
        <p:spPr/>
        <p:txBody>
          <a:bodyPr/>
          <a:lstStyle/>
          <a:p>
            <a:fld id="{7D618F10-9BA5-F641-AA3E-D4BC8180F3C0}" type="datetime2">
              <a:rPr lang="en-US" smtClean="0"/>
              <a:t>Thursday, November 19, 2020</a:t>
            </a:fld>
            <a:endParaRPr lang="en-US" dirty="0"/>
          </a:p>
        </p:txBody>
      </p:sp>
      <p:sp>
        <p:nvSpPr>
          <p:cNvPr id="9" name="Slide Number Placeholder 8">
            <a:extLst>
              <a:ext uri="{FF2B5EF4-FFF2-40B4-BE49-F238E27FC236}">
                <a16:creationId xmlns:a16="http://schemas.microsoft.com/office/drawing/2014/main" id="{54AE35E6-20DE-164D-9572-2505F4377658}"/>
              </a:ext>
            </a:extLst>
          </p:cNvPr>
          <p:cNvSpPr>
            <a:spLocks noGrp="1"/>
          </p:cNvSpPr>
          <p:nvPr>
            <p:ph type="sldNum" sz="quarter" idx="12"/>
          </p:nvPr>
        </p:nvSpPr>
        <p:spPr/>
        <p:txBody>
          <a:bodyPr/>
          <a:lstStyle/>
          <a:p>
            <a:fld id="{8A7A6979-0714-4377-B894-6BE4C2D6E202}" type="slidenum">
              <a:rPr lang="en-US" smtClean="0"/>
              <a:pPr/>
              <a:t>1</a:t>
            </a:fld>
            <a:endParaRPr lang="en-US" dirty="0"/>
          </a:p>
        </p:txBody>
      </p:sp>
      <p:pic>
        <p:nvPicPr>
          <p:cNvPr id="5" name="Picture 4">
            <a:extLst>
              <a:ext uri="{FF2B5EF4-FFF2-40B4-BE49-F238E27FC236}">
                <a16:creationId xmlns:a16="http://schemas.microsoft.com/office/drawing/2014/main" id="{F6C1305D-E55B-B142-9590-6461449A158E}"/>
              </a:ext>
            </a:extLst>
          </p:cNvPr>
          <p:cNvPicPr>
            <a:picLocks noChangeAspect="1"/>
          </p:cNvPicPr>
          <p:nvPr/>
        </p:nvPicPr>
        <p:blipFill>
          <a:blip r:embed="rId2"/>
          <a:stretch>
            <a:fillRect/>
          </a:stretch>
        </p:blipFill>
        <p:spPr>
          <a:xfrm>
            <a:off x="9805875" y="299844"/>
            <a:ext cx="2042099" cy="1737535"/>
          </a:xfrm>
          <a:prstGeom prst="rect">
            <a:avLst/>
          </a:prstGeom>
        </p:spPr>
      </p:pic>
      <p:pic>
        <p:nvPicPr>
          <p:cNvPr id="6" name="Picture 5">
            <a:extLst>
              <a:ext uri="{FF2B5EF4-FFF2-40B4-BE49-F238E27FC236}">
                <a16:creationId xmlns:a16="http://schemas.microsoft.com/office/drawing/2014/main" id="{D804F9E2-2048-A247-9EB4-45EFDA493E9C}"/>
              </a:ext>
            </a:extLst>
          </p:cNvPr>
          <p:cNvPicPr>
            <a:picLocks noChangeAspect="1"/>
          </p:cNvPicPr>
          <p:nvPr/>
        </p:nvPicPr>
        <p:blipFill>
          <a:blip r:embed="rId3"/>
          <a:stretch>
            <a:fillRect/>
          </a:stretch>
        </p:blipFill>
        <p:spPr>
          <a:xfrm>
            <a:off x="344026" y="299844"/>
            <a:ext cx="2120580" cy="1737535"/>
          </a:xfrm>
          <a:prstGeom prst="rect">
            <a:avLst/>
          </a:prstGeom>
        </p:spPr>
      </p:pic>
      <p:sp>
        <p:nvSpPr>
          <p:cNvPr id="7" name="TextBox 6">
            <a:extLst>
              <a:ext uri="{FF2B5EF4-FFF2-40B4-BE49-F238E27FC236}">
                <a16:creationId xmlns:a16="http://schemas.microsoft.com/office/drawing/2014/main" id="{BA11C24C-8EF7-8048-8D43-387E469B55A5}"/>
              </a:ext>
            </a:extLst>
          </p:cNvPr>
          <p:cNvSpPr txBox="1"/>
          <p:nvPr/>
        </p:nvSpPr>
        <p:spPr>
          <a:xfrm>
            <a:off x="2921620" y="596289"/>
            <a:ext cx="6575186" cy="1077218"/>
          </a:xfrm>
          <a:prstGeom prst="rect">
            <a:avLst/>
          </a:prstGeom>
          <a:noFill/>
        </p:spPr>
        <p:txBody>
          <a:bodyPr wrap="square" rtlCol="0">
            <a:spAutoFit/>
          </a:bodyPr>
          <a:lstStyle/>
          <a:p>
            <a:pPr algn="ctr"/>
            <a:r>
              <a:rPr lang="en-US" sz="3200" dirty="0"/>
              <a:t>Libyan International Medical University Faculty Of Business Administration</a:t>
            </a:r>
          </a:p>
        </p:txBody>
      </p:sp>
    </p:spTree>
    <p:extLst>
      <p:ext uri="{BB962C8B-B14F-4D97-AF65-F5344CB8AC3E}">
        <p14:creationId xmlns:p14="http://schemas.microsoft.com/office/powerpoint/2010/main" val="16957480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633F533-F379-D94D-8516-E01706100F46}"/>
              </a:ext>
            </a:extLst>
          </p:cNvPr>
          <p:cNvSpPr>
            <a:spLocks noGrp="1"/>
          </p:cNvSpPr>
          <p:nvPr>
            <p:ph type="sldNum" sz="quarter" idx="12"/>
          </p:nvPr>
        </p:nvSpPr>
        <p:spPr/>
        <p:txBody>
          <a:bodyPr/>
          <a:lstStyle/>
          <a:p>
            <a:fld id="{8A7A6979-0714-4377-B894-6BE4C2D6E202}" type="slidenum">
              <a:rPr lang="en-US" smtClean="0"/>
              <a:t>10</a:t>
            </a:fld>
            <a:endParaRPr lang="en-US" dirty="0"/>
          </a:p>
        </p:txBody>
      </p:sp>
      <p:pic>
        <p:nvPicPr>
          <p:cNvPr id="5" name="Picture 4">
            <a:extLst>
              <a:ext uri="{FF2B5EF4-FFF2-40B4-BE49-F238E27FC236}">
                <a16:creationId xmlns:a16="http://schemas.microsoft.com/office/drawing/2014/main" id="{FB576E87-DDDC-2045-8ED6-FBB7E26CD80F}"/>
              </a:ext>
            </a:extLst>
          </p:cNvPr>
          <p:cNvPicPr>
            <a:picLocks noChangeAspect="1"/>
          </p:cNvPicPr>
          <p:nvPr/>
        </p:nvPicPr>
        <p:blipFill>
          <a:blip r:embed="rId2"/>
          <a:stretch>
            <a:fillRect/>
          </a:stretch>
        </p:blipFill>
        <p:spPr>
          <a:xfrm>
            <a:off x="2823117" y="22974"/>
            <a:ext cx="6545766" cy="6215842"/>
          </a:xfrm>
          <a:prstGeom prst="rect">
            <a:avLst/>
          </a:prstGeom>
        </p:spPr>
      </p:pic>
      <p:sp>
        <p:nvSpPr>
          <p:cNvPr id="7" name="Rectangle 6">
            <a:extLst>
              <a:ext uri="{FF2B5EF4-FFF2-40B4-BE49-F238E27FC236}">
                <a16:creationId xmlns:a16="http://schemas.microsoft.com/office/drawing/2014/main" id="{3604FDF7-5BA0-B442-B875-D8390D39F334}"/>
              </a:ext>
            </a:extLst>
          </p:cNvPr>
          <p:cNvSpPr/>
          <p:nvPr/>
        </p:nvSpPr>
        <p:spPr>
          <a:xfrm>
            <a:off x="4665599" y="4662528"/>
            <a:ext cx="2571542" cy="1015663"/>
          </a:xfrm>
          <a:prstGeom prst="rect">
            <a:avLst/>
          </a:prstGeom>
        </p:spPr>
        <p:txBody>
          <a:bodyPr wrap="square">
            <a:spAutoFit/>
          </a:bodyPr>
          <a:lstStyle/>
          <a:p>
            <a:pPr algn="ctr"/>
            <a:r>
              <a:rPr lang="en-US" sz="6000" dirty="0">
                <a:latin typeface="Edwardian Script ITC" panose="030303020407070D0804" pitchFamily="66" charset="77"/>
              </a:rPr>
              <a:t>The End</a:t>
            </a:r>
          </a:p>
        </p:txBody>
      </p:sp>
      <p:sp>
        <p:nvSpPr>
          <p:cNvPr id="9" name="TextBox 8">
            <a:extLst>
              <a:ext uri="{FF2B5EF4-FFF2-40B4-BE49-F238E27FC236}">
                <a16:creationId xmlns:a16="http://schemas.microsoft.com/office/drawing/2014/main" id="{D67397C6-A832-114B-8228-E26DAFC9A267}"/>
              </a:ext>
            </a:extLst>
          </p:cNvPr>
          <p:cNvSpPr txBox="1"/>
          <p:nvPr/>
        </p:nvSpPr>
        <p:spPr>
          <a:xfrm>
            <a:off x="4440043" y="157896"/>
            <a:ext cx="3311913" cy="1323439"/>
          </a:xfrm>
          <a:prstGeom prst="rect">
            <a:avLst/>
          </a:prstGeom>
          <a:noFill/>
        </p:spPr>
        <p:txBody>
          <a:bodyPr wrap="square" rtlCol="0">
            <a:spAutoFit/>
          </a:bodyPr>
          <a:lstStyle/>
          <a:p>
            <a:pPr algn="ctr"/>
            <a:r>
              <a:rPr lang="en-US" sz="4000" dirty="0">
                <a:latin typeface="Edwardian Script ITC" panose="030303020407070D0804" pitchFamily="66" charset="77"/>
              </a:rPr>
              <a:t>Presented By </a:t>
            </a:r>
            <a:r>
              <a:rPr lang="en-US" sz="4000" dirty="0" err="1">
                <a:latin typeface="Edwardian Script ITC" panose="030303020407070D0804" pitchFamily="66" charset="77"/>
              </a:rPr>
              <a:t>Ayub</a:t>
            </a:r>
            <a:r>
              <a:rPr lang="en-US" sz="4000" dirty="0">
                <a:latin typeface="Edwardian Script ITC" panose="030303020407070D0804" pitchFamily="66" charset="77"/>
              </a:rPr>
              <a:t> El </a:t>
            </a:r>
            <a:r>
              <a:rPr lang="en-US" sz="4000" dirty="0" err="1">
                <a:latin typeface="Edwardian Script ITC" panose="030303020407070D0804" pitchFamily="66" charset="77"/>
              </a:rPr>
              <a:t>Mesmary</a:t>
            </a:r>
            <a:endParaRPr lang="en-US" sz="4000" dirty="0">
              <a:latin typeface="Edwardian Script ITC" panose="030303020407070D0804" pitchFamily="66" charset="77"/>
            </a:endParaRPr>
          </a:p>
        </p:txBody>
      </p:sp>
      <p:sp>
        <p:nvSpPr>
          <p:cNvPr id="10" name="Rectangle 9">
            <a:extLst>
              <a:ext uri="{FF2B5EF4-FFF2-40B4-BE49-F238E27FC236}">
                <a16:creationId xmlns:a16="http://schemas.microsoft.com/office/drawing/2014/main" id="{9BF57470-B834-CF46-9DD7-27C537FB1A1F}"/>
              </a:ext>
            </a:extLst>
          </p:cNvPr>
          <p:cNvSpPr/>
          <p:nvPr/>
        </p:nvSpPr>
        <p:spPr>
          <a:xfrm>
            <a:off x="7751956" y="6238816"/>
            <a:ext cx="2621230" cy="400110"/>
          </a:xfrm>
          <a:prstGeom prst="rect">
            <a:avLst/>
          </a:prstGeom>
        </p:spPr>
        <p:txBody>
          <a:bodyPr wrap="none">
            <a:spAutoFit/>
          </a:bodyPr>
          <a:lstStyle/>
          <a:p>
            <a:fld id="{D197CBC7-BD46-504A-8297-116F4CF8DD76}" type="datetime2">
              <a:rPr lang="en-US" sz="2000">
                <a:latin typeface="Edwardian Script ITC" panose="030303020407070D0804" pitchFamily="66" charset="77"/>
              </a:rPr>
              <a:pPr/>
              <a:t>Thursday, November 19, 2020</a:t>
            </a:fld>
            <a:endParaRPr lang="en-US" sz="2000" dirty="0">
              <a:latin typeface="Edwardian Script ITC" panose="030303020407070D0804" pitchFamily="66" charset="77"/>
            </a:endParaRPr>
          </a:p>
        </p:txBody>
      </p:sp>
    </p:spTree>
    <p:extLst>
      <p:ext uri="{BB962C8B-B14F-4D97-AF65-F5344CB8AC3E}">
        <p14:creationId xmlns:p14="http://schemas.microsoft.com/office/powerpoint/2010/main" val="29404522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6BDC95-B246-2E44-B48B-B18EDD38E742}"/>
              </a:ext>
            </a:extLst>
          </p:cNvPr>
          <p:cNvSpPr>
            <a:spLocks noGrp="1"/>
          </p:cNvSpPr>
          <p:nvPr>
            <p:ph type="title"/>
          </p:nvPr>
        </p:nvSpPr>
        <p:spPr>
          <a:xfrm>
            <a:off x="3500553" y="710961"/>
            <a:ext cx="5190893" cy="1058983"/>
          </a:xfrm>
        </p:spPr>
        <p:txBody>
          <a:bodyPr/>
          <a:lstStyle/>
          <a:p>
            <a:pPr algn="l"/>
            <a:r>
              <a:rPr lang="en-US" dirty="0">
                <a:cs typeface="Diwan Kufi" pitchFamily="2" charset="-78"/>
              </a:rPr>
              <a:t>Content</a:t>
            </a:r>
          </a:p>
        </p:txBody>
      </p:sp>
      <p:sp>
        <p:nvSpPr>
          <p:cNvPr id="3" name="Text Placeholder 2">
            <a:extLst>
              <a:ext uri="{FF2B5EF4-FFF2-40B4-BE49-F238E27FC236}">
                <a16:creationId xmlns:a16="http://schemas.microsoft.com/office/drawing/2014/main" id="{A99B44D5-1B82-2644-955B-3B3B29791F14}"/>
              </a:ext>
            </a:extLst>
          </p:cNvPr>
          <p:cNvSpPr>
            <a:spLocks noGrp="1"/>
          </p:cNvSpPr>
          <p:nvPr>
            <p:ph type="body" idx="1"/>
          </p:nvPr>
        </p:nvSpPr>
        <p:spPr>
          <a:xfrm>
            <a:off x="245324" y="2110416"/>
            <a:ext cx="11489475" cy="3787927"/>
          </a:xfrm>
        </p:spPr>
        <p:txBody>
          <a:bodyPr>
            <a:normAutofit fontScale="85000" lnSpcReduction="10000"/>
          </a:bodyPr>
          <a:lstStyle/>
          <a:p>
            <a:pPr marL="342900" indent="-342900" algn="l">
              <a:buFont typeface="Arial" panose="020B0604020202020204" pitchFamily="34" charset="0"/>
              <a:buChar char="•"/>
            </a:pPr>
            <a:r>
              <a:rPr lang="en-US" sz="3300" dirty="0">
                <a:solidFill>
                  <a:schemeClr val="bg1"/>
                </a:solidFill>
              </a:rPr>
              <a:t>Introduction</a:t>
            </a:r>
          </a:p>
          <a:p>
            <a:pPr marL="342900" indent="-342900" algn="l">
              <a:buFont typeface="Arial" panose="020B0604020202020204" pitchFamily="34" charset="0"/>
              <a:buChar char="•"/>
            </a:pPr>
            <a:r>
              <a:rPr lang="en-US" sz="3300" dirty="0">
                <a:solidFill>
                  <a:schemeClr val="bg1"/>
                </a:solidFill>
              </a:rPr>
              <a:t>What Is the Public Sector ?</a:t>
            </a:r>
          </a:p>
          <a:p>
            <a:pPr marL="342900" indent="-342900" algn="l">
              <a:buFont typeface="Arial" panose="020B0604020202020204" pitchFamily="34" charset="0"/>
              <a:buChar char="•"/>
            </a:pPr>
            <a:r>
              <a:rPr lang="en-US" sz="3300" dirty="0">
                <a:solidFill>
                  <a:schemeClr val="bg1"/>
                </a:solidFill>
              </a:rPr>
              <a:t>What Is the Private Sector ?</a:t>
            </a:r>
          </a:p>
          <a:p>
            <a:pPr marL="342900" indent="-342900">
              <a:buFont typeface="Arial" panose="020B0604020202020204" pitchFamily="34" charset="0"/>
              <a:buChar char="•"/>
            </a:pPr>
            <a:r>
              <a:rPr lang="en-US" sz="3300" dirty="0">
                <a:solidFill>
                  <a:schemeClr val="bg1"/>
                </a:solidFill>
              </a:rPr>
              <a:t>What is the Difference Between the Public Sector and the Private Sector ? </a:t>
            </a:r>
          </a:p>
          <a:p>
            <a:pPr marL="342900" indent="-342900">
              <a:buFont typeface="Arial" panose="020B0604020202020204" pitchFamily="34" charset="0"/>
              <a:buChar char="•"/>
            </a:pPr>
            <a:r>
              <a:rPr lang="en-US" sz="3200" dirty="0">
                <a:solidFill>
                  <a:schemeClr val="bg1"/>
                </a:solidFill>
                <a:latin typeface="+mj-lt"/>
              </a:rPr>
              <a:t>Comparison</a:t>
            </a:r>
            <a:endParaRPr lang="en-US" sz="3300" dirty="0">
              <a:solidFill>
                <a:schemeClr val="bg1"/>
              </a:solidFill>
              <a:latin typeface="+mj-lt"/>
            </a:endParaRPr>
          </a:p>
          <a:p>
            <a:pPr marL="342900" indent="-342900">
              <a:buFont typeface="Arial" panose="020B0604020202020204" pitchFamily="34" charset="0"/>
              <a:buChar char="•"/>
            </a:pPr>
            <a:r>
              <a:rPr lang="en-US" sz="3300" dirty="0">
                <a:solidFill>
                  <a:schemeClr val="bg1"/>
                </a:solidFill>
              </a:rPr>
              <a:t>Conclusion</a:t>
            </a:r>
          </a:p>
          <a:p>
            <a:pPr marL="342900" indent="-342900">
              <a:buFont typeface="Arial" panose="020B0604020202020204" pitchFamily="34" charset="0"/>
              <a:buChar char="•"/>
            </a:pPr>
            <a:r>
              <a:rPr lang="en-US" sz="3300" dirty="0">
                <a:solidFill>
                  <a:schemeClr val="bg1"/>
                </a:solidFill>
              </a:rPr>
              <a:t>Reference</a:t>
            </a:r>
          </a:p>
          <a:p>
            <a:pPr marL="342900" indent="-342900">
              <a:buFont typeface="Arial" panose="020B0604020202020204" pitchFamily="34" charset="0"/>
              <a:buChar char="•"/>
            </a:pPr>
            <a:endParaRPr lang="en-US" dirty="0">
              <a:solidFill>
                <a:schemeClr val="bg1"/>
              </a:solidFill>
            </a:endParaRPr>
          </a:p>
          <a:p>
            <a:pPr marL="342900" indent="-342900">
              <a:buFont typeface="Arial" panose="020B0604020202020204" pitchFamily="34" charset="0"/>
              <a:buChar char="•"/>
            </a:pPr>
            <a:endParaRPr lang="en-US" dirty="0">
              <a:solidFill>
                <a:schemeClr val="bg1"/>
              </a:solidFill>
            </a:endParaRPr>
          </a:p>
          <a:p>
            <a:pPr marL="342900" indent="-342900">
              <a:buFont typeface="Arial" panose="020B0604020202020204" pitchFamily="34" charset="0"/>
              <a:buChar char="•"/>
            </a:pPr>
            <a:endParaRPr lang="en-US" dirty="0">
              <a:solidFill>
                <a:schemeClr val="bg1"/>
              </a:solidFill>
            </a:endParaRPr>
          </a:p>
          <a:p>
            <a:pPr marL="342900" indent="-342900" algn="l">
              <a:buFont typeface="Arial" panose="020B0604020202020204" pitchFamily="34" charset="0"/>
              <a:buChar char="•"/>
            </a:pPr>
            <a:endParaRPr lang="en-US" dirty="0">
              <a:solidFill>
                <a:schemeClr val="bg1"/>
              </a:solidFill>
            </a:endParaRPr>
          </a:p>
          <a:p>
            <a:pPr marL="342900" indent="-342900" algn="l">
              <a:buFont typeface="Arial" panose="020B0604020202020204" pitchFamily="34" charset="0"/>
              <a:buChar char="•"/>
            </a:pPr>
            <a:endParaRPr lang="en-US" dirty="0">
              <a:solidFill>
                <a:schemeClr val="bg1"/>
              </a:solidFill>
            </a:endParaRPr>
          </a:p>
          <a:p>
            <a:pPr algn="l"/>
            <a:endParaRPr lang="en-US" dirty="0"/>
          </a:p>
        </p:txBody>
      </p:sp>
      <p:sp>
        <p:nvSpPr>
          <p:cNvPr id="4" name="Date Placeholder 3">
            <a:extLst>
              <a:ext uri="{FF2B5EF4-FFF2-40B4-BE49-F238E27FC236}">
                <a16:creationId xmlns:a16="http://schemas.microsoft.com/office/drawing/2014/main" id="{4B088862-713F-F049-ACD2-232E9CF6EE04}"/>
              </a:ext>
            </a:extLst>
          </p:cNvPr>
          <p:cNvSpPr>
            <a:spLocks noGrp="1"/>
          </p:cNvSpPr>
          <p:nvPr>
            <p:ph type="dt" sz="half" idx="10"/>
          </p:nvPr>
        </p:nvSpPr>
        <p:spPr/>
        <p:txBody>
          <a:bodyPr/>
          <a:lstStyle/>
          <a:p>
            <a:fld id="{92618C18-4FCE-6148-AC02-BBFED1E3A3A3}" type="datetime2">
              <a:rPr lang="en-US" smtClean="0"/>
              <a:t>Thursday, November 19, 2020</a:t>
            </a:fld>
            <a:endParaRPr lang="en-US" dirty="0"/>
          </a:p>
        </p:txBody>
      </p:sp>
      <p:sp>
        <p:nvSpPr>
          <p:cNvPr id="5" name="Slide Number Placeholder 4">
            <a:extLst>
              <a:ext uri="{FF2B5EF4-FFF2-40B4-BE49-F238E27FC236}">
                <a16:creationId xmlns:a16="http://schemas.microsoft.com/office/drawing/2014/main" id="{2B5733EE-667B-6D46-8A65-256A2B7C4B45}"/>
              </a:ext>
            </a:extLst>
          </p:cNvPr>
          <p:cNvSpPr>
            <a:spLocks noGrp="1"/>
          </p:cNvSpPr>
          <p:nvPr>
            <p:ph type="sldNum" sz="quarter" idx="12"/>
          </p:nvPr>
        </p:nvSpPr>
        <p:spPr/>
        <p:txBody>
          <a:bodyPr/>
          <a:lstStyle/>
          <a:p>
            <a:fld id="{8A7A6979-0714-4377-B894-6BE4C2D6E202}" type="slidenum">
              <a:rPr lang="en-US" smtClean="0"/>
              <a:pPr/>
              <a:t>2</a:t>
            </a:fld>
            <a:endParaRPr lang="en-US" dirty="0"/>
          </a:p>
        </p:txBody>
      </p:sp>
      <p:pic>
        <p:nvPicPr>
          <p:cNvPr id="7" name="Picture 6">
            <a:extLst>
              <a:ext uri="{FF2B5EF4-FFF2-40B4-BE49-F238E27FC236}">
                <a16:creationId xmlns:a16="http://schemas.microsoft.com/office/drawing/2014/main" id="{E1B10680-3825-1448-8325-6125BC362F81}"/>
              </a:ext>
            </a:extLst>
          </p:cNvPr>
          <p:cNvPicPr>
            <a:picLocks noChangeAspect="1"/>
          </p:cNvPicPr>
          <p:nvPr/>
        </p:nvPicPr>
        <p:blipFill>
          <a:blip r:embed="rId2"/>
          <a:stretch>
            <a:fillRect/>
          </a:stretch>
        </p:blipFill>
        <p:spPr>
          <a:xfrm>
            <a:off x="4874586" y="4650190"/>
            <a:ext cx="2230950" cy="1933490"/>
          </a:xfrm>
          <a:prstGeom prst="rect">
            <a:avLst/>
          </a:prstGeom>
        </p:spPr>
      </p:pic>
    </p:spTree>
    <p:extLst>
      <p:ext uri="{BB962C8B-B14F-4D97-AF65-F5344CB8AC3E}">
        <p14:creationId xmlns:p14="http://schemas.microsoft.com/office/powerpoint/2010/main" val="2762419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9EABE7-EF56-CC4B-83C4-2C1357D09123}"/>
              </a:ext>
            </a:extLst>
          </p:cNvPr>
          <p:cNvSpPr>
            <a:spLocks noGrp="1"/>
          </p:cNvSpPr>
          <p:nvPr>
            <p:ph type="title"/>
          </p:nvPr>
        </p:nvSpPr>
        <p:spPr/>
        <p:txBody>
          <a:bodyPr>
            <a:normAutofit/>
          </a:bodyPr>
          <a:lstStyle/>
          <a:p>
            <a:r>
              <a:rPr lang="en-US" sz="3600" b="1" dirty="0"/>
              <a:t>Introduction</a:t>
            </a:r>
          </a:p>
        </p:txBody>
      </p:sp>
      <p:sp>
        <p:nvSpPr>
          <p:cNvPr id="3" name="Content Placeholder 2">
            <a:extLst>
              <a:ext uri="{FF2B5EF4-FFF2-40B4-BE49-F238E27FC236}">
                <a16:creationId xmlns:a16="http://schemas.microsoft.com/office/drawing/2014/main" id="{B55DB5AB-BE68-0B47-B9C3-C6A01A240537}"/>
              </a:ext>
            </a:extLst>
          </p:cNvPr>
          <p:cNvSpPr>
            <a:spLocks noGrp="1"/>
          </p:cNvSpPr>
          <p:nvPr>
            <p:ph idx="1"/>
          </p:nvPr>
        </p:nvSpPr>
        <p:spPr>
          <a:xfrm>
            <a:off x="1351602" y="2526532"/>
            <a:ext cx="8907520" cy="3712284"/>
          </a:xfrm>
        </p:spPr>
        <p:txBody>
          <a:bodyPr>
            <a:noAutofit/>
          </a:bodyPr>
          <a:lstStyle/>
          <a:p>
            <a:pPr marL="0" indent="0" algn="ctr">
              <a:buNone/>
            </a:pPr>
            <a:r>
              <a:rPr lang="en-US" sz="2800" dirty="0"/>
              <a:t>Gone are the days, when only the Public Sector was prevalent in the economy.  At present, many countries have adopted the policy of Privatization, through which Private Sector is also gaining importance. For the progress and development of any country, both the sectors must go hand in hand as only one sector cannot lead the country in the path of success.</a:t>
            </a:r>
          </a:p>
        </p:txBody>
      </p:sp>
      <p:sp>
        <p:nvSpPr>
          <p:cNvPr id="4" name="Date Placeholder 3">
            <a:extLst>
              <a:ext uri="{FF2B5EF4-FFF2-40B4-BE49-F238E27FC236}">
                <a16:creationId xmlns:a16="http://schemas.microsoft.com/office/drawing/2014/main" id="{62ED17BF-AAB2-834E-B590-3900727641CF}"/>
              </a:ext>
            </a:extLst>
          </p:cNvPr>
          <p:cNvSpPr>
            <a:spLocks noGrp="1"/>
          </p:cNvSpPr>
          <p:nvPr>
            <p:ph type="dt" sz="half" idx="10"/>
          </p:nvPr>
        </p:nvSpPr>
        <p:spPr/>
        <p:txBody>
          <a:bodyPr/>
          <a:lstStyle/>
          <a:p>
            <a:fld id="{BB4FE481-B991-3942-ABAA-4A38E0FAAC5B}" type="datetime2">
              <a:rPr lang="en-US" smtClean="0"/>
              <a:t>Thursday, November 19, 2020</a:t>
            </a:fld>
            <a:endParaRPr lang="en-US" dirty="0"/>
          </a:p>
        </p:txBody>
      </p:sp>
      <p:sp>
        <p:nvSpPr>
          <p:cNvPr id="5" name="Slide Number Placeholder 4">
            <a:extLst>
              <a:ext uri="{FF2B5EF4-FFF2-40B4-BE49-F238E27FC236}">
                <a16:creationId xmlns:a16="http://schemas.microsoft.com/office/drawing/2014/main" id="{8F6D73EA-3888-084E-A67F-28D9FA44ABCB}"/>
              </a:ext>
            </a:extLst>
          </p:cNvPr>
          <p:cNvSpPr>
            <a:spLocks noGrp="1"/>
          </p:cNvSpPr>
          <p:nvPr>
            <p:ph type="sldNum" sz="quarter" idx="12"/>
          </p:nvPr>
        </p:nvSpPr>
        <p:spPr/>
        <p:txBody>
          <a:bodyPr/>
          <a:lstStyle/>
          <a:p>
            <a:fld id="{8A7A6979-0714-4377-B894-6BE4C2D6E202}" type="slidenum">
              <a:rPr lang="en-US" smtClean="0"/>
              <a:pPr/>
              <a:t>3</a:t>
            </a:fld>
            <a:endParaRPr lang="en-US" dirty="0"/>
          </a:p>
        </p:txBody>
      </p:sp>
    </p:spTree>
    <p:extLst>
      <p:ext uri="{BB962C8B-B14F-4D97-AF65-F5344CB8AC3E}">
        <p14:creationId xmlns:p14="http://schemas.microsoft.com/office/powerpoint/2010/main" val="22054745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946896-1B57-3C4C-88E0-3063FEA0CB2B}"/>
              </a:ext>
            </a:extLst>
          </p:cNvPr>
          <p:cNvSpPr>
            <a:spLocks noGrp="1"/>
          </p:cNvSpPr>
          <p:nvPr>
            <p:ph type="title"/>
          </p:nvPr>
        </p:nvSpPr>
        <p:spPr/>
        <p:txBody>
          <a:bodyPr>
            <a:normAutofit/>
          </a:bodyPr>
          <a:lstStyle/>
          <a:p>
            <a:r>
              <a:rPr lang="en-US" sz="3600" b="1" cap="none" spc="0" dirty="0">
                <a:solidFill>
                  <a:srgbClr val="000000">
                    <a:lumMod val="85000"/>
                    <a:lumOff val="15000"/>
                  </a:srgbClr>
                </a:solidFill>
                <a:ea typeface="+mn-ea"/>
                <a:cs typeface="+mn-cs"/>
              </a:rPr>
              <a:t>PUBLIC SECTOR</a:t>
            </a:r>
            <a:endParaRPr lang="en-US" sz="3600" b="1" dirty="0"/>
          </a:p>
        </p:txBody>
      </p:sp>
      <p:sp>
        <p:nvSpPr>
          <p:cNvPr id="3" name="Content Placeholder 2">
            <a:extLst>
              <a:ext uri="{FF2B5EF4-FFF2-40B4-BE49-F238E27FC236}">
                <a16:creationId xmlns:a16="http://schemas.microsoft.com/office/drawing/2014/main" id="{8BFF2329-08F2-B14B-9D7E-D7021FF32AA7}"/>
              </a:ext>
            </a:extLst>
          </p:cNvPr>
          <p:cNvSpPr>
            <a:spLocks noGrp="1"/>
          </p:cNvSpPr>
          <p:nvPr>
            <p:ph idx="1"/>
          </p:nvPr>
        </p:nvSpPr>
        <p:spPr>
          <a:xfrm>
            <a:off x="2141925" y="2638044"/>
            <a:ext cx="7549585" cy="3255264"/>
          </a:xfrm>
        </p:spPr>
        <p:txBody>
          <a:bodyPr>
            <a:normAutofit/>
          </a:bodyPr>
          <a:lstStyle/>
          <a:p>
            <a:r>
              <a:rPr lang="en-US" sz="3200" dirty="0"/>
              <a:t>The Public Sector is usually comprised of organizations that are owned and operated by the government and exist to provide services for its citizens. Similar to the voluntary sector, organizations in the public sector do not seek to generate a profit.</a:t>
            </a:r>
          </a:p>
        </p:txBody>
      </p:sp>
      <p:sp>
        <p:nvSpPr>
          <p:cNvPr id="5" name="Date Placeholder 4">
            <a:extLst>
              <a:ext uri="{FF2B5EF4-FFF2-40B4-BE49-F238E27FC236}">
                <a16:creationId xmlns:a16="http://schemas.microsoft.com/office/drawing/2014/main" id="{DE419E48-145E-6D44-84A9-2F5400B59B88}"/>
              </a:ext>
            </a:extLst>
          </p:cNvPr>
          <p:cNvSpPr>
            <a:spLocks noGrp="1"/>
          </p:cNvSpPr>
          <p:nvPr>
            <p:ph type="dt" sz="half" idx="10"/>
          </p:nvPr>
        </p:nvSpPr>
        <p:spPr/>
        <p:txBody>
          <a:bodyPr/>
          <a:lstStyle/>
          <a:p>
            <a:fld id="{39B0BDFC-60C1-EE49-B5F8-6D838105C0CD}" type="datetime2">
              <a:rPr lang="en-US" smtClean="0"/>
              <a:t>Thursday, November 19, 2020</a:t>
            </a:fld>
            <a:endParaRPr lang="en-US" dirty="0"/>
          </a:p>
        </p:txBody>
      </p:sp>
      <p:sp>
        <p:nvSpPr>
          <p:cNvPr id="6" name="Slide Number Placeholder 5">
            <a:extLst>
              <a:ext uri="{FF2B5EF4-FFF2-40B4-BE49-F238E27FC236}">
                <a16:creationId xmlns:a16="http://schemas.microsoft.com/office/drawing/2014/main" id="{13DC178C-602F-344C-8DCC-63E0443457E4}"/>
              </a:ext>
            </a:extLst>
          </p:cNvPr>
          <p:cNvSpPr>
            <a:spLocks noGrp="1"/>
          </p:cNvSpPr>
          <p:nvPr>
            <p:ph type="sldNum" sz="quarter" idx="12"/>
          </p:nvPr>
        </p:nvSpPr>
        <p:spPr/>
        <p:txBody>
          <a:bodyPr/>
          <a:lstStyle/>
          <a:p>
            <a:fld id="{8A7A6979-0714-4377-B894-6BE4C2D6E202}" type="slidenum">
              <a:rPr lang="en-US" smtClean="0"/>
              <a:pPr/>
              <a:t>4</a:t>
            </a:fld>
            <a:endParaRPr lang="en-US" dirty="0"/>
          </a:p>
        </p:txBody>
      </p:sp>
      <p:pic>
        <p:nvPicPr>
          <p:cNvPr id="4" name="Picture 3">
            <a:extLst>
              <a:ext uri="{FF2B5EF4-FFF2-40B4-BE49-F238E27FC236}">
                <a16:creationId xmlns:a16="http://schemas.microsoft.com/office/drawing/2014/main" id="{7AE43CF8-5F5D-DE41-A499-96751AE437AB}"/>
              </a:ext>
            </a:extLst>
          </p:cNvPr>
          <p:cNvPicPr>
            <a:picLocks noChangeAspect="1"/>
          </p:cNvPicPr>
          <p:nvPr/>
        </p:nvPicPr>
        <p:blipFill>
          <a:blip r:embed="rId2"/>
          <a:stretch>
            <a:fillRect/>
          </a:stretch>
        </p:blipFill>
        <p:spPr>
          <a:xfrm rot="16200000">
            <a:off x="-885803" y="3039215"/>
            <a:ext cx="3982997" cy="2211392"/>
          </a:xfrm>
          <a:prstGeom prst="rect">
            <a:avLst/>
          </a:prstGeom>
        </p:spPr>
      </p:pic>
    </p:spTree>
    <p:extLst>
      <p:ext uri="{BB962C8B-B14F-4D97-AF65-F5344CB8AC3E}">
        <p14:creationId xmlns:p14="http://schemas.microsoft.com/office/powerpoint/2010/main" val="8875109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385645-1866-6048-9261-77C72A98B9E3}"/>
              </a:ext>
            </a:extLst>
          </p:cNvPr>
          <p:cNvSpPr>
            <a:spLocks noGrp="1"/>
          </p:cNvSpPr>
          <p:nvPr>
            <p:ph type="title"/>
          </p:nvPr>
        </p:nvSpPr>
        <p:spPr/>
        <p:txBody>
          <a:bodyPr>
            <a:normAutofit/>
          </a:bodyPr>
          <a:lstStyle/>
          <a:p>
            <a:r>
              <a:rPr lang="en-US" sz="3600" b="1" dirty="0"/>
              <a:t>Private Sector</a:t>
            </a:r>
          </a:p>
        </p:txBody>
      </p:sp>
      <p:sp>
        <p:nvSpPr>
          <p:cNvPr id="3" name="Content Placeholder 2">
            <a:extLst>
              <a:ext uri="{FF2B5EF4-FFF2-40B4-BE49-F238E27FC236}">
                <a16:creationId xmlns:a16="http://schemas.microsoft.com/office/drawing/2014/main" id="{586BC863-2F96-D743-B0D0-8185BFA8445F}"/>
              </a:ext>
            </a:extLst>
          </p:cNvPr>
          <p:cNvSpPr>
            <a:spLocks noGrp="1"/>
          </p:cNvSpPr>
          <p:nvPr>
            <p:ph idx="1"/>
          </p:nvPr>
        </p:nvSpPr>
        <p:spPr/>
        <p:txBody>
          <a:bodyPr>
            <a:normAutofit/>
          </a:bodyPr>
          <a:lstStyle/>
          <a:p>
            <a:r>
              <a:rPr lang="en-US" sz="3200" dirty="0"/>
              <a:t>The private sector is the part of the economy that is run by individuals and companies for profit and is not state controlled. Therefore, it encompasses all for-profit businesses that are not owned or operated by the government</a:t>
            </a:r>
          </a:p>
        </p:txBody>
      </p:sp>
      <p:sp>
        <p:nvSpPr>
          <p:cNvPr id="4" name="Date Placeholder 3">
            <a:extLst>
              <a:ext uri="{FF2B5EF4-FFF2-40B4-BE49-F238E27FC236}">
                <a16:creationId xmlns:a16="http://schemas.microsoft.com/office/drawing/2014/main" id="{87583DA1-E6DC-A94A-8213-B7DCBD658057}"/>
              </a:ext>
            </a:extLst>
          </p:cNvPr>
          <p:cNvSpPr>
            <a:spLocks noGrp="1"/>
          </p:cNvSpPr>
          <p:nvPr>
            <p:ph type="dt" sz="half" idx="10"/>
          </p:nvPr>
        </p:nvSpPr>
        <p:spPr/>
        <p:txBody>
          <a:bodyPr/>
          <a:lstStyle/>
          <a:p>
            <a:fld id="{BB4FE481-B991-3942-ABAA-4A38E0FAAC5B}" type="datetime2">
              <a:rPr lang="en-US" smtClean="0"/>
              <a:t>Thursday, November 19, 2020</a:t>
            </a:fld>
            <a:endParaRPr lang="en-US" dirty="0"/>
          </a:p>
        </p:txBody>
      </p:sp>
      <p:sp>
        <p:nvSpPr>
          <p:cNvPr id="5" name="Slide Number Placeholder 4">
            <a:extLst>
              <a:ext uri="{FF2B5EF4-FFF2-40B4-BE49-F238E27FC236}">
                <a16:creationId xmlns:a16="http://schemas.microsoft.com/office/drawing/2014/main" id="{5C57B9CE-D48C-114A-A54E-75E0A021D680}"/>
              </a:ext>
            </a:extLst>
          </p:cNvPr>
          <p:cNvSpPr>
            <a:spLocks noGrp="1"/>
          </p:cNvSpPr>
          <p:nvPr>
            <p:ph type="sldNum" sz="quarter" idx="12"/>
          </p:nvPr>
        </p:nvSpPr>
        <p:spPr/>
        <p:txBody>
          <a:bodyPr/>
          <a:lstStyle/>
          <a:p>
            <a:fld id="{8A7A6979-0714-4377-B894-6BE4C2D6E202}" type="slidenum">
              <a:rPr lang="en-US" smtClean="0"/>
              <a:pPr/>
              <a:t>5</a:t>
            </a:fld>
            <a:endParaRPr lang="en-US" dirty="0"/>
          </a:p>
        </p:txBody>
      </p:sp>
      <p:pic>
        <p:nvPicPr>
          <p:cNvPr id="6" name="Picture 5">
            <a:extLst>
              <a:ext uri="{FF2B5EF4-FFF2-40B4-BE49-F238E27FC236}">
                <a16:creationId xmlns:a16="http://schemas.microsoft.com/office/drawing/2014/main" id="{23F2DD04-7E1F-7D4E-A13D-8A07D2F249D4}"/>
              </a:ext>
            </a:extLst>
          </p:cNvPr>
          <p:cNvPicPr>
            <a:picLocks noChangeAspect="1"/>
          </p:cNvPicPr>
          <p:nvPr/>
        </p:nvPicPr>
        <p:blipFill>
          <a:blip r:embed="rId2"/>
          <a:stretch>
            <a:fillRect/>
          </a:stretch>
        </p:blipFill>
        <p:spPr>
          <a:xfrm rot="16200000">
            <a:off x="-891650" y="3045064"/>
            <a:ext cx="4014439" cy="2231137"/>
          </a:xfrm>
          <a:prstGeom prst="rect">
            <a:avLst/>
          </a:prstGeom>
        </p:spPr>
      </p:pic>
    </p:spTree>
    <p:extLst>
      <p:ext uri="{BB962C8B-B14F-4D97-AF65-F5344CB8AC3E}">
        <p14:creationId xmlns:p14="http://schemas.microsoft.com/office/powerpoint/2010/main" val="18400069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67625F-E6B5-4A44-AFA5-7A5477E1323A}"/>
              </a:ext>
            </a:extLst>
          </p:cNvPr>
          <p:cNvSpPr>
            <a:spLocks noGrp="1"/>
          </p:cNvSpPr>
          <p:nvPr>
            <p:ph type="title"/>
          </p:nvPr>
        </p:nvSpPr>
        <p:spPr>
          <a:xfrm>
            <a:off x="1515002" y="108016"/>
            <a:ext cx="9005876" cy="1275326"/>
          </a:xfrm>
        </p:spPr>
        <p:txBody>
          <a:bodyPr>
            <a:noAutofit/>
          </a:bodyPr>
          <a:lstStyle/>
          <a:p>
            <a:r>
              <a:rPr lang="en-US" dirty="0"/>
              <a:t>Difference Between the Public Sector &amp; the Private Sector</a:t>
            </a:r>
          </a:p>
        </p:txBody>
      </p:sp>
      <p:graphicFrame>
        <p:nvGraphicFramePr>
          <p:cNvPr id="9" name="Content Placeholder 8">
            <a:extLst>
              <a:ext uri="{FF2B5EF4-FFF2-40B4-BE49-F238E27FC236}">
                <a16:creationId xmlns:a16="http://schemas.microsoft.com/office/drawing/2014/main" id="{783E1859-0E61-8949-AC1D-052572F7FD41}"/>
              </a:ext>
            </a:extLst>
          </p:cNvPr>
          <p:cNvGraphicFramePr>
            <a:graphicFrameLocks noGrp="1"/>
          </p:cNvGraphicFramePr>
          <p:nvPr>
            <p:ph sz="half" idx="1"/>
            <p:extLst>
              <p:ext uri="{D42A27DB-BD31-4B8C-83A1-F6EECF244321}">
                <p14:modId xmlns:p14="http://schemas.microsoft.com/office/powerpoint/2010/main" val="4061686407"/>
              </p:ext>
            </p:extLst>
          </p:nvPr>
        </p:nvGraphicFramePr>
        <p:xfrm>
          <a:off x="704384" y="1445202"/>
          <a:ext cx="10627113" cy="5312437"/>
        </p:xfrm>
        <a:graphic>
          <a:graphicData uri="http://schemas.openxmlformats.org/drawingml/2006/table">
            <a:tbl>
              <a:tblPr/>
              <a:tblGrid>
                <a:gridCol w="3542371">
                  <a:extLst>
                    <a:ext uri="{9D8B030D-6E8A-4147-A177-3AD203B41FA5}">
                      <a16:colId xmlns:a16="http://schemas.microsoft.com/office/drawing/2014/main" val="1007297203"/>
                    </a:ext>
                  </a:extLst>
                </a:gridCol>
                <a:gridCol w="3542371">
                  <a:extLst>
                    <a:ext uri="{9D8B030D-6E8A-4147-A177-3AD203B41FA5}">
                      <a16:colId xmlns:a16="http://schemas.microsoft.com/office/drawing/2014/main" val="2291553706"/>
                    </a:ext>
                  </a:extLst>
                </a:gridCol>
                <a:gridCol w="3542371">
                  <a:extLst>
                    <a:ext uri="{9D8B030D-6E8A-4147-A177-3AD203B41FA5}">
                      <a16:colId xmlns:a16="http://schemas.microsoft.com/office/drawing/2014/main" val="979372375"/>
                    </a:ext>
                  </a:extLst>
                </a:gridCol>
              </a:tblGrid>
              <a:tr h="531052">
                <a:tc>
                  <a:txBody>
                    <a:bodyPr/>
                    <a:lstStyle/>
                    <a:p>
                      <a:pPr algn="ctr" fontAlgn="ctr"/>
                      <a:r>
                        <a:rPr lang="en-US" sz="2000" b="1" cap="all" dirty="0">
                          <a:effectLst/>
                        </a:rPr>
                        <a:t>BASIS FOR COMPARISON</a:t>
                      </a:r>
                    </a:p>
                  </a:txBody>
                  <a:tcPr marL="44826" marR="44826" marT="44826" marB="44826" anchor="ctr">
                    <a:lnL>
                      <a:noFill/>
                    </a:lnL>
                    <a:lnR>
                      <a:noFill/>
                    </a:lnR>
                    <a:lnT>
                      <a:noFill/>
                    </a:lnT>
                    <a:lnB w="9525" cap="flat" cmpd="sng" algn="ctr">
                      <a:solidFill>
                        <a:srgbClr val="DDDDDD"/>
                      </a:solidFill>
                      <a:prstDash val="solid"/>
                      <a:round/>
                      <a:headEnd type="none" w="med" len="med"/>
                      <a:tailEnd type="none" w="med" len="med"/>
                    </a:lnB>
                    <a:solidFill>
                      <a:srgbClr val="D9EDF7"/>
                    </a:solidFill>
                  </a:tcPr>
                </a:tc>
                <a:tc>
                  <a:txBody>
                    <a:bodyPr/>
                    <a:lstStyle/>
                    <a:p>
                      <a:pPr algn="ctr" fontAlgn="ctr"/>
                      <a:r>
                        <a:rPr lang="en-US" sz="2000" b="1" cap="all" dirty="0">
                          <a:effectLst/>
                        </a:rPr>
                        <a:t>PUBLIC SECTOR</a:t>
                      </a:r>
                    </a:p>
                  </a:txBody>
                  <a:tcPr marL="44826" marR="44826" marT="44826" marB="44826" anchor="ctr">
                    <a:lnL>
                      <a:noFill/>
                    </a:lnL>
                    <a:lnR>
                      <a:noFill/>
                    </a:lnR>
                    <a:lnT>
                      <a:noFill/>
                    </a:lnT>
                    <a:lnB w="9525" cap="flat" cmpd="sng" algn="ctr">
                      <a:solidFill>
                        <a:srgbClr val="DDDDDD"/>
                      </a:solidFill>
                      <a:prstDash val="solid"/>
                      <a:round/>
                      <a:headEnd type="none" w="med" len="med"/>
                      <a:tailEnd type="none" w="med" len="med"/>
                    </a:lnB>
                    <a:solidFill>
                      <a:srgbClr val="D9EDF7"/>
                    </a:solidFill>
                  </a:tcPr>
                </a:tc>
                <a:tc>
                  <a:txBody>
                    <a:bodyPr/>
                    <a:lstStyle/>
                    <a:p>
                      <a:pPr algn="ctr" fontAlgn="ctr"/>
                      <a:r>
                        <a:rPr lang="en-US" sz="2000" b="1" cap="all" dirty="0">
                          <a:effectLst/>
                        </a:rPr>
                        <a:t>PRIVATE SECTOR</a:t>
                      </a:r>
                    </a:p>
                  </a:txBody>
                  <a:tcPr marL="44826" marR="44826" marT="44826" marB="44826" anchor="ctr">
                    <a:lnL>
                      <a:noFill/>
                    </a:lnL>
                    <a:lnR>
                      <a:noFill/>
                    </a:lnR>
                    <a:lnT>
                      <a:noFill/>
                    </a:lnT>
                    <a:lnB w="9525" cap="flat" cmpd="sng" algn="ctr">
                      <a:solidFill>
                        <a:srgbClr val="DDDDDD"/>
                      </a:solidFill>
                      <a:prstDash val="solid"/>
                      <a:round/>
                      <a:headEnd type="none" w="med" len="med"/>
                      <a:tailEnd type="none" w="med" len="med"/>
                    </a:lnB>
                    <a:solidFill>
                      <a:srgbClr val="D9EDF7"/>
                    </a:solidFill>
                  </a:tcPr>
                </a:tc>
                <a:extLst>
                  <a:ext uri="{0D108BD9-81ED-4DB2-BD59-A6C34878D82A}">
                    <a16:rowId xmlns:a16="http://schemas.microsoft.com/office/drawing/2014/main" val="2191445647"/>
                  </a:ext>
                </a:extLst>
              </a:tr>
              <a:tr h="2729490">
                <a:tc>
                  <a:txBody>
                    <a:bodyPr/>
                    <a:lstStyle/>
                    <a:p>
                      <a:pPr algn="l" fontAlgn="t"/>
                      <a:r>
                        <a:rPr lang="en-US" sz="2400" dirty="0">
                          <a:effectLst/>
                        </a:rPr>
                        <a:t>Meaning</a:t>
                      </a:r>
                    </a:p>
                  </a:txBody>
                  <a:tcPr marL="44826" marR="44826" marT="44826" marB="44826">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l" fontAlgn="t"/>
                      <a:r>
                        <a:rPr lang="en-US" sz="2400" dirty="0">
                          <a:effectLst/>
                        </a:rPr>
                        <a:t>The section of a nation's economy, which is under the control of government, whether it is central, state or local, is known as the Public Sector.</a:t>
                      </a:r>
                    </a:p>
                  </a:txBody>
                  <a:tcPr marL="44826" marR="44826" marT="44826" marB="44826">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l" fontAlgn="t"/>
                      <a:r>
                        <a:rPr lang="en-US" sz="2400" dirty="0">
                          <a:effectLst/>
                        </a:rPr>
                        <a:t>The section of a nation's economy, which owned and controlled by private individuals or companies is known as Private Sector.</a:t>
                      </a:r>
                    </a:p>
                  </a:txBody>
                  <a:tcPr marL="44826" marR="44826" marT="44826" marB="44826">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1910215020"/>
                  </a:ext>
                </a:extLst>
              </a:tr>
              <a:tr h="836665">
                <a:tc>
                  <a:txBody>
                    <a:bodyPr/>
                    <a:lstStyle/>
                    <a:p>
                      <a:pPr algn="l" fontAlgn="t"/>
                      <a:r>
                        <a:rPr lang="en-US" sz="2400" dirty="0">
                          <a:effectLst/>
                        </a:rPr>
                        <a:t>Basic objective</a:t>
                      </a:r>
                    </a:p>
                  </a:txBody>
                  <a:tcPr marL="44826" marR="44826" marT="44826" marB="44826">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tc>
                  <a:txBody>
                    <a:bodyPr/>
                    <a:lstStyle/>
                    <a:p>
                      <a:pPr algn="l" fontAlgn="t"/>
                      <a:r>
                        <a:rPr lang="en-US" sz="2400" dirty="0">
                          <a:effectLst/>
                        </a:rPr>
                        <a:t>To serve the citizens of the country.</a:t>
                      </a:r>
                    </a:p>
                  </a:txBody>
                  <a:tcPr marL="44826" marR="44826" marT="44826" marB="44826">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tc>
                  <a:txBody>
                    <a:bodyPr/>
                    <a:lstStyle/>
                    <a:p>
                      <a:pPr algn="l" fontAlgn="t"/>
                      <a:r>
                        <a:rPr lang="en-US" sz="2400" dirty="0">
                          <a:effectLst/>
                        </a:rPr>
                        <a:t>Earning Profit</a:t>
                      </a:r>
                    </a:p>
                  </a:txBody>
                  <a:tcPr marL="44826" marR="44826" marT="44826" marB="44826">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extLst>
                  <a:ext uri="{0D108BD9-81ED-4DB2-BD59-A6C34878D82A}">
                    <a16:rowId xmlns:a16="http://schemas.microsoft.com/office/drawing/2014/main" val="1932625508"/>
                  </a:ext>
                </a:extLst>
              </a:tr>
              <a:tr h="1215230">
                <a:tc>
                  <a:txBody>
                    <a:bodyPr/>
                    <a:lstStyle/>
                    <a:p>
                      <a:pPr algn="l" fontAlgn="t"/>
                      <a:r>
                        <a:rPr lang="en-US" sz="2000">
                          <a:effectLst/>
                        </a:rPr>
                        <a:t>Raises money from</a:t>
                      </a:r>
                    </a:p>
                  </a:txBody>
                  <a:tcPr marL="44826" marR="44826" marT="44826" marB="44826">
                    <a:lnL>
                      <a:noFill/>
                    </a:lnL>
                    <a:lnR>
                      <a:noFill/>
                    </a:lnR>
                    <a:lnT w="9525" cap="flat" cmpd="sng" algn="ctr">
                      <a:solidFill>
                        <a:srgbClr val="DDDDDD"/>
                      </a:solidFill>
                      <a:prstDash val="solid"/>
                      <a:round/>
                      <a:headEnd type="none" w="med" len="med"/>
                      <a:tailEnd type="none" w="med" len="med"/>
                    </a:lnT>
                    <a:lnB>
                      <a:noFill/>
                    </a:lnB>
                    <a:solidFill>
                      <a:srgbClr val="FFFFFF"/>
                    </a:solidFill>
                  </a:tcPr>
                </a:tc>
                <a:tc>
                  <a:txBody>
                    <a:bodyPr/>
                    <a:lstStyle/>
                    <a:p>
                      <a:pPr algn="l" fontAlgn="t"/>
                      <a:r>
                        <a:rPr lang="en-US" sz="2400" dirty="0">
                          <a:effectLst/>
                        </a:rPr>
                        <a:t>Public Revenue like tax, duty, penalty etc.</a:t>
                      </a:r>
                    </a:p>
                  </a:txBody>
                  <a:tcPr marL="44826" marR="44826" marT="44826" marB="44826">
                    <a:lnL>
                      <a:noFill/>
                    </a:lnL>
                    <a:lnR>
                      <a:noFill/>
                    </a:lnR>
                    <a:lnT w="9525" cap="flat" cmpd="sng" algn="ctr">
                      <a:solidFill>
                        <a:srgbClr val="DDDDDD"/>
                      </a:solidFill>
                      <a:prstDash val="solid"/>
                      <a:round/>
                      <a:headEnd type="none" w="med" len="med"/>
                      <a:tailEnd type="none" w="med" len="med"/>
                    </a:lnT>
                    <a:lnB>
                      <a:noFill/>
                    </a:lnB>
                    <a:solidFill>
                      <a:srgbClr val="FFFFFF"/>
                    </a:solidFill>
                  </a:tcPr>
                </a:tc>
                <a:tc>
                  <a:txBody>
                    <a:bodyPr/>
                    <a:lstStyle/>
                    <a:p>
                      <a:pPr algn="l" fontAlgn="t"/>
                      <a:r>
                        <a:rPr lang="en-US" sz="2400" dirty="0">
                          <a:effectLst/>
                        </a:rPr>
                        <a:t>Issuing shares and debentures or by taking loan</a:t>
                      </a:r>
                    </a:p>
                  </a:txBody>
                  <a:tcPr marL="44826" marR="44826" marT="44826" marB="44826">
                    <a:lnL>
                      <a:noFill/>
                    </a:lnL>
                    <a:lnR>
                      <a:noFill/>
                    </a:lnR>
                    <a:lnT w="9525" cap="flat" cmpd="sng" algn="ctr">
                      <a:solidFill>
                        <a:srgbClr val="DDDDDD"/>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2512629707"/>
                  </a:ext>
                </a:extLst>
              </a:tr>
            </a:tbl>
          </a:graphicData>
        </a:graphic>
      </p:graphicFrame>
      <p:sp>
        <p:nvSpPr>
          <p:cNvPr id="5" name="Date Placeholder 4">
            <a:extLst>
              <a:ext uri="{FF2B5EF4-FFF2-40B4-BE49-F238E27FC236}">
                <a16:creationId xmlns:a16="http://schemas.microsoft.com/office/drawing/2014/main" id="{F61F769D-D260-9A40-9CCC-678A41416156}"/>
              </a:ext>
            </a:extLst>
          </p:cNvPr>
          <p:cNvSpPr>
            <a:spLocks noGrp="1"/>
          </p:cNvSpPr>
          <p:nvPr>
            <p:ph type="dt" sz="half" idx="10"/>
          </p:nvPr>
        </p:nvSpPr>
        <p:spPr>
          <a:xfrm>
            <a:off x="7876052" y="6394109"/>
            <a:ext cx="2753746" cy="323968"/>
          </a:xfrm>
        </p:spPr>
        <p:txBody>
          <a:bodyPr/>
          <a:lstStyle/>
          <a:p>
            <a:fld id="{73E4589D-DE9B-494A-BDDB-9D5425DB0C8D}" type="datetime2">
              <a:rPr lang="en-US" smtClean="0"/>
              <a:t>Thursday, November 19, 2020</a:t>
            </a:fld>
            <a:endParaRPr lang="en-US" dirty="0"/>
          </a:p>
        </p:txBody>
      </p:sp>
      <p:sp>
        <p:nvSpPr>
          <p:cNvPr id="6" name="Slide Number Placeholder 5">
            <a:extLst>
              <a:ext uri="{FF2B5EF4-FFF2-40B4-BE49-F238E27FC236}">
                <a16:creationId xmlns:a16="http://schemas.microsoft.com/office/drawing/2014/main" id="{E74E7573-74B8-8F49-8AB5-FF48D7CFFA58}"/>
              </a:ext>
            </a:extLst>
          </p:cNvPr>
          <p:cNvSpPr>
            <a:spLocks noGrp="1"/>
          </p:cNvSpPr>
          <p:nvPr>
            <p:ph type="sldNum" sz="quarter" idx="12"/>
          </p:nvPr>
        </p:nvSpPr>
        <p:spPr>
          <a:xfrm>
            <a:off x="11499466" y="6190333"/>
            <a:ext cx="365760" cy="365760"/>
          </a:xfrm>
        </p:spPr>
        <p:txBody>
          <a:bodyPr/>
          <a:lstStyle/>
          <a:p>
            <a:fld id="{8A7A6979-0714-4377-B894-6BE4C2D6E202}" type="slidenum">
              <a:rPr lang="en-US" smtClean="0"/>
              <a:t>6</a:t>
            </a:fld>
            <a:endParaRPr lang="en-US" dirty="0"/>
          </a:p>
        </p:txBody>
      </p:sp>
    </p:spTree>
    <p:extLst>
      <p:ext uri="{BB962C8B-B14F-4D97-AF65-F5344CB8AC3E}">
        <p14:creationId xmlns:p14="http://schemas.microsoft.com/office/powerpoint/2010/main" val="13550389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90E9E2-E8DE-3343-9ECB-22823E83B04F}"/>
              </a:ext>
            </a:extLst>
          </p:cNvPr>
          <p:cNvSpPr>
            <a:spLocks noGrp="1"/>
          </p:cNvSpPr>
          <p:nvPr>
            <p:ph type="title"/>
          </p:nvPr>
        </p:nvSpPr>
        <p:spPr>
          <a:xfrm>
            <a:off x="2801260" y="313243"/>
            <a:ext cx="6589479" cy="1188720"/>
          </a:xfrm>
        </p:spPr>
        <p:txBody>
          <a:bodyPr>
            <a:normAutofit/>
          </a:bodyPr>
          <a:lstStyle/>
          <a:p>
            <a:r>
              <a:rPr lang="en-US" sz="3600" dirty="0"/>
              <a:t>Comparison</a:t>
            </a:r>
          </a:p>
        </p:txBody>
      </p:sp>
      <p:sp>
        <p:nvSpPr>
          <p:cNvPr id="3" name="Content Placeholder 2">
            <a:extLst>
              <a:ext uri="{FF2B5EF4-FFF2-40B4-BE49-F238E27FC236}">
                <a16:creationId xmlns:a16="http://schemas.microsoft.com/office/drawing/2014/main" id="{60C45A7F-54AB-924E-928B-D380963FB350}"/>
              </a:ext>
            </a:extLst>
          </p:cNvPr>
          <p:cNvSpPr>
            <a:spLocks noGrp="1"/>
          </p:cNvSpPr>
          <p:nvPr>
            <p:ph sz="half" idx="1"/>
          </p:nvPr>
        </p:nvSpPr>
        <p:spPr>
          <a:xfrm>
            <a:off x="7497313" y="2520666"/>
            <a:ext cx="4271771" cy="3718150"/>
          </a:xfrm>
        </p:spPr>
        <p:txBody>
          <a:bodyPr>
            <a:normAutofit/>
          </a:bodyPr>
          <a:lstStyle/>
          <a:p>
            <a:r>
              <a:rPr lang="en-US" sz="2400" dirty="0"/>
              <a:t>Unlimited jobs</a:t>
            </a:r>
          </a:p>
          <a:p>
            <a:r>
              <a:rPr lang="en-US" sz="2400" dirty="0"/>
              <a:t>Insecure the jobs</a:t>
            </a:r>
          </a:p>
          <a:p>
            <a:r>
              <a:rPr lang="en-US" sz="2400" dirty="0"/>
              <a:t>Unlimited works/ day</a:t>
            </a:r>
          </a:p>
          <a:p>
            <a:r>
              <a:rPr lang="en-US" sz="2400" dirty="0"/>
              <a:t>Unlimited age of services</a:t>
            </a:r>
          </a:p>
          <a:p>
            <a:r>
              <a:rPr lang="en-US" sz="2400" dirty="0"/>
              <a:t>Only for earning profit</a:t>
            </a:r>
          </a:p>
          <a:p>
            <a:r>
              <a:rPr lang="en-US" sz="2400" dirty="0"/>
              <a:t>Fast/good service </a:t>
            </a:r>
          </a:p>
          <a:p>
            <a:r>
              <a:rPr lang="en-US" sz="2400" dirty="0"/>
              <a:t>Employees can get bonuses </a:t>
            </a:r>
          </a:p>
          <a:p>
            <a:endParaRPr lang="en-US" dirty="0"/>
          </a:p>
        </p:txBody>
      </p:sp>
      <p:sp>
        <p:nvSpPr>
          <p:cNvPr id="5" name="Date Placeholder 4">
            <a:extLst>
              <a:ext uri="{FF2B5EF4-FFF2-40B4-BE49-F238E27FC236}">
                <a16:creationId xmlns:a16="http://schemas.microsoft.com/office/drawing/2014/main" id="{F1CA9A12-DB31-4141-8514-EA6F8A8B3878}"/>
              </a:ext>
            </a:extLst>
          </p:cNvPr>
          <p:cNvSpPr>
            <a:spLocks noGrp="1"/>
          </p:cNvSpPr>
          <p:nvPr>
            <p:ph type="dt" sz="half" idx="10"/>
          </p:nvPr>
        </p:nvSpPr>
        <p:spPr/>
        <p:txBody>
          <a:bodyPr/>
          <a:lstStyle/>
          <a:p>
            <a:fld id="{73E4589D-DE9B-494A-BDDB-9D5425DB0C8D}" type="datetime2">
              <a:rPr lang="en-US" smtClean="0"/>
              <a:t>Thursday, November 19, 2020</a:t>
            </a:fld>
            <a:endParaRPr lang="en-US" dirty="0"/>
          </a:p>
        </p:txBody>
      </p:sp>
      <p:sp>
        <p:nvSpPr>
          <p:cNvPr id="6" name="Slide Number Placeholder 5">
            <a:extLst>
              <a:ext uri="{FF2B5EF4-FFF2-40B4-BE49-F238E27FC236}">
                <a16:creationId xmlns:a16="http://schemas.microsoft.com/office/drawing/2014/main" id="{01DF00EE-A8B0-4F4C-9816-7DA5294E755D}"/>
              </a:ext>
            </a:extLst>
          </p:cNvPr>
          <p:cNvSpPr>
            <a:spLocks noGrp="1"/>
          </p:cNvSpPr>
          <p:nvPr>
            <p:ph type="sldNum" sz="quarter" idx="12"/>
          </p:nvPr>
        </p:nvSpPr>
        <p:spPr/>
        <p:txBody>
          <a:bodyPr/>
          <a:lstStyle/>
          <a:p>
            <a:fld id="{8A7A6979-0714-4377-B894-6BE4C2D6E202}" type="slidenum">
              <a:rPr lang="en-US" smtClean="0"/>
              <a:t>7</a:t>
            </a:fld>
            <a:endParaRPr lang="en-US" dirty="0"/>
          </a:p>
        </p:txBody>
      </p:sp>
      <p:sp>
        <p:nvSpPr>
          <p:cNvPr id="8" name="Content Placeholder 7">
            <a:extLst>
              <a:ext uri="{FF2B5EF4-FFF2-40B4-BE49-F238E27FC236}">
                <a16:creationId xmlns:a16="http://schemas.microsoft.com/office/drawing/2014/main" id="{59B00F5F-4CC2-834E-9CE9-36E6F7794C3D}"/>
              </a:ext>
            </a:extLst>
          </p:cNvPr>
          <p:cNvSpPr>
            <a:spLocks noGrp="1"/>
          </p:cNvSpPr>
          <p:nvPr>
            <p:ph sz="half" idx="2"/>
          </p:nvPr>
        </p:nvSpPr>
        <p:spPr>
          <a:xfrm>
            <a:off x="1476450" y="2555191"/>
            <a:ext cx="4270247" cy="3101982"/>
          </a:xfrm>
        </p:spPr>
        <p:txBody>
          <a:bodyPr>
            <a:noAutofit/>
          </a:bodyPr>
          <a:lstStyle/>
          <a:p>
            <a:r>
              <a:rPr lang="en-US" sz="2400" dirty="0"/>
              <a:t>Limited jobs</a:t>
            </a:r>
          </a:p>
          <a:p>
            <a:r>
              <a:rPr lang="en-US" sz="2400" dirty="0"/>
              <a:t>Secure jobs</a:t>
            </a:r>
          </a:p>
          <a:p>
            <a:r>
              <a:rPr lang="en-US" sz="2400" dirty="0"/>
              <a:t>Limited day</a:t>
            </a:r>
          </a:p>
          <a:p>
            <a:r>
              <a:rPr lang="en-US" sz="2400" dirty="0"/>
              <a:t>Limited age of services</a:t>
            </a:r>
          </a:p>
          <a:p>
            <a:r>
              <a:rPr lang="en-US" sz="2400" dirty="0"/>
              <a:t>Only for social welfare</a:t>
            </a:r>
          </a:p>
          <a:p>
            <a:r>
              <a:rPr lang="en-US" sz="2400" dirty="0"/>
              <a:t>No good services</a:t>
            </a:r>
          </a:p>
          <a:p>
            <a:r>
              <a:rPr lang="en-US" sz="2400" dirty="0"/>
              <a:t>Salaries only </a:t>
            </a:r>
          </a:p>
        </p:txBody>
      </p:sp>
      <p:sp>
        <p:nvSpPr>
          <p:cNvPr id="11" name="TextBox 10">
            <a:extLst>
              <a:ext uri="{FF2B5EF4-FFF2-40B4-BE49-F238E27FC236}">
                <a16:creationId xmlns:a16="http://schemas.microsoft.com/office/drawing/2014/main" id="{6A7A9263-2371-4147-B58A-609A7D236C65}"/>
              </a:ext>
            </a:extLst>
          </p:cNvPr>
          <p:cNvSpPr txBox="1"/>
          <p:nvPr/>
        </p:nvSpPr>
        <p:spPr>
          <a:xfrm>
            <a:off x="1182921" y="1869465"/>
            <a:ext cx="2831518" cy="523220"/>
          </a:xfrm>
          <a:prstGeom prst="rect">
            <a:avLst/>
          </a:prstGeom>
          <a:noFill/>
        </p:spPr>
        <p:txBody>
          <a:bodyPr wrap="square" rtlCol="0">
            <a:spAutoFit/>
          </a:bodyPr>
          <a:lstStyle/>
          <a:p>
            <a:pPr algn="ctr"/>
            <a:r>
              <a:rPr lang="en-US" sz="2800" b="1" dirty="0">
                <a:solidFill>
                  <a:srgbClr val="002060"/>
                </a:solidFill>
              </a:rPr>
              <a:t>Public Sector</a:t>
            </a:r>
          </a:p>
        </p:txBody>
      </p:sp>
      <p:sp>
        <p:nvSpPr>
          <p:cNvPr id="12" name="TextBox 11">
            <a:extLst>
              <a:ext uri="{FF2B5EF4-FFF2-40B4-BE49-F238E27FC236}">
                <a16:creationId xmlns:a16="http://schemas.microsoft.com/office/drawing/2014/main" id="{34E3E39B-8516-A64F-A638-6E879321A102}"/>
              </a:ext>
            </a:extLst>
          </p:cNvPr>
          <p:cNvSpPr txBox="1"/>
          <p:nvPr/>
        </p:nvSpPr>
        <p:spPr>
          <a:xfrm>
            <a:off x="7287772" y="1869465"/>
            <a:ext cx="2831518" cy="523220"/>
          </a:xfrm>
          <a:prstGeom prst="rect">
            <a:avLst/>
          </a:prstGeom>
          <a:noFill/>
        </p:spPr>
        <p:txBody>
          <a:bodyPr wrap="square" rtlCol="0">
            <a:spAutoFit/>
          </a:bodyPr>
          <a:lstStyle/>
          <a:p>
            <a:pPr algn="ctr"/>
            <a:r>
              <a:rPr lang="en-US" sz="2800" b="1" dirty="0">
                <a:solidFill>
                  <a:srgbClr val="002060"/>
                </a:solidFill>
              </a:rPr>
              <a:t>Private Sector</a:t>
            </a:r>
          </a:p>
        </p:txBody>
      </p:sp>
      <p:pic>
        <p:nvPicPr>
          <p:cNvPr id="13" name="Picture 12">
            <a:extLst>
              <a:ext uri="{FF2B5EF4-FFF2-40B4-BE49-F238E27FC236}">
                <a16:creationId xmlns:a16="http://schemas.microsoft.com/office/drawing/2014/main" id="{EF867ACD-0B5E-4344-B4E1-C76580F3B0C8}"/>
              </a:ext>
            </a:extLst>
          </p:cNvPr>
          <p:cNvPicPr>
            <a:picLocks noChangeAspect="1"/>
          </p:cNvPicPr>
          <p:nvPr/>
        </p:nvPicPr>
        <p:blipFill>
          <a:blip r:embed="rId2"/>
          <a:stretch>
            <a:fillRect/>
          </a:stretch>
        </p:blipFill>
        <p:spPr>
          <a:xfrm>
            <a:off x="5018050" y="4694664"/>
            <a:ext cx="2269722" cy="2163336"/>
          </a:xfrm>
          <a:prstGeom prst="rect">
            <a:avLst/>
          </a:prstGeom>
        </p:spPr>
      </p:pic>
    </p:spTree>
    <p:extLst>
      <p:ext uri="{BB962C8B-B14F-4D97-AF65-F5344CB8AC3E}">
        <p14:creationId xmlns:p14="http://schemas.microsoft.com/office/powerpoint/2010/main" val="1616983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89EA40-1F40-094C-9367-D87BFE19ACCF}"/>
              </a:ext>
            </a:extLst>
          </p:cNvPr>
          <p:cNvSpPr>
            <a:spLocks noGrp="1"/>
          </p:cNvSpPr>
          <p:nvPr>
            <p:ph type="ctrTitle"/>
          </p:nvPr>
        </p:nvSpPr>
        <p:spPr>
          <a:xfrm>
            <a:off x="1493334" y="5175664"/>
            <a:ext cx="5123985" cy="1042256"/>
          </a:xfrm>
        </p:spPr>
        <p:txBody>
          <a:bodyPr>
            <a:normAutofit/>
          </a:bodyPr>
          <a:lstStyle/>
          <a:p>
            <a:r>
              <a:rPr lang="en-US" dirty="0">
                <a:latin typeface="+mn-lt"/>
              </a:rPr>
              <a:t>Conclusion</a:t>
            </a:r>
            <a:endParaRPr lang="en-US" dirty="0"/>
          </a:p>
        </p:txBody>
      </p:sp>
      <p:sp>
        <p:nvSpPr>
          <p:cNvPr id="3" name="Subtitle 2">
            <a:extLst>
              <a:ext uri="{FF2B5EF4-FFF2-40B4-BE49-F238E27FC236}">
                <a16:creationId xmlns:a16="http://schemas.microsoft.com/office/drawing/2014/main" id="{4EB4061F-5B3D-314F-9489-8F5CF7F50A15}"/>
              </a:ext>
            </a:extLst>
          </p:cNvPr>
          <p:cNvSpPr>
            <a:spLocks noGrp="1"/>
          </p:cNvSpPr>
          <p:nvPr>
            <p:ph type="subTitle" idx="1"/>
          </p:nvPr>
        </p:nvSpPr>
        <p:spPr>
          <a:xfrm>
            <a:off x="942998" y="929269"/>
            <a:ext cx="9002435" cy="3373346"/>
          </a:xfrm>
        </p:spPr>
        <p:txBody>
          <a:bodyPr>
            <a:noAutofit/>
          </a:bodyPr>
          <a:lstStyle/>
          <a:p>
            <a:pPr algn="l"/>
            <a:r>
              <a:rPr lang="en-US" sz="3200" dirty="0">
                <a:solidFill>
                  <a:schemeClr val="tx1"/>
                </a:solidFill>
              </a:rPr>
              <a:t>Nowadays, Private Sector is progressing faster because promotes quality, not quantity; it encourages talent. Public Sector is full of reservations like reservations for minority section, females, a person with a disability and much more, here nobody sees talent, it is completely ignored and because of this, competent youths remain unemployed.</a:t>
            </a:r>
          </a:p>
        </p:txBody>
      </p:sp>
      <p:sp>
        <p:nvSpPr>
          <p:cNvPr id="4" name="Date Placeholder 3">
            <a:extLst>
              <a:ext uri="{FF2B5EF4-FFF2-40B4-BE49-F238E27FC236}">
                <a16:creationId xmlns:a16="http://schemas.microsoft.com/office/drawing/2014/main" id="{574EAC76-4FEF-0F47-97FD-37E29DC16819}"/>
              </a:ext>
            </a:extLst>
          </p:cNvPr>
          <p:cNvSpPr>
            <a:spLocks noGrp="1"/>
          </p:cNvSpPr>
          <p:nvPr>
            <p:ph type="dt" sz="half" idx="10"/>
          </p:nvPr>
        </p:nvSpPr>
        <p:spPr/>
        <p:txBody>
          <a:bodyPr/>
          <a:lstStyle/>
          <a:p>
            <a:fld id="{DAF547F7-E34C-B449-8939-246CCB872883}" type="datetime2">
              <a:rPr lang="en-US" smtClean="0"/>
              <a:t>Thursday, November 19, 2020</a:t>
            </a:fld>
            <a:endParaRPr lang="en-US" dirty="0"/>
          </a:p>
        </p:txBody>
      </p:sp>
      <p:sp>
        <p:nvSpPr>
          <p:cNvPr id="5" name="Slide Number Placeholder 4">
            <a:extLst>
              <a:ext uri="{FF2B5EF4-FFF2-40B4-BE49-F238E27FC236}">
                <a16:creationId xmlns:a16="http://schemas.microsoft.com/office/drawing/2014/main" id="{E864E1B0-C3AC-514F-85D1-46E8E1EEA4A7}"/>
              </a:ext>
            </a:extLst>
          </p:cNvPr>
          <p:cNvSpPr>
            <a:spLocks noGrp="1"/>
          </p:cNvSpPr>
          <p:nvPr>
            <p:ph type="sldNum" sz="quarter" idx="12"/>
          </p:nvPr>
        </p:nvSpPr>
        <p:spPr/>
        <p:txBody>
          <a:bodyPr/>
          <a:lstStyle/>
          <a:p>
            <a:fld id="{8A7A6979-0714-4377-B894-6BE4C2D6E202}" type="slidenum">
              <a:rPr lang="en-US" smtClean="0"/>
              <a:pPr/>
              <a:t>8</a:t>
            </a:fld>
            <a:endParaRPr lang="en-US" dirty="0"/>
          </a:p>
        </p:txBody>
      </p:sp>
      <p:pic>
        <p:nvPicPr>
          <p:cNvPr id="6" name="Picture 5">
            <a:extLst>
              <a:ext uri="{FF2B5EF4-FFF2-40B4-BE49-F238E27FC236}">
                <a16:creationId xmlns:a16="http://schemas.microsoft.com/office/drawing/2014/main" id="{EF3CD39A-DD9A-124F-B598-602AB7DC9399}"/>
              </a:ext>
            </a:extLst>
          </p:cNvPr>
          <p:cNvPicPr>
            <a:picLocks noChangeAspect="1"/>
          </p:cNvPicPr>
          <p:nvPr/>
        </p:nvPicPr>
        <p:blipFill>
          <a:blip r:embed="rId2"/>
          <a:stretch>
            <a:fillRect/>
          </a:stretch>
        </p:blipFill>
        <p:spPr>
          <a:xfrm>
            <a:off x="7965688" y="3931026"/>
            <a:ext cx="4226312" cy="2286894"/>
          </a:xfrm>
          <a:prstGeom prst="rect">
            <a:avLst/>
          </a:prstGeom>
        </p:spPr>
      </p:pic>
    </p:spTree>
    <p:extLst>
      <p:ext uri="{BB962C8B-B14F-4D97-AF65-F5344CB8AC3E}">
        <p14:creationId xmlns:p14="http://schemas.microsoft.com/office/powerpoint/2010/main" val="17771272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F57517-F2FE-8844-8AA0-4CD5983F41AE}"/>
              </a:ext>
            </a:extLst>
          </p:cNvPr>
          <p:cNvSpPr>
            <a:spLocks noGrp="1"/>
          </p:cNvSpPr>
          <p:nvPr>
            <p:ph type="ctrTitle"/>
          </p:nvPr>
        </p:nvSpPr>
        <p:spPr>
          <a:xfrm>
            <a:off x="1600200" y="5043723"/>
            <a:ext cx="4845203" cy="944482"/>
          </a:xfrm>
        </p:spPr>
        <p:txBody>
          <a:bodyPr>
            <a:noAutofit/>
          </a:bodyPr>
          <a:lstStyle/>
          <a:p>
            <a:pPr algn="l"/>
            <a:r>
              <a:rPr lang="en-US" sz="4400" dirty="0"/>
              <a:t>Reference</a:t>
            </a:r>
          </a:p>
        </p:txBody>
      </p:sp>
      <p:sp>
        <p:nvSpPr>
          <p:cNvPr id="3" name="Subtitle 2">
            <a:extLst>
              <a:ext uri="{FF2B5EF4-FFF2-40B4-BE49-F238E27FC236}">
                <a16:creationId xmlns:a16="http://schemas.microsoft.com/office/drawing/2014/main" id="{105BB648-42C9-5640-B282-A7BD327967FE}"/>
              </a:ext>
            </a:extLst>
          </p:cNvPr>
          <p:cNvSpPr>
            <a:spLocks noGrp="1"/>
          </p:cNvSpPr>
          <p:nvPr>
            <p:ph type="subTitle" idx="1"/>
          </p:nvPr>
        </p:nvSpPr>
        <p:spPr>
          <a:xfrm>
            <a:off x="1416205" y="624468"/>
            <a:ext cx="9708477" cy="3746809"/>
          </a:xfrm>
        </p:spPr>
        <p:txBody>
          <a:bodyPr>
            <a:normAutofit fontScale="85000" lnSpcReduction="20000"/>
          </a:bodyPr>
          <a:lstStyle/>
          <a:p>
            <a:pPr algn="l"/>
            <a:r>
              <a:rPr lang="en-US" sz="2600" i="1" dirty="0"/>
              <a:t> </a:t>
            </a:r>
            <a:r>
              <a:rPr lang="en-US" sz="2600" i="1" dirty="0">
                <a:hlinkClick r:id="rId2"/>
              </a:rPr>
              <a:t>"public sector"</a:t>
            </a:r>
            <a:r>
              <a:rPr lang="en-US" sz="2600" i="1" dirty="0"/>
              <a:t>. </a:t>
            </a:r>
            <a:r>
              <a:rPr lang="en-US" sz="2600" i="1" dirty="0" err="1"/>
              <a:t>Investorwords</a:t>
            </a:r>
            <a:r>
              <a:rPr lang="en-US" sz="2600" i="1" dirty="0"/>
              <a:t>, </a:t>
            </a:r>
            <a:r>
              <a:rPr lang="en-US" sz="2600" i="1" dirty="0" err="1"/>
              <a:t>WebFinance</a:t>
            </a:r>
            <a:r>
              <a:rPr lang="en-US" sz="2600" i="1" dirty="0"/>
              <a:t>, Inc. 2016.</a:t>
            </a:r>
          </a:p>
          <a:p>
            <a:pPr algn="l"/>
            <a:r>
              <a:rPr lang="en-US" sz="2600" b="1" i="1" dirty="0">
                <a:hlinkClick r:id="rId3" tooltip="Jump up"/>
              </a:rPr>
              <a:t>^</a:t>
            </a:r>
            <a:r>
              <a:rPr lang="en-US" sz="2600" i="1" dirty="0"/>
              <a:t> "The Center for Responsive Politics." </a:t>
            </a:r>
            <a:r>
              <a:rPr lang="en-US" sz="2600" i="1" dirty="0" err="1"/>
              <a:t>OpenSecrets.org</a:t>
            </a:r>
            <a:r>
              <a:rPr lang="en-US" sz="2600" i="1" dirty="0"/>
              <a:t>. Center for Responsive Politics, 16 May 2017. Web. 11 June 2017.</a:t>
            </a:r>
          </a:p>
          <a:p>
            <a:pPr algn="l"/>
            <a:r>
              <a:rPr lang="en-US" sz="2600" b="1" i="1" dirty="0">
                <a:hlinkClick r:id="rId4" tooltip="Jump up"/>
              </a:rPr>
              <a:t>^</a:t>
            </a:r>
            <a:r>
              <a:rPr lang="en-US" sz="2600" i="1" dirty="0"/>
              <a:t> Rothbard, M. N. (1961). The fallacy of the ‘public sector.’. The Logic Of Action Two, Application and Criticism from the Austrian School.</a:t>
            </a:r>
          </a:p>
          <a:p>
            <a:pPr algn="l"/>
            <a:r>
              <a:rPr lang="en-US" sz="2600" b="1" i="1" dirty="0">
                <a:hlinkClick r:id="rId5" tooltip="Jump up"/>
              </a:rPr>
              <a:t>^</a:t>
            </a:r>
            <a:r>
              <a:rPr lang="en-US" sz="2600" i="1" dirty="0"/>
              <a:t> ibid</a:t>
            </a:r>
          </a:p>
          <a:p>
            <a:pPr algn="l"/>
            <a:r>
              <a:rPr lang="en-US" sz="2600" b="1" i="1" dirty="0">
                <a:hlinkClick r:id="rId6" tooltip="Jump up"/>
              </a:rPr>
              <a:t>^</a:t>
            </a:r>
            <a:r>
              <a:rPr lang="en-US" sz="2600" i="1" dirty="0"/>
              <a:t> Murray N. Rothbard (May 1998). "The Moral Status of Relations to the State", chapter 24 of The Ethics of Liberty. Humanities Press 1982, New York University Press 1998. </a:t>
            </a:r>
            <a:r>
              <a:rPr lang="en-US" sz="2600" i="1" dirty="0">
                <a:hlinkClick r:id="rId7" tooltip="ISBN (identifier)"/>
              </a:rPr>
              <a:t>ISBN</a:t>
            </a:r>
            <a:r>
              <a:rPr lang="en-US" sz="2600" i="1" dirty="0"/>
              <a:t> </a:t>
            </a:r>
            <a:r>
              <a:rPr lang="en-US" sz="2600" i="1" dirty="0">
                <a:hlinkClick r:id="rId8" tooltip="Special:BookSources/978-0-8147-7506-6"/>
              </a:rPr>
              <a:t>978-0-8147-7506-6</a:t>
            </a:r>
            <a:r>
              <a:rPr lang="en-US" sz="2600" i="1" dirty="0"/>
              <a:t>. </a:t>
            </a:r>
          </a:p>
          <a:p>
            <a:pPr algn="l"/>
            <a:r>
              <a:rPr lang="en-US" sz="2600" b="1" i="1" dirty="0">
                <a:hlinkClick r:id="rId9" tooltip="Jump up"/>
              </a:rPr>
              <a:t>^</a:t>
            </a:r>
            <a:r>
              <a:rPr lang="en-US" sz="2600" i="1" dirty="0"/>
              <a:t> </a:t>
            </a:r>
            <a:r>
              <a:rPr lang="en-US" sz="2600" i="1" dirty="0" err="1"/>
              <a:t>Ellickson</a:t>
            </a:r>
            <a:r>
              <a:rPr lang="en-US" sz="2600" i="1" dirty="0"/>
              <a:t>, R. C. (2017). A Hayekian Case Against Anarcho-Capitalism: Of Street Grids, Lighthouses, and Aid to the Destitute. NYUJL &amp; Liberty, 11, 371</a:t>
            </a:r>
          </a:p>
          <a:p>
            <a:pPr algn="l"/>
            <a:endParaRPr lang="en-US" dirty="0"/>
          </a:p>
        </p:txBody>
      </p:sp>
      <p:sp>
        <p:nvSpPr>
          <p:cNvPr id="4" name="Date Placeholder 3">
            <a:extLst>
              <a:ext uri="{FF2B5EF4-FFF2-40B4-BE49-F238E27FC236}">
                <a16:creationId xmlns:a16="http://schemas.microsoft.com/office/drawing/2014/main" id="{7BA44C6D-2848-BB4F-A4DE-5E3E7C967608}"/>
              </a:ext>
            </a:extLst>
          </p:cNvPr>
          <p:cNvSpPr>
            <a:spLocks noGrp="1"/>
          </p:cNvSpPr>
          <p:nvPr>
            <p:ph type="dt" sz="half" idx="10"/>
          </p:nvPr>
        </p:nvSpPr>
        <p:spPr/>
        <p:txBody>
          <a:bodyPr/>
          <a:lstStyle/>
          <a:p>
            <a:fld id="{DAF547F7-E34C-B449-8939-246CCB872883}" type="datetime2">
              <a:rPr lang="en-US" smtClean="0"/>
              <a:t>Thursday, November 19, 2020</a:t>
            </a:fld>
            <a:endParaRPr lang="en-US" dirty="0"/>
          </a:p>
        </p:txBody>
      </p:sp>
      <p:sp>
        <p:nvSpPr>
          <p:cNvPr id="5" name="Slide Number Placeholder 4">
            <a:extLst>
              <a:ext uri="{FF2B5EF4-FFF2-40B4-BE49-F238E27FC236}">
                <a16:creationId xmlns:a16="http://schemas.microsoft.com/office/drawing/2014/main" id="{619021CF-7936-B74D-AE11-458C168EC1FC}"/>
              </a:ext>
            </a:extLst>
          </p:cNvPr>
          <p:cNvSpPr>
            <a:spLocks noGrp="1"/>
          </p:cNvSpPr>
          <p:nvPr>
            <p:ph type="sldNum" sz="quarter" idx="12"/>
          </p:nvPr>
        </p:nvSpPr>
        <p:spPr/>
        <p:txBody>
          <a:bodyPr/>
          <a:lstStyle/>
          <a:p>
            <a:fld id="{8A7A6979-0714-4377-B894-6BE4C2D6E202}" type="slidenum">
              <a:rPr lang="en-US" smtClean="0"/>
              <a:pPr/>
              <a:t>9</a:t>
            </a:fld>
            <a:endParaRPr lang="en-US" dirty="0"/>
          </a:p>
        </p:txBody>
      </p:sp>
    </p:spTree>
    <p:extLst>
      <p:ext uri="{BB962C8B-B14F-4D97-AF65-F5344CB8AC3E}">
        <p14:creationId xmlns:p14="http://schemas.microsoft.com/office/powerpoint/2010/main" val="761038941"/>
      </p:ext>
    </p:extLst>
  </p:cSld>
  <p:clrMapOvr>
    <a:masterClrMapping/>
  </p:clrMapOvr>
</p:sld>
</file>

<file path=ppt/theme/theme1.xml><?xml version="1.0" encoding="utf-8"?>
<a:theme xmlns:a="http://schemas.openxmlformats.org/drawingml/2006/main" name="Parcel">
  <a:themeElements>
    <a:clrScheme name="Parcel">
      <a:dk1>
        <a:srgbClr val="000000"/>
      </a:dk1>
      <a:lt1>
        <a:sysClr val="window" lastClr="FFFFFF"/>
      </a:lt1>
      <a:dk2>
        <a:srgbClr val="5E5E5E"/>
      </a:dk2>
      <a:lt2>
        <a:srgbClr val="DDDDDD"/>
      </a:lt2>
      <a:accent1>
        <a:srgbClr val="A6B727"/>
      </a:accent1>
      <a:accent2>
        <a:srgbClr val="418AB3"/>
      </a:accent2>
      <a:accent3>
        <a:srgbClr val="F69200"/>
      </a:accent3>
      <a:accent4>
        <a:srgbClr val="838383"/>
      </a:accent4>
      <a:accent5>
        <a:srgbClr val="FEC306"/>
      </a:accent5>
      <a:accent6>
        <a:srgbClr val="DF5327"/>
      </a:accent6>
      <a:hlink>
        <a:srgbClr val="F59E00"/>
      </a:hlink>
      <a:folHlink>
        <a:srgbClr val="B2B2B2"/>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A425FB89-E954-4A2A-81DC-D90804A94DB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{30801726-2BA7-7045-B867-407C41ADEDA4}tf10001120</Template>
  <TotalTime>178</TotalTime>
  <Words>432</Words>
  <Application>Microsoft Macintosh PowerPoint</Application>
  <PresentationFormat>Widescreen</PresentationFormat>
  <Paragraphs>85</Paragraphs>
  <Slides>10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Calibri</vt:lpstr>
      <vt:lpstr>Century Gothic</vt:lpstr>
      <vt:lpstr>Edwardian Script ITC</vt:lpstr>
      <vt:lpstr>Gill Sans MT</vt:lpstr>
      <vt:lpstr>Parcel</vt:lpstr>
      <vt:lpstr>THE public sector and private sector</vt:lpstr>
      <vt:lpstr>Content</vt:lpstr>
      <vt:lpstr>Introduction</vt:lpstr>
      <vt:lpstr>PUBLIC SECTOR</vt:lpstr>
      <vt:lpstr>Private Sector</vt:lpstr>
      <vt:lpstr>Difference Between the Public Sector &amp; the Private Sector</vt:lpstr>
      <vt:lpstr>Comparison</vt:lpstr>
      <vt:lpstr>Conclusion</vt:lpstr>
      <vt:lpstr>Reference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public sector and private sector</dc:title>
  <dc:creator>Ayub Omar</dc:creator>
  <cp:lastModifiedBy>Ayub Omar</cp:lastModifiedBy>
  <cp:revision>13</cp:revision>
  <dcterms:created xsi:type="dcterms:W3CDTF">2020-11-19T00:06:13Z</dcterms:created>
  <dcterms:modified xsi:type="dcterms:W3CDTF">2020-11-19T03:05:08Z</dcterms:modified>
</cp:coreProperties>
</file>