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9" r:id="rId6"/>
    <p:sldId id="271" r:id="rId7"/>
    <p:sldId id="260" r:id="rId8"/>
    <p:sldId id="269" r:id="rId9"/>
    <p:sldId id="272" r:id="rId10"/>
    <p:sldId id="273" r:id="rId11"/>
    <p:sldId id="276" r:id="rId12"/>
    <p:sldId id="274" r:id="rId13"/>
    <p:sldId id="275" r:id="rId14"/>
    <p:sldId id="277" r:id="rId15"/>
    <p:sldId id="278" r:id="rId16"/>
    <p:sldId id="279" r:id="rId17"/>
    <p:sldId id="280" r:id="rId18"/>
    <p:sldId id="270" r:id="rId19"/>
    <p:sldId id="26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pos="597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14067"/>
    <a:srgbClr val="3F3F3F"/>
    <a:srgbClr val="014E7D"/>
    <a:srgbClr val="013657"/>
    <a:srgbClr val="01456F"/>
    <a:srgbClr val="014B79"/>
    <a:srgbClr val="0937C9"/>
    <a:srgbClr val="002774"/>
    <a:srgbClr val="929A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74" autoAdjust="0"/>
  </p:normalViewPr>
  <p:slideViewPr>
    <p:cSldViewPr snapToGrid="0" showGuides="1">
      <p:cViewPr varScale="1">
        <p:scale>
          <a:sx n="70" d="100"/>
          <a:sy n="70" d="100"/>
        </p:scale>
        <p:origin x="696" y="78"/>
      </p:cViewPr>
      <p:guideLst>
        <p:guide pos="3840"/>
        <p:guide pos="597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8BEDA40-91A9-49DC-B402-0EBE674AAE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8CBB508-5589-42E7-A433-D119AC0FFB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BFC85-49E4-447A-A7E3-16153CB2FE2A}" type="datetimeFigureOut">
              <a:rPr lang="en-US" smtClean="0"/>
              <a:t>1/7/2021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9232ABA-B33A-4B3B-8412-C1773FBF3D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AB1832E-3B48-42CB-80A7-CD8E48D52D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072A3-100F-40A9-915F-8D2D9E6962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537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1B50E-4C60-4F9E-B773-52059170945B}" type="datetimeFigureOut">
              <a:rPr lang="en-US" noProof="0" smtClean="0"/>
              <a:t>1/7/2021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30CFA-805A-4FD3-B3A0-DAAA5993DA17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892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30CFA-805A-4FD3-B3A0-DAAA5993DA17}" type="slidenum">
              <a:rPr lang="en-US" noProof="0" smtClean="0"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57558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xmlns="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73B47EE6-EDE6-4881-B456-B37D9C1ADE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 title="Subtitle">
            <a:extLst>
              <a:ext uri="{FF2B5EF4-FFF2-40B4-BE49-F238E27FC236}">
                <a16:creationId xmlns:a16="http://schemas.microsoft.com/office/drawing/2014/main" xmlns="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SUBTITLE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0450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537" userDrawn="1">
          <p15:clr>
            <a:srgbClr val="FBAE40"/>
          </p15:clr>
        </p15:guide>
        <p15:guide id="3" pos="138" userDrawn="1">
          <p15:clr>
            <a:srgbClr val="FBAE40"/>
          </p15:clr>
        </p15:guide>
        <p15:guide id="4" orient="horz" pos="4178" userDrawn="1">
          <p15:clr>
            <a:srgbClr val="FBAE40"/>
          </p15:clr>
        </p15:guide>
        <p15:guide id="5" orient="horz" pos="142" userDrawn="1">
          <p15:clr>
            <a:srgbClr val="FBAE40"/>
          </p15:clr>
        </p15:guide>
        <p15:guide id="6" pos="2457" userDrawn="1">
          <p15:clr>
            <a:srgbClr val="FBAE40"/>
          </p15:clr>
        </p15:guide>
        <p15:guide id="7" pos="43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xmlns="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 title="Subtitle">
            <a:extLst>
              <a:ext uri="{FF2B5EF4-FFF2-40B4-BE49-F238E27FC236}">
                <a16:creationId xmlns:a16="http://schemas.microsoft.com/office/drawing/2014/main" xmlns="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561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ight Triangle 18">
            <a:extLst>
              <a:ext uri="{FF2B5EF4-FFF2-40B4-BE49-F238E27FC236}">
                <a16:creationId xmlns:a16="http://schemas.microsoft.com/office/drawing/2014/main" xmlns="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xmlns="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le 1" title="Title">
            <a:extLst>
              <a:ext uri="{FF2B5EF4-FFF2-40B4-BE49-F238E27FC236}">
                <a16:creationId xmlns:a16="http://schemas.microsoft.com/office/drawing/2014/main" xmlns="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" name="Text Placeholder 2" title="Subtitle">
            <a:extLst>
              <a:ext uri="{FF2B5EF4-FFF2-40B4-BE49-F238E27FC236}">
                <a16:creationId xmlns:a16="http://schemas.microsoft.com/office/drawing/2014/main" xmlns="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>
            <a:extLst>
              <a:ext uri="{FF2B5EF4-FFF2-40B4-BE49-F238E27FC236}">
                <a16:creationId xmlns:a16="http://schemas.microsoft.com/office/drawing/2014/main" xmlns="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0786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  <p15:guide id="3" pos="143">
          <p15:clr>
            <a:srgbClr val="FBAE40"/>
          </p15:clr>
        </p15:guide>
        <p15:guide id="4" orient="horz" pos="4170">
          <p15:clr>
            <a:srgbClr val="FBAE40"/>
          </p15:clr>
        </p15:guide>
        <p15:guide id="5" pos="7537">
          <p15:clr>
            <a:srgbClr val="FBAE40"/>
          </p15:clr>
        </p15:guide>
        <p15:guide id="6" orient="horz" pos="1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xmlns="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6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xmlns="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1FAE0C34-9220-45F0-9FC2-9FE7C994E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8" y="1671924"/>
            <a:ext cx="10835122" cy="4505039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34304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xmlns="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6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xmlns="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217F9213-0142-420B-A84D-C5627A0C8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9687" y="1651044"/>
            <a:ext cx="5181600" cy="4525919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xmlns="" id="{8014328B-D576-4B5C-A4AE-CF9831892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51044"/>
            <a:ext cx="5181600" cy="4525919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4813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xmlns="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6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xmlns="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82BFF385-445D-4DBB-9773-F99669415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678" y="1681163"/>
            <a:ext cx="538250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b="1" dirty="0">
                <a:solidFill>
                  <a:schemeClr val="accent6"/>
                </a:solidFill>
              </a:defRPr>
            </a:lvl1pPr>
          </a:lstStyle>
          <a:p>
            <a:pPr marL="228600" lvl="0" indent="-22860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xmlns="" id="{311B1CFE-1B35-4B5C-B40A-DC5ADF211B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xmlns="" id="{1CE840E8-D596-479D-AE97-E88F42DC1B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xmlns="" id="{B9A68D25-B19E-4E84-B65D-596EE8382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678" y="2505075"/>
            <a:ext cx="5391749" cy="3684588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22678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xmlns="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xmlns="" id="{BDEAC3CA-E21C-4A63-BE7D-DCC82055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C9A1E80C-1A76-4D3E-92A1-846866867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1316" y="2290713"/>
            <a:ext cx="5803672" cy="4341862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 sz="2400"/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2"/>
              </a:buClr>
              <a:defRPr sz="1800"/>
            </a:lvl3pPr>
            <a:lvl4pPr>
              <a:buClr>
                <a:schemeClr val="accent2"/>
              </a:buClr>
              <a:defRPr sz="1600"/>
            </a:lvl4pPr>
            <a:lvl5pPr>
              <a:buClr>
                <a:schemeClr val="accent2"/>
              </a:buCl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52653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xmlns="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xmlns="" id="{BDEAC3CA-E21C-4A63-BE7D-DCC82055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xmlns="" id="{22728E0A-430E-4C6A-BF56-06FA8510F2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9970" y="2271860"/>
            <a:ext cx="5715017" cy="4360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4302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C52C5C1-EC33-44C1-9D54-A1058BBF1812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A0030CD-8C9E-4AA5-8C5D-F9B2EDB7E17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7" name="Diagonal Stripe 26">
              <a:extLst>
                <a:ext uri="{FF2B5EF4-FFF2-40B4-BE49-F238E27FC236}">
                  <a16:creationId xmlns:a16="http://schemas.microsoft.com/office/drawing/2014/main" xmlns="" id="{872EE65E-EE50-4A3E-861E-1D6C241CB8EA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E76AD1EF-E06C-4D3C-9693-26844D01C83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arallelogram 28">
              <a:extLst>
                <a:ext uri="{FF2B5EF4-FFF2-40B4-BE49-F238E27FC236}">
                  <a16:creationId xmlns:a16="http://schemas.microsoft.com/office/drawing/2014/main" xmlns="" id="{57D44C42-44C0-420A-A125-9B1A979D4F56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Parallelogram 29">
            <a:extLst>
              <a:ext uri="{FF2B5EF4-FFF2-40B4-BE49-F238E27FC236}">
                <a16:creationId xmlns:a16="http://schemas.microsoft.com/office/drawing/2014/main" xmlns="" id="{406089BB-36DC-4E23-B215-527A8A18FCF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578C43A6-50C6-704E-BADC-6D83BADE73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D91439B-965F-3548-AF77-89501B24F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99068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E8A2C98-F26E-415A-B931-1B89CA46C1CF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1B2FB48C-0C70-4DBE-B904-A134B6644DD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8" name="Diagonal Stripe 27">
              <a:extLst>
                <a:ext uri="{FF2B5EF4-FFF2-40B4-BE49-F238E27FC236}">
                  <a16:creationId xmlns:a16="http://schemas.microsoft.com/office/drawing/2014/main" xmlns="" id="{4F2E2158-1E6E-4E0D-BDAB-B20041C7361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626D62DB-3A5A-4DA1-BFA4-D9E58676E86A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F5A729A7-3A5C-405C-AE06-180E7529E477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1" name="Parallelogram 30">
            <a:extLst>
              <a:ext uri="{FF2B5EF4-FFF2-40B4-BE49-F238E27FC236}">
                <a16:creationId xmlns:a16="http://schemas.microsoft.com/office/drawing/2014/main" xmlns="" id="{41E23981-B12A-4AC3-A030-337BBBA5E45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33" name="Title 1" title="Title ">
            <a:extLst>
              <a:ext uri="{FF2B5EF4-FFF2-40B4-BE49-F238E27FC236}">
                <a16:creationId xmlns:a16="http://schemas.microsoft.com/office/drawing/2014/main" xmlns="" id="{59067A2C-FE71-4381-BE51-08DAC5E43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CB69A007-934D-7A4B-9EFA-82044EF4DC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5A154DC2-98C7-4D4B-A17A-AA4731217F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58419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5CE2EB-00DF-4EBA-BF1F-D37805D45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91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ight Triangle 18">
            <a:extLst>
              <a:ext uri="{FF2B5EF4-FFF2-40B4-BE49-F238E27FC236}">
                <a16:creationId xmlns:a16="http://schemas.microsoft.com/office/drawing/2014/main" xmlns="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xmlns="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le 1" title="Title">
            <a:extLst>
              <a:ext uri="{FF2B5EF4-FFF2-40B4-BE49-F238E27FC236}">
                <a16:creationId xmlns:a16="http://schemas.microsoft.com/office/drawing/2014/main" xmlns="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" name="Text Placeholder 2" title="Subtitle">
            <a:extLst>
              <a:ext uri="{FF2B5EF4-FFF2-40B4-BE49-F238E27FC236}">
                <a16:creationId xmlns:a16="http://schemas.microsoft.com/office/drawing/2014/main" xmlns="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xmlns="" id="{95572AA9-EFAE-4771-B1EE-47E3611737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>
            <a:extLst>
              <a:ext uri="{FF2B5EF4-FFF2-40B4-BE49-F238E27FC236}">
                <a16:creationId xmlns:a16="http://schemas.microsoft.com/office/drawing/2014/main" xmlns="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239983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143" userDrawn="1">
          <p15:clr>
            <a:srgbClr val="FBAE40"/>
          </p15:clr>
        </p15:guide>
        <p15:guide id="4" orient="horz" pos="4170" userDrawn="1">
          <p15:clr>
            <a:srgbClr val="FBAE40"/>
          </p15:clr>
        </p15:guide>
        <p15:guide id="5" pos="7537" userDrawn="1">
          <p15:clr>
            <a:srgbClr val="FBAE40"/>
          </p15:clr>
        </p15:guide>
        <p15:guide id="6" orient="horz" pos="1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title="Bullet Points">
            <a:extLst>
              <a:ext uri="{FF2B5EF4-FFF2-40B4-BE49-F238E27FC236}">
                <a16:creationId xmlns:a16="http://schemas.microsoft.com/office/drawing/2014/main" xmlns="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xmlns="" id="{BD6ACE60-499D-41AB-89C4-D537D7C3D22A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6375400" y="5047077"/>
            <a:ext cx="1524574" cy="1803400"/>
          </a:xfrm>
          <a:prstGeom prst="line">
            <a:avLst/>
          </a:prstGeom>
          <a:ln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 title="Subtitle">
            <a:extLst>
              <a:ext uri="{FF2B5EF4-FFF2-40B4-BE49-F238E27FC236}">
                <a16:creationId xmlns:a16="http://schemas.microsoft.com/office/drawing/2014/main" xmlns="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563477"/>
            <a:ext cx="734263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Title 1" title="Title ">
            <a:extLst>
              <a:ext uri="{FF2B5EF4-FFF2-40B4-BE49-F238E27FC236}">
                <a16:creationId xmlns:a16="http://schemas.microsoft.com/office/drawing/2014/main" xmlns="" id="{20237B57-91C6-4F8B-8AA0-18FA50B0FD1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 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FE1FADFB-0A3D-40F7-9B40-368DECD971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4000" y="0"/>
            <a:ext cx="5588000" cy="6872249"/>
          </a:xfrm>
          <a:custGeom>
            <a:avLst/>
            <a:gdLst>
              <a:gd name="connsiteX0" fmla="*/ 3876237 w 5588000"/>
              <a:gd name="connsiteY0" fmla="*/ 5431883 h 6872249"/>
              <a:gd name="connsiteX1" fmla="*/ 4953000 w 5588000"/>
              <a:gd name="connsiteY1" fmla="*/ 5431883 h 6872249"/>
              <a:gd name="connsiteX2" fmla="*/ 3769163 w 5588000"/>
              <a:gd name="connsiteY2" fmla="*/ 6872249 h 6872249"/>
              <a:gd name="connsiteX3" fmla="*/ 2692400 w 5588000"/>
              <a:gd name="connsiteY3" fmla="*/ 6872249 h 6872249"/>
              <a:gd name="connsiteX4" fmla="*/ 2479230 w 5588000"/>
              <a:gd name="connsiteY4" fmla="*/ 2870200 h 6872249"/>
              <a:gd name="connsiteX5" fmla="*/ 3175000 w 5588000"/>
              <a:gd name="connsiteY5" fmla="*/ 2870200 h 6872249"/>
              <a:gd name="connsiteX6" fmla="*/ 1965770 w 5588000"/>
              <a:gd name="connsiteY6" fmla="*/ 4310566 h 6872249"/>
              <a:gd name="connsiteX7" fmla="*/ 1270000 w 5588000"/>
              <a:gd name="connsiteY7" fmla="*/ 4310566 h 6872249"/>
              <a:gd name="connsiteX8" fmla="*/ 5575300 w 5588000"/>
              <a:gd name="connsiteY8" fmla="*/ 139700 h 6872249"/>
              <a:gd name="connsiteX9" fmla="*/ 5575300 w 5588000"/>
              <a:gd name="connsiteY9" fmla="*/ 3238583 h 6872249"/>
              <a:gd name="connsiteX10" fmla="*/ 2571663 w 5588000"/>
              <a:gd name="connsiteY10" fmla="*/ 6858000 h 6872249"/>
              <a:gd name="connsiteX11" fmla="*/ 0 w 5588000"/>
              <a:gd name="connsiteY11" fmla="*/ 6858000 h 6872249"/>
              <a:gd name="connsiteX12" fmla="*/ 4256761 w 5588000"/>
              <a:gd name="connsiteY12" fmla="*/ 0 h 6872249"/>
              <a:gd name="connsiteX13" fmla="*/ 5588000 w 5588000"/>
              <a:gd name="connsiteY13" fmla="*/ 0 h 6872249"/>
              <a:gd name="connsiteX14" fmla="*/ 3274339 w 5588000"/>
              <a:gd name="connsiteY14" fmla="*/ 2755900 h 6872249"/>
              <a:gd name="connsiteX15" fmla="*/ 1943100 w 5588000"/>
              <a:gd name="connsiteY15" fmla="*/ 2755900 h 687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88000" h="6872249">
                <a:moveTo>
                  <a:pt x="3876237" y="5431883"/>
                </a:moveTo>
                <a:lnTo>
                  <a:pt x="4953000" y="5431883"/>
                </a:lnTo>
                <a:lnTo>
                  <a:pt x="3769163" y="6872249"/>
                </a:lnTo>
                <a:lnTo>
                  <a:pt x="2692400" y="6872249"/>
                </a:lnTo>
                <a:close/>
                <a:moveTo>
                  <a:pt x="2479230" y="2870200"/>
                </a:moveTo>
                <a:lnTo>
                  <a:pt x="3175000" y="2870200"/>
                </a:lnTo>
                <a:lnTo>
                  <a:pt x="1965770" y="4310566"/>
                </a:lnTo>
                <a:lnTo>
                  <a:pt x="1270000" y="4310566"/>
                </a:lnTo>
                <a:close/>
                <a:moveTo>
                  <a:pt x="5575300" y="139700"/>
                </a:moveTo>
                <a:lnTo>
                  <a:pt x="5575300" y="3238583"/>
                </a:lnTo>
                <a:lnTo>
                  <a:pt x="2571663" y="6858000"/>
                </a:lnTo>
                <a:lnTo>
                  <a:pt x="0" y="6858000"/>
                </a:lnTo>
                <a:close/>
                <a:moveTo>
                  <a:pt x="4256761" y="0"/>
                </a:moveTo>
                <a:lnTo>
                  <a:pt x="5588000" y="0"/>
                </a:lnTo>
                <a:lnTo>
                  <a:pt x="3274339" y="2755900"/>
                </a:lnTo>
                <a:lnTo>
                  <a:pt x="1943100" y="2755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ADB14A5-A767-774C-85B8-68EF914689F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4B9B51B-EAA9-4B4D-A4F6-470CD95DAA7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422305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Triangle 34">
            <a:extLst>
              <a:ext uri="{FF2B5EF4-FFF2-40B4-BE49-F238E27FC236}">
                <a16:creationId xmlns:a16="http://schemas.microsoft.com/office/drawing/2014/main" xmlns="" id="{805F1696-7D6B-4055-94C3-E4C179F63596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8B9EC3A9-7039-403A-9414-429521308A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0177" y="1435100"/>
            <a:ext cx="6021821" cy="5422900"/>
          </a:xfrm>
          <a:custGeom>
            <a:avLst/>
            <a:gdLst>
              <a:gd name="connsiteX0" fmla="*/ 6021821 w 6021821"/>
              <a:gd name="connsiteY0" fmla="*/ 0 h 5422900"/>
              <a:gd name="connsiteX1" fmla="*/ 6021821 w 6021821"/>
              <a:gd name="connsiteY1" fmla="*/ 5422900 h 5422900"/>
              <a:gd name="connsiteX2" fmla="*/ 0 w 6021821"/>
              <a:gd name="connsiteY2" fmla="*/ 5422900 h 542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21821" h="5422900">
                <a:moveTo>
                  <a:pt x="6021821" y="0"/>
                </a:moveTo>
                <a:lnTo>
                  <a:pt x="6021821" y="5422900"/>
                </a:lnTo>
                <a:lnTo>
                  <a:pt x="0" y="5422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rIns="365760" anchor="ctr">
            <a:noAutofit/>
          </a:bodyPr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 title="Bullet Points">
            <a:extLst>
              <a:ext uri="{FF2B5EF4-FFF2-40B4-BE49-F238E27FC236}">
                <a16:creationId xmlns:a16="http://schemas.microsoft.com/office/drawing/2014/main" xmlns="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10352314" y="1185452"/>
            <a:ext cx="1839685" cy="163394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 title="Subtitle">
            <a:extLst>
              <a:ext uri="{FF2B5EF4-FFF2-40B4-BE49-F238E27FC236}">
                <a16:creationId xmlns:a16="http://schemas.microsoft.com/office/drawing/2014/main" xmlns="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563477"/>
            <a:ext cx="734262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EB154C1-CE47-4220-9832-4FD0868A64A8}"/>
              </a:ext>
            </a:extLst>
          </p:cNvPr>
          <p:cNvSpPr txBox="1"/>
          <p:nvPr userDrawn="1"/>
        </p:nvSpPr>
        <p:spPr>
          <a:xfrm>
            <a:off x="11073384" y="237744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19" name="Title 1" title="Title ">
            <a:extLst>
              <a:ext uri="{FF2B5EF4-FFF2-40B4-BE49-F238E27FC236}">
                <a16:creationId xmlns:a16="http://schemas.microsoft.com/office/drawing/2014/main" xmlns="" id="{2DB9D671-9FC8-4306-96B7-D9D585694B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6E55A0B9-F639-8643-9C4D-B93B8EE21A7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0C29282-8AC7-494D-9A8E-A26C7F6994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831109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xmlns="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xmlns="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B2E19FBD-2379-4B3B-910D-F51E007CB63F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20698" y="2104888"/>
            <a:ext cx="5475290" cy="781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Content Placeholder 3" title="Bullet Points">
            <a:extLst>
              <a:ext uri="{FF2B5EF4-FFF2-40B4-BE49-F238E27FC236}">
                <a16:creationId xmlns:a16="http://schemas.microsoft.com/office/drawing/2014/main" xmlns="" id="{8715E757-6584-4841-8154-C92E70E0CD6B}"/>
              </a:ext>
            </a:extLst>
          </p:cNvPr>
          <p:cNvSpPr>
            <a:spLocks noGrp="1"/>
          </p:cNvSpPr>
          <p:nvPr userDrawn="1">
            <p:ph sz="half" idx="13"/>
          </p:nvPr>
        </p:nvSpPr>
        <p:spPr>
          <a:xfrm>
            <a:off x="520698" y="2886076"/>
            <a:ext cx="5475290" cy="32321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>
                <a:solidFill>
                  <a:schemeClr val="tx1"/>
                </a:solidFill>
              </a:defRPr>
            </a:lvl1pPr>
            <a:lvl2pPr>
              <a:defRPr lang="en-US" dirty="0">
                <a:solidFill>
                  <a:schemeClr val="tx1"/>
                </a:solidFill>
              </a:defRPr>
            </a:lvl2pPr>
            <a:lvl3pPr>
              <a:defRPr lang="en-US" dirty="0">
                <a:solidFill>
                  <a:schemeClr val="tx1"/>
                </a:solidFill>
              </a:defRPr>
            </a:lvl3pPr>
            <a:lvl4pPr>
              <a:defRPr lang="en-US" dirty="0">
                <a:solidFill>
                  <a:schemeClr val="tx1"/>
                </a:solidFill>
              </a:defRPr>
            </a:lvl4pPr>
            <a:lvl5pPr>
              <a:defRPr lang="en-IN" dirty="0">
                <a:solidFill>
                  <a:schemeClr val="tx1"/>
                </a:solidFill>
              </a:defRPr>
            </a:lvl5pPr>
          </a:lstStyle>
          <a:p>
            <a:pPr lvl="0">
              <a:buClr>
                <a:schemeClr val="accent2"/>
              </a:buClr>
            </a:pPr>
            <a:r>
              <a:rPr lang="en-US" noProof="0"/>
              <a:t>Click to edit Master text styles</a:t>
            </a:r>
          </a:p>
          <a:p>
            <a:pPr lvl="1">
              <a:buClr>
                <a:schemeClr val="accent2"/>
              </a:buClr>
            </a:pPr>
            <a:r>
              <a:rPr lang="en-US" noProof="0"/>
              <a:t>Second level</a:t>
            </a:r>
          </a:p>
          <a:p>
            <a:pPr lvl="2">
              <a:buClr>
                <a:schemeClr val="accent2"/>
              </a:buClr>
            </a:pPr>
            <a:r>
              <a:rPr lang="en-US" noProof="0"/>
              <a:t>Third level</a:t>
            </a:r>
          </a:p>
          <a:p>
            <a:pPr lvl="3">
              <a:buClr>
                <a:schemeClr val="accent2"/>
              </a:buClr>
            </a:pPr>
            <a:r>
              <a:rPr lang="en-US" noProof="0"/>
              <a:t>Fourth level</a:t>
            </a:r>
          </a:p>
          <a:p>
            <a:pPr lvl="4">
              <a:buClr>
                <a:schemeClr val="accent2"/>
              </a:buClr>
            </a:pPr>
            <a:r>
              <a:rPr lang="en-US" noProof="0"/>
              <a:t>Fifth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xmlns="" id="{47CDC5A2-8836-4ED3-8E78-18C24853D882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186713" y="2104888"/>
            <a:ext cx="5475600" cy="781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Content Placeholder 5" title="Bullet Points">
            <a:extLst>
              <a:ext uri="{FF2B5EF4-FFF2-40B4-BE49-F238E27FC236}">
                <a16:creationId xmlns:a16="http://schemas.microsoft.com/office/drawing/2014/main" xmlns="" id="{D957FBD7-2C3C-4DD1-954F-DF1E007BE590}"/>
              </a:ext>
            </a:extLst>
          </p:cNvPr>
          <p:cNvSpPr>
            <a:spLocks noGrp="1"/>
          </p:cNvSpPr>
          <p:nvPr userDrawn="1">
            <p:ph sz="quarter" idx="15"/>
          </p:nvPr>
        </p:nvSpPr>
        <p:spPr>
          <a:xfrm>
            <a:off x="6186713" y="2886076"/>
            <a:ext cx="5475600" cy="32321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>
                <a:solidFill>
                  <a:schemeClr val="tx1"/>
                </a:solidFill>
              </a:defRPr>
            </a:lvl1pPr>
            <a:lvl2pPr>
              <a:defRPr lang="en-US" dirty="0">
                <a:solidFill>
                  <a:schemeClr val="tx1"/>
                </a:solidFill>
              </a:defRPr>
            </a:lvl2pPr>
            <a:lvl3pPr>
              <a:defRPr lang="en-US" dirty="0">
                <a:solidFill>
                  <a:schemeClr val="tx1"/>
                </a:solidFill>
              </a:defRPr>
            </a:lvl3pPr>
            <a:lvl4pPr>
              <a:defRPr lang="en-US" dirty="0">
                <a:solidFill>
                  <a:schemeClr val="tx1"/>
                </a:solidFill>
              </a:defRPr>
            </a:lvl4pPr>
            <a:lvl5pPr>
              <a:defRPr lang="en-IN" dirty="0">
                <a:solidFill>
                  <a:schemeClr val="tx1"/>
                </a:solidFill>
              </a:defRPr>
            </a:lvl5pPr>
          </a:lstStyle>
          <a:p>
            <a:pPr lvl="0">
              <a:buClr>
                <a:schemeClr val="accent2"/>
              </a:buClr>
            </a:pPr>
            <a:r>
              <a:rPr lang="en-US" noProof="0"/>
              <a:t>Click to edit Master text styles</a:t>
            </a:r>
          </a:p>
          <a:p>
            <a:pPr lvl="1">
              <a:buClr>
                <a:schemeClr val="accent2"/>
              </a:buClr>
            </a:pPr>
            <a:r>
              <a:rPr lang="en-US" noProof="0"/>
              <a:t>Second level</a:t>
            </a:r>
          </a:p>
          <a:p>
            <a:pPr lvl="2">
              <a:buClr>
                <a:schemeClr val="accent2"/>
              </a:buClr>
            </a:pPr>
            <a:r>
              <a:rPr lang="en-US" noProof="0"/>
              <a:t>Third level</a:t>
            </a:r>
          </a:p>
          <a:p>
            <a:pPr lvl="3">
              <a:buClr>
                <a:schemeClr val="accent2"/>
              </a:buClr>
            </a:pPr>
            <a:r>
              <a:rPr lang="en-US" noProof="0"/>
              <a:t>Fourth level</a:t>
            </a:r>
          </a:p>
          <a:p>
            <a:pPr lvl="4">
              <a:buClr>
                <a:schemeClr val="accent2"/>
              </a:buClr>
            </a:pPr>
            <a:r>
              <a:rPr lang="en-US" noProof="0"/>
              <a:t>Fifth level</a:t>
            </a:r>
          </a:p>
        </p:txBody>
      </p:sp>
      <p:sp>
        <p:nvSpPr>
          <p:cNvPr id="24" name="Text Placeholder 4" title="Subtitle">
            <a:extLst>
              <a:ext uri="{FF2B5EF4-FFF2-40B4-BE49-F238E27FC236}">
                <a16:creationId xmlns:a16="http://schemas.microsoft.com/office/drawing/2014/main" xmlns="" id="{77DB65FF-A89E-4562-8251-2BB63EFDD28E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xmlns="" id="{C3CC34F4-862A-42E7-B2FA-7B511CC2E87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</p:spTree>
    <p:extLst>
      <p:ext uri="{BB962C8B-B14F-4D97-AF65-F5344CB8AC3E}">
        <p14:creationId xmlns:p14="http://schemas.microsoft.com/office/powerpoint/2010/main" val="32565402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4F49194-9068-41AA-B460-962319BF96A4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5806E656-313A-47B1-B381-D004200F7A01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9" name="Diagonal Stripe 28">
              <a:extLst>
                <a:ext uri="{FF2B5EF4-FFF2-40B4-BE49-F238E27FC236}">
                  <a16:creationId xmlns:a16="http://schemas.microsoft.com/office/drawing/2014/main" xmlns="" id="{65F8E2DA-4BB4-4421-9172-A11AF38DFEF4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6EDB47F2-B6A7-40B4-8A2C-06719F75C08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xmlns="" id="{B188E7A9-2351-4B68-98B8-10099CB39CD2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3" name="Parallelogram 32">
            <a:extLst>
              <a:ext uri="{FF2B5EF4-FFF2-40B4-BE49-F238E27FC236}">
                <a16:creationId xmlns:a16="http://schemas.microsoft.com/office/drawing/2014/main" xmlns="" id="{F088C182-BF10-45B2-B159-7702E00D31D4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34" name="Text Placeholder 4" title="Subtitle">
            <a:extLst>
              <a:ext uri="{FF2B5EF4-FFF2-40B4-BE49-F238E27FC236}">
                <a16:creationId xmlns:a16="http://schemas.microsoft.com/office/drawing/2014/main" xmlns="" id="{FB561B16-2788-452A-B7AF-A482256DCDF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D6990C03-1647-2044-B335-6F5F19E4E5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F03A7CC-E6DC-1544-BE55-15EC1718B77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itle 1" title="Title ">
            <a:extLst>
              <a:ext uri="{FF2B5EF4-FFF2-40B4-BE49-F238E27FC236}">
                <a16:creationId xmlns:a16="http://schemas.microsoft.com/office/drawing/2014/main" xmlns="" id="{BDEC780E-6412-1344-A62E-6B84E9CCB6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C82AC85-33B6-2B49-8BF4-0841444437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1814" y="2005762"/>
            <a:ext cx="5225764" cy="4083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 sz="2400">
                <a:solidFill>
                  <a:schemeClr val="bg1"/>
                </a:solidFill>
              </a:defRPr>
            </a:lvl3pPr>
            <a:lvl4pPr marL="1371600" indent="0">
              <a:buNone/>
              <a:defRPr sz="2400">
                <a:solidFill>
                  <a:schemeClr val="bg1"/>
                </a:solidFill>
              </a:defRPr>
            </a:lvl4pPr>
            <a:lvl5pPr marL="1828800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Text here</a:t>
            </a:r>
          </a:p>
        </p:txBody>
      </p:sp>
      <p:sp>
        <p:nvSpPr>
          <p:cNvPr id="20" name="Chart Placeholder 2" title="Chart">
            <a:extLst>
              <a:ext uri="{FF2B5EF4-FFF2-40B4-BE49-F238E27FC236}">
                <a16:creationId xmlns:a16="http://schemas.microsoft.com/office/drawing/2014/main" xmlns="" id="{0EF0FD2A-B62A-4931-846D-2602DED26606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796114" y="2005762"/>
            <a:ext cx="5719397" cy="4084470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004770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able Placeholder 11" title="Table">
            <a:extLst>
              <a:ext uri="{FF2B5EF4-FFF2-40B4-BE49-F238E27FC236}">
                <a16:creationId xmlns:a16="http://schemas.microsoft.com/office/drawing/2014/main" xmlns="" id="{7CD3E31F-0AF8-4EB8-B6FA-BD95A2EDA63B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531378" y="2664803"/>
            <a:ext cx="10993375" cy="343318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84020D1-D35E-497E-97F1-84A6EA9D048E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36C8A74F-FDDF-48E8-AC2B-A5BD59D7D6A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7" name="Diagonal Stripe 26">
              <a:extLst>
                <a:ext uri="{FF2B5EF4-FFF2-40B4-BE49-F238E27FC236}">
                  <a16:creationId xmlns:a16="http://schemas.microsoft.com/office/drawing/2014/main" xmlns="" id="{2D5247F3-E6EB-4003-B1FD-F6200F0738E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E9B7D995-9FB8-4461-8AAA-FA8B9A145B6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xmlns="" id="{849B962F-68BC-4B89-B4D8-D862517534DF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8006416B-866C-47E5-8480-109B40F9EAA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7" name="Text Placeholder 4" title="Subtitle">
            <a:extLst>
              <a:ext uri="{FF2B5EF4-FFF2-40B4-BE49-F238E27FC236}">
                <a16:creationId xmlns:a16="http://schemas.microsoft.com/office/drawing/2014/main" xmlns="" id="{FE79FAE9-2A8C-46BA-8738-44CBCF7294A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5750A33E-CEFE-4D43-9554-513B01B1D3D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A960C75-8FA7-5740-9388-2B5112B2C5B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itle 1" title="Title ">
            <a:extLst>
              <a:ext uri="{FF2B5EF4-FFF2-40B4-BE49-F238E27FC236}">
                <a16:creationId xmlns:a16="http://schemas.microsoft.com/office/drawing/2014/main" xmlns="" id="{0F525D04-A814-7A4D-9732-11097EA762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</p:spTree>
    <p:extLst>
      <p:ext uri="{BB962C8B-B14F-4D97-AF65-F5344CB8AC3E}">
        <p14:creationId xmlns:p14="http://schemas.microsoft.com/office/powerpoint/2010/main" val="3415060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xmlns="" id="{79ED029D-F488-47E5-B064-0E35B31D23A5}"/>
              </a:ext>
            </a:extLst>
          </p:cNvPr>
          <p:cNvSpPr/>
          <p:nvPr userDrawn="1"/>
        </p:nvSpPr>
        <p:spPr>
          <a:xfrm flipV="1">
            <a:off x="0" y="-5"/>
            <a:ext cx="11747500" cy="629920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Picture Placeholder 31" title="Image">
            <a:extLst>
              <a:ext uri="{FF2B5EF4-FFF2-40B4-BE49-F238E27FC236}">
                <a16:creationId xmlns:a16="http://schemas.microsoft.com/office/drawing/2014/main" xmlns="" id="{D683190A-95C6-428D-AEE4-FC8350C324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9229" y="326570"/>
            <a:ext cx="11473542" cy="62048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anchor="ctr"/>
          <a:lstStyle>
            <a:lvl1pPr marL="0" indent="0" algn="ctr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Image Here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F78F4957-6DDE-40CE-9D33-00B1434FA08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5344886"/>
            <a:ext cx="2362200" cy="12409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 title="Title ">
            <a:extLst>
              <a:ext uri="{FF2B5EF4-FFF2-40B4-BE49-F238E27FC236}">
                <a16:creationId xmlns:a16="http://schemas.microsoft.com/office/drawing/2014/main" xmlns="" id="{D9A8085F-72C4-4DFB-813E-C5666B0CCF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9229" y="558802"/>
            <a:ext cx="8333222" cy="939798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lIns="288000" anchor="ctr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Add Caption Here</a:t>
            </a:r>
          </a:p>
        </p:txBody>
      </p:sp>
    </p:spTree>
    <p:extLst>
      <p:ext uri="{BB962C8B-B14F-4D97-AF65-F5344CB8AC3E}">
        <p14:creationId xmlns:p14="http://schemas.microsoft.com/office/powerpoint/2010/main" val="42375767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title="Title">
            <a:extLst>
              <a:ext uri="{FF2B5EF4-FFF2-40B4-BE49-F238E27FC236}">
                <a16:creationId xmlns:a16="http://schemas.microsoft.com/office/drawing/2014/main" xmlns="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1821022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xmlns="" id="{A488AB73-8058-4FB5-9619-FCECCA9F394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22929" y="3461163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Name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359BE165-3EB5-4C11-8B53-6E98C0BC2E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22929" y="3839451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Phone Number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xmlns="" id="{79D05293-35AD-495F-A7AE-942398090B1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22928" y="4216669"/>
            <a:ext cx="3445783" cy="289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Email </a:t>
            </a:r>
          </a:p>
        </p:txBody>
      </p:sp>
      <p:sp>
        <p:nvSpPr>
          <p:cNvPr id="13" name="Text Placeholder 21">
            <a:extLst>
              <a:ext uri="{FF2B5EF4-FFF2-40B4-BE49-F238E27FC236}">
                <a16:creationId xmlns:a16="http://schemas.microsoft.com/office/drawing/2014/main" xmlns="" id="{997A03F2-8D8A-4425-9F56-66DB33CE11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22929" y="4594957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Company Website</a:t>
            </a:r>
          </a:p>
        </p:txBody>
      </p:sp>
      <p:sp>
        <p:nvSpPr>
          <p:cNvPr id="14" name="Shape 4157">
            <a:extLst>
              <a:ext uri="{FF2B5EF4-FFF2-40B4-BE49-F238E27FC236}">
                <a16:creationId xmlns:a16="http://schemas.microsoft.com/office/drawing/2014/main" xmlns="" id="{A30A8F28-98F4-425F-A750-78192A157DF4}"/>
              </a:ext>
            </a:extLst>
          </p:cNvPr>
          <p:cNvSpPr/>
          <p:nvPr userDrawn="1"/>
        </p:nvSpPr>
        <p:spPr>
          <a:xfrm>
            <a:off x="6458938" y="3505247"/>
            <a:ext cx="258875" cy="258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15" name="Shape 4186">
            <a:extLst>
              <a:ext uri="{FF2B5EF4-FFF2-40B4-BE49-F238E27FC236}">
                <a16:creationId xmlns:a16="http://schemas.microsoft.com/office/drawing/2014/main" xmlns="" id="{2F84D399-8148-4E86-A1E4-BE7D1D81383A}"/>
              </a:ext>
            </a:extLst>
          </p:cNvPr>
          <p:cNvSpPr/>
          <p:nvPr userDrawn="1"/>
        </p:nvSpPr>
        <p:spPr>
          <a:xfrm>
            <a:off x="6507622" y="3897986"/>
            <a:ext cx="161507" cy="296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19" name="Shape 4379">
            <a:extLst>
              <a:ext uri="{FF2B5EF4-FFF2-40B4-BE49-F238E27FC236}">
                <a16:creationId xmlns:a16="http://schemas.microsoft.com/office/drawing/2014/main" xmlns="" id="{E4408FF8-E342-42F8-BBE9-1220822B5E99}"/>
              </a:ext>
            </a:extLst>
          </p:cNvPr>
          <p:cNvSpPr/>
          <p:nvPr userDrawn="1"/>
        </p:nvSpPr>
        <p:spPr>
          <a:xfrm>
            <a:off x="6458938" y="4327945"/>
            <a:ext cx="258875" cy="188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20" name="Shape 4487">
            <a:extLst>
              <a:ext uri="{FF2B5EF4-FFF2-40B4-BE49-F238E27FC236}">
                <a16:creationId xmlns:a16="http://schemas.microsoft.com/office/drawing/2014/main" xmlns="" id="{11D27456-C005-4109-9E74-0B692200A0B3}"/>
              </a:ext>
            </a:extLst>
          </p:cNvPr>
          <p:cNvSpPr/>
          <p:nvPr userDrawn="1"/>
        </p:nvSpPr>
        <p:spPr>
          <a:xfrm>
            <a:off x="6471716" y="4650082"/>
            <a:ext cx="233318" cy="2333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xmlns="" id="{FDDD2B84-3CB9-4567-8C91-C538E8A1C89F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34EF3020-1476-41B1-9FE7-B476A25C53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B1B64EC3-B232-415D-8E27-EB3E24D13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2261CE2F-F199-4242-AC6C-692676B81FF1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4">
            <a:extLst>
              <a:ext uri="{FF2B5EF4-FFF2-40B4-BE49-F238E27FC236}">
                <a16:creationId xmlns:a16="http://schemas.microsoft.com/office/drawing/2014/main" xmlns="" id="{89C0506D-0CA6-4583-9D04-24E7F4D16A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9051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DB16155-303B-403D-8B49-D4CEE47D6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915EF5-4ABE-4759-AC09-679CD6083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8699F50C-BE38-4BD0-BA84-9B090E1F2B9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le Placeholder 8">
            <a:extLst>
              <a:ext uri="{FF2B5EF4-FFF2-40B4-BE49-F238E27FC236}">
                <a16:creationId xmlns:a16="http://schemas.microsoft.com/office/drawing/2014/main" xmlns="" id="{AA2D2B61-D240-024D-AD60-4162EF152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8" y="209029"/>
            <a:ext cx="10835122" cy="1147968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488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85" r:id="rId3"/>
    <p:sldLayoutId id="2147483706" r:id="rId4"/>
    <p:sldLayoutId id="2147483708" r:id="rId5"/>
    <p:sldLayoutId id="2147483704" r:id="rId6"/>
    <p:sldLayoutId id="2147483689" r:id="rId7"/>
    <p:sldLayoutId id="2147483668" r:id="rId8"/>
    <p:sldLayoutId id="2147483707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692" r:id="rId17"/>
    <p:sldLayoutId id="2147483697" r:id="rId18"/>
    <p:sldLayoutId id="2147483674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IN"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E7A40"/>
        </a:buClr>
        <a:buFont typeface="Arial" panose="020B0604020202020204" pitchFamily="34" charset="0"/>
        <a:buChar char="•"/>
        <a:defRPr lang="en-US" sz="24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IN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 title="Building image">
            <a:extLst>
              <a:ext uri="{FF2B5EF4-FFF2-40B4-BE49-F238E27FC236}">
                <a16:creationId xmlns:a16="http://schemas.microsoft.com/office/drawing/2014/main" xmlns="" id="{257F6BCE-75BB-4ECD-BEA5-21C36A9CC0E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0784" r="20784"/>
          <a:stretch>
            <a:fillRect/>
          </a:stretch>
        </p:blipFill>
        <p:spPr/>
      </p:pic>
      <p:sp>
        <p:nvSpPr>
          <p:cNvPr id="18" name="Hexagon 17" descr="Solid dark colored hexagon in the middle of image accent">
            <a:extLst>
              <a:ext uri="{FF2B5EF4-FFF2-40B4-BE49-F238E27FC236}">
                <a16:creationId xmlns:a16="http://schemas.microsoft.com/office/drawing/2014/main" xmlns="" id="{0E6B042D-E9CB-40E0-AAE9-6AD11F53E044}"/>
              </a:ext>
            </a:extLst>
          </p:cNvPr>
          <p:cNvSpPr/>
          <p:nvPr/>
        </p:nvSpPr>
        <p:spPr>
          <a:xfrm rot="16200000">
            <a:off x="2679702" y="2388914"/>
            <a:ext cx="2412998" cy="2080172"/>
          </a:xfrm>
          <a:prstGeom prst="hexagon">
            <a:avLst/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7200" dirty="0">
              <a:latin typeface="+mj-lt"/>
            </a:endParaRPr>
          </a:p>
        </p:txBody>
      </p:sp>
      <p:grpSp>
        <p:nvGrpSpPr>
          <p:cNvPr id="19" name="Group 18" descr="Company name and logo group of information&#10;">
            <a:extLst>
              <a:ext uri="{FF2B5EF4-FFF2-40B4-BE49-F238E27FC236}">
                <a16:creationId xmlns:a16="http://schemas.microsoft.com/office/drawing/2014/main" xmlns="" id="{5B07AEC6-55AE-4E18-BEEA-A226E87C7897}"/>
              </a:ext>
            </a:extLst>
          </p:cNvPr>
          <p:cNvGrpSpPr/>
          <p:nvPr/>
        </p:nvGrpSpPr>
        <p:grpSpPr>
          <a:xfrm>
            <a:off x="2955850" y="2855631"/>
            <a:ext cx="467309" cy="1118752"/>
            <a:chOff x="2955850" y="2902286"/>
            <a:chExt cx="467309" cy="111875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4DF2E04-7632-4FED-B0BF-8FB243D982A3}"/>
                </a:ext>
              </a:extLst>
            </p:cNvPr>
            <p:cNvSpPr txBox="1"/>
            <p:nvPr/>
          </p:nvSpPr>
          <p:spPr>
            <a:xfrm>
              <a:off x="3238428" y="2902286"/>
              <a:ext cx="18473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6000" b="1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C9A1C71-347B-44A9-88B4-692D9731582D}"/>
                </a:ext>
              </a:extLst>
            </p:cNvPr>
            <p:cNvSpPr txBox="1"/>
            <p:nvPr/>
          </p:nvSpPr>
          <p:spPr>
            <a:xfrm>
              <a:off x="2955850" y="3713261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400" dirty="0">
                <a:solidFill>
                  <a:schemeClr val="bg1"/>
                </a:solidFill>
                <a:cs typeface="Calibri Light" panose="020F0302020204030204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638ACE-163E-40EB-A458-E794C67EA2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The Ethical Decision-Making Process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C9205DF-8F5E-49F7-B00E-6F58293F51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b="1" dirty="0">
                <a:latin typeface="+mj-lt"/>
                <a:cs typeface="Al Tarikh" pitchFamily="2" charset="-78"/>
              </a:rPr>
              <a:t>Presented By : </a:t>
            </a:r>
            <a:r>
              <a:rPr lang="en-US" sz="1600" b="1" dirty="0" err="1">
                <a:latin typeface="+mj-lt"/>
                <a:cs typeface="Al Tarikh" pitchFamily="2" charset="-78"/>
              </a:rPr>
              <a:t>Ayub</a:t>
            </a:r>
            <a:r>
              <a:rPr lang="en-US" sz="1600" b="1" dirty="0">
                <a:latin typeface="+mj-lt"/>
                <a:cs typeface="Al Tarikh" pitchFamily="2" charset="-78"/>
              </a:rPr>
              <a:t> El </a:t>
            </a:r>
            <a:r>
              <a:rPr lang="en-US" sz="1600" b="1" dirty="0" err="1">
                <a:latin typeface="+mj-lt"/>
                <a:cs typeface="Al Tarikh" pitchFamily="2" charset="-78"/>
              </a:rPr>
              <a:t>Mesmary</a:t>
            </a:r>
            <a:endParaRPr lang="en-US" sz="1600" b="1" dirty="0">
              <a:latin typeface="+mj-lt"/>
              <a:cs typeface="Al Tarikh" pitchFamily="2" charset="-78"/>
            </a:endParaRPr>
          </a:p>
          <a:p>
            <a:r>
              <a:rPr lang="en-US" sz="1600" b="1" dirty="0">
                <a:latin typeface="+mj-lt"/>
                <a:cs typeface="Al Tarikh" pitchFamily="2" charset="-78"/>
              </a:rPr>
              <a:t>Student I D : 2298</a:t>
            </a:r>
          </a:p>
          <a:p>
            <a:r>
              <a:rPr lang="en-US" sz="1600" b="1" dirty="0">
                <a:latin typeface="+mj-lt"/>
                <a:cs typeface="Al Tarikh" pitchFamily="2" charset="-78"/>
              </a:rPr>
              <a:t>PBL : Week 4 Group 6</a:t>
            </a:r>
          </a:p>
          <a:p>
            <a:r>
              <a:rPr lang="en-US" sz="1600" b="1" dirty="0">
                <a:latin typeface="+mj-lt"/>
                <a:cs typeface="Al Tarikh" pitchFamily="2" charset="-78"/>
              </a:rPr>
              <a:t>E-Mail : </a:t>
            </a:r>
            <a:r>
              <a:rPr lang="en-US" sz="1600" b="1" i="1" u="sng" dirty="0">
                <a:latin typeface="+mj-lt"/>
                <a:cs typeface="Al Tarikh" pitchFamily="2" charset="-78"/>
              </a:rPr>
              <a:t>ayoub_2298@limu.edu.ly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270C8BD-5D81-B84D-8000-4BCDFF68CA81}"/>
              </a:ext>
            </a:extLst>
          </p:cNvPr>
          <p:cNvSpPr/>
          <p:nvPr/>
        </p:nvSpPr>
        <p:spPr>
          <a:xfrm>
            <a:off x="3048000" y="14496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400" dirty="0">
                <a:solidFill>
                  <a:schemeClr val="accent1"/>
                </a:solidFill>
              </a:rPr>
              <a:t>Libyan International Medical University</a:t>
            </a:r>
          </a:p>
          <a:p>
            <a:pPr algn="ctr"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400" dirty="0">
                <a:solidFill>
                  <a:schemeClr val="accent1"/>
                </a:solidFill>
              </a:rPr>
              <a:t>Faculty of Business Administration</a:t>
            </a:r>
          </a:p>
        </p:txBody>
      </p:sp>
      <p:pic>
        <p:nvPicPr>
          <p:cNvPr id="10" name="f3381c49-6828-419c-ab46-f23da176d4fc.png" descr="f3381c49-6828-419c-ab46-f23da176d4fc.png">
            <a:extLst>
              <a:ext uri="{FF2B5EF4-FFF2-40B4-BE49-F238E27FC236}">
                <a16:creationId xmlns:a16="http://schemas.microsoft.com/office/drawing/2014/main" xmlns="" id="{FEDB56DC-53EC-2544-B089-17A815880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3747" y="300861"/>
            <a:ext cx="1681248" cy="1257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850cb122-f3a7-467c-8703-100e98811d46.png" descr="850cb122-f3a7-467c-8703-100e98811d46.png">
            <a:extLst>
              <a:ext uri="{FF2B5EF4-FFF2-40B4-BE49-F238E27FC236}">
                <a16:creationId xmlns:a16="http://schemas.microsoft.com/office/drawing/2014/main" xmlns="" id="{994A683D-62E5-7F40-B589-86F73EE15B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093" y="226525"/>
            <a:ext cx="1602277" cy="160227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80699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4D780B0-B5E5-344A-8A3E-2E752EFB6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0012" y="2263665"/>
            <a:ext cx="7586719" cy="455608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Obligations should be thought of in terms of principles and rights involved</a:t>
            </a:r>
          </a:p>
          <a:p>
            <a:endParaRPr lang="en-US" dirty="0"/>
          </a:p>
          <a:p>
            <a:r>
              <a:rPr lang="en-US" b="1" i="1" dirty="0"/>
              <a:t>    </a:t>
            </a:r>
            <a:r>
              <a:rPr lang="en-US" sz="2800" b="1" i="1" dirty="0"/>
              <a:t>Examples:</a:t>
            </a:r>
          </a:p>
          <a:p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Recognize there is an issue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Identify the problem and who is involved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Consider the relevant facts, laws and principles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Analyze and determine possible courses of 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Implement the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Evaluate and follow 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3BDB7A0E-8AC4-7448-B3E2-2BC89FD1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12" y="1003494"/>
            <a:ext cx="5222038" cy="1215566"/>
          </a:xfrm>
        </p:spPr>
        <p:txBody>
          <a:bodyPr>
            <a:normAutofit fontScale="90000"/>
          </a:bodyPr>
          <a:lstStyle/>
          <a:p>
            <a:pPr marL="0" indent="0" defTabSz="548640">
              <a:defRPr sz="1800"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3600" dirty="0"/>
              <a:t>IDENTIFY THE RELEVANT PRINCIPLES,</a:t>
            </a:r>
            <a:br>
              <a:rPr lang="en-US" sz="3600" dirty="0"/>
            </a:br>
            <a:r>
              <a:rPr lang="en-US" sz="3600" dirty="0"/>
              <a:t>RIGHTS, AND JUSTICE ISSUES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7BCD43B-9A6D-DE44-8206-CDD6C36CC90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10</a:t>
            </a:fld>
            <a:endParaRPr lang="en-US" noProof="0" dirty="0"/>
          </a:p>
        </p:txBody>
      </p:sp>
      <p:pic>
        <p:nvPicPr>
          <p:cNvPr id="8" name="Picture Placeholder 12" title="Skyline">
            <a:extLst>
              <a:ext uri="{FF2B5EF4-FFF2-40B4-BE49-F238E27FC236}">
                <a16:creationId xmlns:a16="http://schemas.microsoft.com/office/drawing/2014/main" xmlns="" id="{64EACC61-A05C-2C44-A909-7A407193811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07" r="23307"/>
          <a:stretch/>
        </p:blipFill>
        <p:spPr>
          <a:xfrm>
            <a:off x="6604000" y="-6350"/>
            <a:ext cx="5588000" cy="6870700"/>
          </a:xfrm>
        </p:spPr>
      </p:pic>
    </p:spTree>
    <p:extLst>
      <p:ext uri="{BB962C8B-B14F-4D97-AF65-F5344CB8AC3E}">
        <p14:creationId xmlns:p14="http://schemas.microsoft.com/office/powerpoint/2010/main" val="1566910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34A9771-36C6-D448-B73C-C2AC6865F7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369" y="2843561"/>
            <a:ext cx="7342631" cy="2787805"/>
          </a:xfrm>
        </p:spPr>
        <p:txBody>
          <a:bodyPr/>
          <a:lstStyle/>
          <a:p>
            <a:r>
              <a:rPr lang="en-US" dirty="0"/>
              <a:t>Consider what your relevant community members would consider to be the kind of decision that an individual of integrity would make in this situation.</a:t>
            </a:r>
            <a:endParaRPr lang="en-US" dirty="0">
              <a:latin typeface="Saira ExtraCondensed SemiBold"/>
            </a:endParaRP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B1AD05A8-0ED0-2541-A110-75B300917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377" y="1308484"/>
            <a:ext cx="7162964" cy="1215566"/>
          </a:xfrm>
        </p:spPr>
        <p:txBody>
          <a:bodyPr>
            <a:normAutofit fontScale="90000"/>
          </a:bodyPr>
          <a:lstStyle/>
          <a:p>
            <a:pPr marL="0" indent="0" defTabSz="548640">
              <a:defRPr sz="1800"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3600" dirty="0"/>
              <a:t>CONSIDER YOUR CHARACTER &amp;</a:t>
            </a:r>
            <a:br>
              <a:rPr lang="en-US" sz="3600" dirty="0"/>
            </a:br>
            <a:r>
              <a:rPr lang="en-US" sz="3600" dirty="0"/>
              <a:t>INTEGRITY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8C5A64C-68D9-EA43-A6EE-68D328AADBE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11</a:t>
            </a:fld>
            <a:endParaRPr lang="en-US" noProof="0" dirty="0"/>
          </a:p>
        </p:txBody>
      </p:sp>
      <p:pic>
        <p:nvPicPr>
          <p:cNvPr id="8" name="Picture Placeholder 12" title="Skyline">
            <a:extLst>
              <a:ext uri="{FF2B5EF4-FFF2-40B4-BE49-F238E27FC236}">
                <a16:creationId xmlns:a16="http://schemas.microsoft.com/office/drawing/2014/main" xmlns="" id="{2B24F8DC-B44F-E44E-A93D-A2D6828175C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/>
      </p:pic>
    </p:spTree>
    <p:extLst>
      <p:ext uri="{BB962C8B-B14F-4D97-AF65-F5344CB8AC3E}">
        <p14:creationId xmlns:p14="http://schemas.microsoft.com/office/powerpoint/2010/main" val="823029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A1038CF8-25C4-A943-99E8-F930113CF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379" y="1030014"/>
            <a:ext cx="6908051" cy="1325870"/>
          </a:xfrm>
        </p:spPr>
        <p:txBody>
          <a:bodyPr>
            <a:normAutofit fontScale="90000"/>
          </a:bodyPr>
          <a:lstStyle/>
          <a:p>
            <a:pPr marL="0" indent="0" defTabSz="548640">
              <a:defRPr sz="1800"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3600" dirty="0"/>
              <a:t>THINK CREATIVELY ABOUT POTENTIAL</a:t>
            </a:r>
            <a:br>
              <a:rPr lang="en-US" sz="3600" dirty="0"/>
            </a:br>
            <a:r>
              <a:rPr lang="en-US" sz="3600" dirty="0"/>
              <a:t>ACTIONS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166F66A-41B2-714C-A1F7-2A50DA3E95D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12</a:t>
            </a:fld>
            <a:endParaRPr lang="en-US" noProof="0" dirty="0"/>
          </a:p>
        </p:txBody>
      </p:sp>
      <p:pic>
        <p:nvPicPr>
          <p:cNvPr id="8" name="Picture Placeholder 12" title="Skyline">
            <a:extLst>
              <a:ext uri="{FF2B5EF4-FFF2-40B4-BE49-F238E27FC236}">
                <a16:creationId xmlns:a16="http://schemas.microsoft.com/office/drawing/2014/main" xmlns="" id="{301D9650-D048-774F-9B77-9C64545FFED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/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xmlns="" id="{EF3A198E-05E8-3848-AC48-66EB4964B5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4088" y="2051436"/>
            <a:ext cx="7342631" cy="608895"/>
          </a:xfrm>
        </p:spPr>
        <p:txBody>
          <a:bodyPr/>
          <a:lstStyle/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 sure you have not been unnecessarily forced into a corner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You may have some choices or alternatives that have not been considered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you have come up with solutions “</a:t>
            </a:r>
            <a:r>
              <a:rPr lang="en-US" b="1" dirty="0"/>
              <a:t>A</a:t>
            </a:r>
            <a:r>
              <a:rPr lang="en-US" dirty="0"/>
              <a:t>” and “</a:t>
            </a:r>
            <a:r>
              <a:rPr lang="en-US" b="1" dirty="0"/>
              <a:t>B</a:t>
            </a:r>
            <a:r>
              <a:rPr lang="en-US" dirty="0"/>
              <a:t>,” try to brainstorm and come up with a “</a:t>
            </a:r>
            <a:r>
              <a:rPr lang="en-US" b="1" dirty="0"/>
              <a:t>C</a:t>
            </a:r>
            <a:r>
              <a:rPr lang="en-US" dirty="0"/>
              <a:t>” solution that might satisfy the interests of the primary parties involved in the situation.</a:t>
            </a:r>
            <a:endParaRPr lang="en-US" dirty="0">
              <a:latin typeface="Saira ExtraCondensed SemiBold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420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3734ABB-7EE1-194B-B62E-9812F17EC4D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13</a:t>
            </a:fld>
            <a:endParaRPr lang="en-US" noProof="0" dirty="0"/>
          </a:p>
        </p:txBody>
      </p:sp>
      <p:pic>
        <p:nvPicPr>
          <p:cNvPr id="8" name="Picture Placeholder 12" title="Skyline">
            <a:extLst>
              <a:ext uri="{FF2B5EF4-FFF2-40B4-BE49-F238E27FC236}">
                <a16:creationId xmlns:a16="http://schemas.microsoft.com/office/drawing/2014/main" xmlns="" id="{62F16CAD-A773-6B4A-BA51-5AB21FAAFD7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/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xmlns="" id="{D948A89E-B02D-044F-B8DD-B5E3B312F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379" y="1014194"/>
            <a:ext cx="7342622" cy="1215566"/>
          </a:xfrm>
        </p:spPr>
        <p:txBody>
          <a:bodyPr/>
          <a:lstStyle/>
          <a:p>
            <a:r>
              <a:rPr lang="en-US" dirty="0"/>
              <a:t>CHECK YOUR GUT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xmlns="" id="{B77FE01B-D7D0-4A45-8F0E-43DDC70B7A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282" y="3152057"/>
            <a:ext cx="7342631" cy="25971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prior steps have argued for a highly rational process, it is always good to </a:t>
            </a:r>
            <a:r>
              <a:rPr lang="en-US" b="1" dirty="0"/>
              <a:t>“check your gut.”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Instinct is gaining credibility as a source for good decision making in other words it is knowing something is not </a:t>
            </a:r>
            <a:r>
              <a:rPr lang="en-US" b="1" dirty="0"/>
              <a:t>“right.”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39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AB0D4D7-431D-0448-B227-EE28D90EA7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379" y="2563477"/>
            <a:ext cx="7498524" cy="2986039"/>
          </a:xfrm>
        </p:spPr>
        <p:txBody>
          <a:bodyPr/>
          <a:lstStyle/>
          <a:p>
            <a:r>
              <a:rPr lang="en-US" sz="2400" dirty="0"/>
              <a:t>In Conclusion, While values are the foundation of ethical behavior, an ethical decision-making process lends clarity to difficult situations. Following the process guides decision-makers through problems to reach a workable solution. Using this model helps avoid unethical alternatives and unattractive consequences</a:t>
            </a:r>
            <a:r>
              <a:rPr lang="en-US" dirty="0"/>
              <a:t>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DABAE9F-EE24-A04B-BFF8-02E156DD1E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14</a:t>
            </a:fld>
            <a:endParaRPr lang="en-US" noProof="0" dirty="0"/>
          </a:p>
        </p:txBody>
      </p:sp>
      <p:pic>
        <p:nvPicPr>
          <p:cNvPr id="8" name="Picture Placeholder 58" title="Buildings">
            <a:extLst>
              <a:ext uri="{FF2B5EF4-FFF2-40B4-BE49-F238E27FC236}">
                <a16:creationId xmlns:a16="http://schemas.microsoft.com/office/drawing/2014/main" xmlns="" id="{12E16D91-5BE5-3C40-8EDC-CDAD8D47644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3492" r="13492"/>
          <a:stretch>
            <a:fillRect/>
          </a:stretch>
        </p:blipFill>
        <p:spPr/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0FF7EE2A-D0D8-614C-92B6-94AB6E0FB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379" y="647210"/>
            <a:ext cx="7342622" cy="1215566"/>
          </a:xfrm>
        </p:spPr>
        <p:txBody>
          <a:bodyPr>
            <a:normAutofit/>
          </a:bodyPr>
          <a:lstStyle/>
          <a:p>
            <a:r>
              <a:rPr lang="en-US" sz="48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569802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864" y="251069"/>
            <a:ext cx="8333222" cy="1215566"/>
          </a:xfrm>
        </p:spPr>
        <p:txBody>
          <a:bodyPr>
            <a:normAutofit/>
          </a:bodyPr>
          <a:lstStyle/>
          <a:p>
            <a:r>
              <a:rPr lang="en-US" sz="4800" dirty="0"/>
              <a:t>Reference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D4BD05F-6F41-4DC6-98B4-D58BCFF6D6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E5DF829-7693-D14E-AB23-97CB136B3922}"/>
              </a:ext>
            </a:extLst>
          </p:cNvPr>
          <p:cNvSpPr/>
          <p:nvPr/>
        </p:nvSpPr>
        <p:spPr>
          <a:xfrm>
            <a:off x="1702676" y="2512846"/>
            <a:ext cx="77461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,Italic" pitchFamily="2" charset="0"/>
              </a:rPr>
              <a:t>Abdool</a:t>
            </a:r>
            <a:r>
              <a:rPr lang="en-US" dirty="0">
                <a:latin typeface="Times New Roman,Italic" pitchFamily="2" charset="0"/>
              </a:rPr>
              <a:t>, Steve. and Edgardo Perez, and Wilson Lit. Making Ethical Choices: An Ethical Decision</a:t>
            </a:r>
            <a:r>
              <a:rPr lang="en-US" dirty="0">
                <a:latin typeface="Cambria Math" panose="02040503050406030204" pitchFamily="18" charset="0"/>
              </a:rPr>
              <a:t>‐ </a:t>
            </a:r>
            <a:r>
              <a:rPr lang="en-US" dirty="0">
                <a:latin typeface="Times New Roman,Italic" pitchFamily="2" charset="0"/>
              </a:rPr>
              <a:t>making Handbook for Health Care Practitioners &amp; Administrators. Second Edition. Guelph, ON. 2004. </a:t>
            </a:r>
            <a:endParaRPr lang="en-US" dirty="0"/>
          </a:p>
          <a:p>
            <a:r>
              <a:rPr lang="en-US" dirty="0">
                <a:latin typeface="Times New Roman" panose="02020603050405020304" pitchFamily="18" charset="0"/>
              </a:rPr>
              <a:t>Tom Beauchamp and James Childress,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,Italic" pitchFamily="2" charset="0"/>
              </a:rPr>
              <a:t>Principles of Biomedical Ethics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</a:rPr>
              <a:t>, 6th ed. </a:t>
            </a:r>
            <a:r>
              <a:rPr lang="en-US" dirty="0">
                <a:latin typeface="Times New Roman" panose="02020603050405020304" pitchFamily="18" charset="0"/>
              </a:rPr>
              <a:t>(Oxford University Press, 2006). </a:t>
            </a:r>
            <a:endParaRPr lang="en-US" dirty="0"/>
          </a:p>
          <a:p>
            <a:r>
              <a:rPr lang="en-US" dirty="0">
                <a:latin typeface="Times New Roman,Italic" pitchFamily="2" charset="0"/>
              </a:rPr>
              <a:t>Catholic Health Ethics Guide. Catholic Health Alliance of Canada. Third Edition 2013. </a:t>
            </a:r>
            <a:endParaRPr lang="en-US" dirty="0"/>
          </a:p>
          <a:p>
            <a:r>
              <a:rPr lang="en-US" dirty="0" err="1">
                <a:latin typeface="Times New Roman,Italic" pitchFamily="2" charset="0"/>
              </a:rPr>
              <a:t>Jonsen</a:t>
            </a:r>
            <a:r>
              <a:rPr lang="en-US" dirty="0">
                <a:latin typeface="Times New Roman,Italic" pitchFamily="2" charset="0"/>
              </a:rPr>
              <a:t> AR, Siegler M, and </a:t>
            </a:r>
            <a:r>
              <a:rPr lang="en-US" dirty="0" err="1">
                <a:latin typeface="Times New Roman,Italic" pitchFamily="2" charset="0"/>
              </a:rPr>
              <a:t>Winslade</a:t>
            </a:r>
            <a:r>
              <a:rPr lang="en-US" dirty="0">
                <a:latin typeface="Times New Roman,Italic" pitchFamily="2" charset="0"/>
              </a:rPr>
              <a:t> WJ. Clinical Ethics. Third Edition. New York, McGraw</a:t>
            </a:r>
            <a:r>
              <a:rPr lang="en-US" dirty="0">
                <a:latin typeface="Cambria Math" panose="02040503050406030204" pitchFamily="18" charset="0"/>
              </a:rPr>
              <a:t>‐ </a:t>
            </a:r>
            <a:r>
              <a:rPr lang="en-US" dirty="0">
                <a:latin typeface="Times New Roman,Italic" pitchFamily="2" charset="0"/>
              </a:rPr>
              <a:t>Hill. 1992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title="Skyline">
            <a:extLst>
              <a:ext uri="{FF2B5EF4-FFF2-40B4-BE49-F238E27FC236}">
                <a16:creationId xmlns:a16="http://schemas.microsoft.com/office/drawing/2014/main" xmlns="" id="{6B070BD8-8610-4F64-A93A-41F46C39ECA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9408" b="9408"/>
          <a:stretch>
            <a:fillRect/>
          </a:stretch>
        </p:blipFill>
        <p:spPr/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xmlns="" id="{69D4BCF2-C773-495F-A4D5-860FB6A2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0677" y="2953407"/>
            <a:ext cx="8333222" cy="1394370"/>
          </a:xfrm>
        </p:spPr>
        <p:txBody>
          <a:bodyPr>
            <a:noAutofit/>
          </a:bodyPr>
          <a:lstStyle/>
          <a:p>
            <a:pPr algn="ctr"/>
            <a:r>
              <a:rPr lang="en-US" sz="6600" dirty="0">
                <a:solidFill>
                  <a:schemeClr val="accent1"/>
                </a:solidFill>
                <a:latin typeface="Kailasa" panose="02000500000000020004" pitchFamily="2" charset="0"/>
                <a:ea typeface="Noto Sans Glagolitic" panose="020B0502040504020204" pitchFamily="34" charset="0"/>
                <a:cs typeface="Kailasa" panose="02000500000000020004" pitchFamily="2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009224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ABE11BF-33A5-4653-A144-CCCBACF58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US" b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2482DBEC-EE72-4155-ACC5-87E80C560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96915"/>
            <a:ext cx="7342622" cy="2958275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2800" dirty="0"/>
              <a:t>Introduction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Steps Of The Ethical Decision Making Process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Explanation Of Each Step </a:t>
            </a:r>
          </a:p>
          <a:p>
            <a:pPr lvl="0">
              <a:buFont typeface="Wingdings" pitchFamily="2" charset="2"/>
              <a:buChar char="ü"/>
            </a:pPr>
            <a:r>
              <a:rPr lang="en-US" sz="2800" dirty="0"/>
              <a:t>Conclusion</a:t>
            </a:r>
          </a:p>
          <a:p>
            <a:pPr lvl="0">
              <a:buFont typeface="Wingdings" pitchFamily="2" charset="2"/>
              <a:buChar char="ü"/>
            </a:pPr>
            <a:r>
              <a:rPr lang="en-US" sz="2800" dirty="0"/>
              <a:t>References</a:t>
            </a:r>
          </a:p>
        </p:txBody>
      </p:sp>
      <p:pic>
        <p:nvPicPr>
          <p:cNvPr id="13" name="Picture Placeholder 12" title="Skyline">
            <a:extLst>
              <a:ext uri="{FF2B5EF4-FFF2-40B4-BE49-F238E27FC236}">
                <a16:creationId xmlns:a16="http://schemas.microsoft.com/office/drawing/2014/main" xmlns="" id="{066FE296-3466-420F-AD6C-D3A37B973B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/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BA1BB58-7555-4382-B178-7ED04E137E7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00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6DBD9B9-ABCF-0C4C-87F9-899D95507EF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3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D1BB5F0D-1BFB-B14A-A430-C954EB61C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3368437E-CC3B-A043-8B87-F5730BB28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538" y="1950065"/>
            <a:ext cx="8652409" cy="3178856"/>
          </a:xfrm>
        </p:spPr>
        <p:txBody>
          <a:bodyPr/>
          <a:lstStyle/>
          <a:p>
            <a:pPr marL="0" indent="0" algn="just" defTabSz="457200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11111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2800" b="1" dirty="0">
                <a:solidFill>
                  <a:schemeClr val="accent1"/>
                </a:solidFill>
                <a:sym typeface="Helvetica"/>
              </a:rPr>
              <a:t>Ethical decision-making </a:t>
            </a:r>
            <a:r>
              <a:rPr lang="en-US" sz="2800" dirty="0">
                <a:solidFill>
                  <a:srgbClr val="111111"/>
                </a:solidFill>
                <a:sym typeface="Helvetica"/>
              </a:rPr>
              <a:t>refers to the process of evaluating and choosing among alternatives in a way reliable with ethical principles. </a:t>
            </a:r>
          </a:p>
          <a:p>
            <a:pPr marL="0" indent="0" algn="just" defTabSz="457200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111111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lang="en-US" sz="2800" dirty="0">
              <a:solidFill>
                <a:srgbClr val="111111"/>
              </a:solidFill>
              <a:sym typeface="Helvetica"/>
            </a:endParaRPr>
          </a:p>
          <a:p>
            <a:pPr marL="0" indent="0" algn="just" defTabSz="457200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11111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2800" dirty="0">
                <a:solidFill>
                  <a:srgbClr val="111111"/>
                </a:solidFill>
                <a:sym typeface="Helvetica"/>
              </a:rPr>
              <a:t>In creating ethical decisions, it is necessary to observe and remove unethical options and select the best ethical alternative.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100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3">
            <a:extLst>
              <a:ext uri="{FF2B5EF4-FFF2-40B4-BE49-F238E27FC236}">
                <a16:creationId xmlns:a16="http://schemas.microsoft.com/office/drawing/2014/main" xmlns="" id="{1ABD613F-111C-41D6-9F8E-8B2C42A5E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3813" y="3098316"/>
            <a:ext cx="7342622" cy="121556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endParaRPr lang="en-US" b="0" dirty="0"/>
          </a:p>
        </p:txBody>
      </p:sp>
      <p:sp>
        <p:nvSpPr>
          <p:cNvPr id="43" name="Text Placeholder 8">
            <a:extLst>
              <a:ext uri="{FF2B5EF4-FFF2-40B4-BE49-F238E27FC236}">
                <a16:creationId xmlns:a16="http://schemas.microsoft.com/office/drawing/2014/main" xmlns="" id="{EA7C22CB-613A-4C0B-90B3-4A405F793D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167689" y="2484604"/>
            <a:ext cx="7342621" cy="608895"/>
          </a:xfrm>
        </p:spPr>
        <p:txBody>
          <a:bodyPr/>
          <a:lstStyle/>
          <a:p>
            <a:pPr algn="ctr"/>
            <a:r>
              <a:rPr lang="en-US" sz="5400" dirty="0"/>
              <a:t>Steps Of The Ethical Decision Making Process </a:t>
            </a:r>
            <a:br>
              <a:rPr lang="en-US" sz="5400" dirty="0"/>
            </a:br>
            <a:endParaRPr lang="en-US" sz="5400" b="1" dirty="0"/>
          </a:p>
        </p:txBody>
      </p:sp>
      <p:pic>
        <p:nvPicPr>
          <p:cNvPr id="59" name="Picture Placeholder 58" title="Buildings">
            <a:extLst>
              <a:ext uri="{FF2B5EF4-FFF2-40B4-BE49-F238E27FC236}">
                <a16:creationId xmlns:a16="http://schemas.microsoft.com/office/drawing/2014/main" xmlns="" id="{3FCCC668-2247-4814-9CC5-9C5D4B447AA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3492" r="13492"/>
          <a:stretch>
            <a:fillRect/>
          </a:stretch>
        </p:blipFill>
        <p:spPr>
          <a:xfrm>
            <a:off x="6170179" y="1435100"/>
            <a:ext cx="6021821" cy="5422900"/>
          </a:xfr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A267D224-5586-43DC-82CA-8605E15829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466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xmlns="" id="{C7C65DDB-24F2-44CF-AE02-F3A6C8B1858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99F50C-BE38-4BD0-BA84-9B090E1F2B9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E35FD53-6610-0E4D-83BC-5DF75793F1EA}"/>
              </a:ext>
            </a:extLst>
          </p:cNvPr>
          <p:cNvSpPr txBox="1"/>
          <p:nvPr/>
        </p:nvSpPr>
        <p:spPr>
          <a:xfrm>
            <a:off x="1825083" y="703424"/>
            <a:ext cx="8541834" cy="5196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3985" indent="-544285">
              <a:lnSpc>
                <a:spcPct val="150000"/>
              </a:lnSpc>
              <a:buClr>
                <a:srgbClr val="444444"/>
              </a:buClr>
              <a:buSzPct val="100000"/>
              <a:buFont typeface="+mj-lt"/>
              <a:buAutoNum type="romanUcPeriod"/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Gather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the facts</a:t>
            </a:r>
          </a:p>
          <a:p>
            <a:pPr marL="683985" indent="-544285">
              <a:lnSpc>
                <a:spcPct val="150000"/>
              </a:lnSpc>
              <a:buClr>
                <a:srgbClr val="444444"/>
              </a:buClr>
              <a:buSzPct val="100000"/>
              <a:buFont typeface="+mj-lt"/>
              <a:buAutoNum type="romanUcPeriod"/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Define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the ethical issues</a:t>
            </a:r>
          </a:p>
          <a:p>
            <a:pPr marL="683985" indent="-544285">
              <a:lnSpc>
                <a:spcPct val="150000"/>
              </a:lnSpc>
              <a:buClr>
                <a:srgbClr val="444444"/>
              </a:buClr>
              <a:buSzPct val="100000"/>
              <a:buFont typeface="+mj-lt"/>
              <a:buAutoNum type="romanUcPeriod"/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Identify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the affected parties (stakeholders)</a:t>
            </a:r>
          </a:p>
          <a:p>
            <a:pPr marL="683985" indent="-544285">
              <a:lnSpc>
                <a:spcPct val="150000"/>
              </a:lnSpc>
              <a:buClr>
                <a:srgbClr val="444444"/>
              </a:buClr>
              <a:buSzPct val="100000"/>
              <a:buFont typeface="+mj-lt"/>
              <a:buAutoNum type="romanUcPeriod"/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Identify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the consequences</a:t>
            </a:r>
          </a:p>
          <a:p>
            <a:pPr marL="683985" indent="-544285">
              <a:lnSpc>
                <a:spcPct val="150000"/>
              </a:lnSpc>
              <a:buClr>
                <a:srgbClr val="444444"/>
              </a:buClr>
              <a:buSzPct val="100000"/>
              <a:buFont typeface="+mj-lt"/>
              <a:buAutoNum type="romanUcPeriod"/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Identify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the obligations (principles, rights, justice)</a:t>
            </a:r>
          </a:p>
          <a:p>
            <a:pPr marL="683985" indent="-544285">
              <a:lnSpc>
                <a:spcPct val="150000"/>
              </a:lnSpc>
              <a:buClr>
                <a:srgbClr val="444444"/>
              </a:buClr>
              <a:buSzPct val="100000"/>
              <a:buFont typeface="+mj-lt"/>
              <a:buAutoNum type="romanUcPeriod"/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Consider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your character and integrity</a:t>
            </a:r>
          </a:p>
          <a:p>
            <a:pPr marL="683985" indent="-544285">
              <a:lnSpc>
                <a:spcPct val="150000"/>
              </a:lnSpc>
              <a:buClr>
                <a:srgbClr val="444444"/>
              </a:buClr>
              <a:buSzPct val="100000"/>
              <a:buFont typeface="+mj-lt"/>
              <a:buAutoNum type="romanUcPeriod"/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Think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creatively about potential actions</a:t>
            </a:r>
          </a:p>
          <a:p>
            <a:pPr marL="683985" indent="-544285">
              <a:lnSpc>
                <a:spcPct val="150000"/>
              </a:lnSpc>
              <a:buClr>
                <a:srgbClr val="444444"/>
              </a:buClr>
              <a:buSzPct val="100000"/>
              <a:buFont typeface="+mj-lt"/>
              <a:buAutoNum type="romanUcPeriod"/>
              <a:defRPr sz="2000">
                <a:solidFill>
                  <a:srgbClr val="666666"/>
                </a:solidFill>
                <a:latin typeface="Saira ExtraCondensed SemiBold"/>
                <a:ea typeface="Saira ExtraCondensed SemiBold"/>
                <a:cs typeface="Saira ExtraCondensed SemiBold"/>
                <a:sym typeface="Saira ExtraCondensed SemiBold"/>
              </a:defRP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Check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your gut</a:t>
            </a:r>
          </a:p>
        </p:txBody>
      </p:sp>
    </p:spTree>
    <p:extLst>
      <p:ext uri="{BB962C8B-B14F-4D97-AF65-F5344CB8AC3E}">
        <p14:creationId xmlns:p14="http://schemas.microsoft.com/office/powerpoint/2010/main" val="3891516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951761A-95A9-7F48-B484-80CC2E86B7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657" y="2530023"/>
            <a:ext cx="7342621" cy="608895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Saira ExtraCondensed SemiBold"/>
              </a:rPr>
              <a:t>Questions to ask: Who, what, where, when, how, and why.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Saira ExtraCondensed SemiBold"/>
              </a:rPr>
              <a:t>Never jump to conclusions without the facts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Saira ExtraCondensed SemiBold"/>
              </a:rPr>
              <a:t>However, facts may be difficult to find because of the uncertainty often found around ethical issues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Saira ExtraCondensed SemiBold"/>
              </a:rPr>
              <a:t>Assemble as many facts as possible before proceeding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44C7A9E3-3E19-0944-A90B-26FAB0275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530" y="983434"/>
            <a:ext cx="7342622" cy="1215566"/>
          </a:xfrm>
        </p:spPr>
        <p:txBody>
          <a:bodyPr/>
          <a:lstStyle/>
          <a:p>
            <a:r>
              <a:rPr lang="en-US" dirty="0"/>
              <a:t>GATHER THE FACTS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78BD09A-6BD1-E647-AE3D-AE66DD84D6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6</a:t>
            </a:fld>
            <a:endParaRPr lang="en-US" noProof="0" dirty="0"/>
          </a:p>
        </p:txBody>
      </p:sp>
      <p:pic>
        <p:nvPicPr>
          <p:cNvPr id="19" name="Picture Placeholder 16">
            <a:extLst>
              <a:ext uri="{FF2B5EF4-FFF2-40B4-BE49-F238E27FC236}">
                <a16:creationId xmlns:a16="http://schemas.microsoft.com/office/drawing/2014/main" xmlns="" id="{485BA22A-7440-8C4A-AED1-37914208650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13309" b="133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6605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2FE4637-6D1D-8643-8667-7B99CF1CF4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8530" y="2552326"/>
            <a:ext cx="7342631" cy="6088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Saira ExtraCondensed SemiBold"/>
              </a:rPr>
              <a:t>Don’t jump to solutions without first identifying the ethical Issue in the situation.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Saira ExtraCondensed SemiBol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Saira ExtraCondensed SemiBold"/>
              </a:rPr>
              <a:t>Define the ethical base for the issue you want to focus 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Saira ExtraCondensed SemiBol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Saira ExtraCondensed SemiBold"/>
              </a:rPr>
              <a:t>There may be multiple ethical issues – focus on one major one at a time.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1B04D3C3-1A52-1748-9B47-C8D6AD9EF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93" y="773226"/>
            <a:ext cx="7342622" cy="1215566"/>
          </a:xfrm>
        </p:spPr>
        <p:txBody>
          <a:bodyPr/>
          <a:lstStyle/>
          <a:p>
            <a:r>
              <a:rPr lang="en-US" dirty="0"/>
              <a:t>DEFINE THE ETHICAL ISSUE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F6B6B84-7333-D740-B7FC-32E6C3F83AC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7</a:t>
            </a:fld>
            <a:endParaRPr lang="en-US" noProof="0" dirty="0"/>
          </a:p>
        </p:txBody>
      </p:sp>
      <p:pic>
        <p:nvPicPr>
          <p:cNvPr id="8" name="Picture Placeholder 12" title="Skyline">
            <a:extLst>
              <a:ext uri="{FF2B5EF4-FFF2-40B4-BE49-F238E27FC236}">
                <a16:creationId xmlns:a16="http://schemas.microsoft.com/office/drawing/2014/main" xmlns="" id="{1EFB7594-D7BD-104F-BB78-5DB1C9C0E7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>
          <a:xfrm>
            <a:off x="6604000" y="-14249"/>
            <a:ext cx="5588000" cy="6872249"/>
          </a:xfrm>
        </p:spPr>
      </p:pic>
    </p:spTree>
    <p:extLst>
      <p:ext uri="{BB962C8B-B14F-4D97-AF65-F5344CB8AC3E}">
        <p14:creationId xmlns:p14="http://schemas.microsoft.com/office/powerpoint/2010/main" val="339321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3DDB6778-C733-AE43-9A79-625898A4DD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5689" y="1792170"/>
            <a:ext cx="7542104" cy="37928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Saira ExtraCondensed SemiBold"/>
              </a:rPr>
              <a:t>Identify all of the stakeholders</a:t>
            </a:r>
          </a:p>
          <a:p>
            <a:pPr marL="457200" indent="-457200">
              <a:buFont typeface="+mj-lt"/>
              <a:buAutoNum type="arabicPeriod"/>
            </a:pPr>
            <a:endParaRPr lang="en-US" sz="2400" b="1" dirty="0">
              <a:latin typeface="Saira ExtraCondensed SemiBold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latin typeface="Saira ExtraCondensed SemiBold"/>
              </a:rPr>
              <a:t>Who</a:t>
            </a:r>
            <a:r>
              <a:rPr lang="en-US" sz="2400" dirty="0">
                <a:latin typeface="Saira ExtraCondensed SemiBold"/>
              </a:rPr>
              <a:t> are the primary or direct stakeholders?</a:t>
            </a:r>
          </a:p>
          <a:p>
            <a:pPr marL="457200" indent="-457200">
              <a:buFont typeface="+mj-lt"/>
              <a:buAutoNum type="arabicPeriod"/>
            </a:pPr>
            <a:endParaRPr lang="en-US" sz="2400" b="1" dirty="0">
              <a:latin typeface="Saira ExtraCondensed SemiBold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latin typeface="Saira ExtraCondensed SemiBold"/>
              </a:rPr>
              <a:t>Why</a:t>
            </a:r>
            <a:r>
              <a:rPr lang="en-US" sz="2400" dirty="0">
                <a:latin typeface="Saira ExtraCondensed SemiBold"/>
              </a:rPr>
              <a:t> are they stakeholders for the issue?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Saira ExtraCondensed SemiBold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Saira ExtraCondensed SemiBold"/>
              </a:rPr>
              <a:t>Perspective-taking</a:t>
            </a:r>
          </a:p>
          <a:p>
            <a:r>
              <a:rPr lang="en-US" sz="2400" dirty="0">
                <a:latin typeface="Saira ExtraCondensed SemiBold"/>
              </a:rPr>
              <a:t>Try to see things through the eyes of those individuals affected</a:t>
            </a:r>
          </a:p>
          <a:p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252B4F7E-3111-A445-A23B-83C68C2EA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689" y="576604"/>
            <a:ext cx="7342622" cy="1215566"/>
          </a:xfrm>
        </p:spPr>
        <p:txBody>
          <a:bodyPr>
            <a:normAutofit fontScale="90000"/>
          </a:bodyPr>
          <a:lstStyle/>
          <a:p>
            <a:pPr rtl="1"/>
            <a:r>
              <a:rPr lang="en-US" dirty="0"/>
              <a:t>IDENTIFY THE AFFECTED PARTIES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69C304F-8973-1345-8B29-1C566FDEBE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14" name="Picture Placeholder 12" title="Skyline">
            <a:extLst>
              <a:ext uri="{FF2B5EF4-FFF2-40B4-BE49-F238E27FC236}">
                <a16:creationId xmlns:a16="http://schemas.microsoft.com/office/drawing/2014/main" xmlns="" id="{3DDEDF65-E3AB-8643-A62A-7F211D64417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>
          <a:xfrm>
            <a:off x="6604000" y="0"/>
            <a:ext cx="5588000" cy="6872249"/>
          </a:xfrm>
        </p:spPr>
      </p:pic>
    </p:spTree>
    <p:extLst>
      <p:ext uri="{BB962C8B-B14F-4D97-AF65-F5344CB8AC3E}">
        <p14:creationId xmlns:p14="http://schemas.microsoft.com/office/powerpoint/2010/main" val="2299977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17F1610-8C7C-3540-B284-CBB00D7EDD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8530" y="3052853"/>
            <a:ext cx="7342631" cy="2867167"/>
          </a:xfrm>
        </p:spPr>
        <p:txBody>
          <a:bodyPr/>
          <a:lstStyle/>
          <a:p>
            <a:r>
              <a:rPr lang="en-US" sz="2800" dirty="0"/>
              <a:t>Think about potential positive and negative consequences for affected parties by the decision</a:t>
            </a:r>
            <a:endParaRPr lang="en-US" sz="2800" dirty="0">
              <a:latin typeface="Saira ExtraCondensed SemiBold"/>
            </a:endParaRP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B3AE1242-8CD4-F244-BA81-08E49ED5E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295" y="885058"/>
            <a:ext cx="7342622" cy="1215566"/>
          </a:xfrm>
        </p:spPr>
        <p:txBody>
          <a:bodyPr/>
          <a:lstStyle/>
          <a:p>
            <a:r>
              <a:rPr lang="en-US" dirty="0"/>
              <a:t>IDENTIFY THE CONSEQUENCES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4737518-AC98-C346-B1D5-EB14F9318FF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9</a:t>
            </a:fld>
            <a:endParaRPr lang="en-US" noProof="0" dirty="0"/>
          </a:p>
        </p:txBody>
      </p:sp>
      <p:pic>
        <p:nvPicPr>
          <p:cNvPr id="8" name="Picture Placeholder 12" title="Skyline">
            <a:extLst>
              <a:ext uri="{FF2B5EF4-FFF2-40B4-BE49-F238E27FC236}">
                <a16:creationId xmlns:a16="http://schemas.microsoft.com/office/drawing/2014/main" xmlns="" id="{B67EBB7E-59A3-6042-BBF4-559BECB79ED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23313" r="23313"/>
          <a:stretch/>
        </p:blipFill>
        <p:spPr/>
      </p:pic>
    </p:spTree>
    <p:extLst>
      <p:ext uri="{BB962C8B-B14F-4D97-AF65-F5344CB8AC3E}">
        <p14:creationId xmlns:p14="http://schemas.microsoft.com/office/powerpoint/2010/main" val="3146221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3F3F3F"/>
      </a:dk1>
      <a:lt1>
        <a:srgbClr val="FFFFFF"/>
      </a:lt1>
      <a:dk2>
        <a:srgbClr val="F2F2F2"/>
      </a:dk2>
      <a:lt2>
        <a:srgbClr val="A5A5A5"/>
      </a:lt2>
      <a:accent1>
        <a:srgbClr val="00194C"/>
      </a:accent1>
      <a:accent2>
        <a:srgbClr val="EAB200"/>
      </a:accent2>
      <a:accent3>
        <a:srgbClr val="F2F2F2"/>
      </a:accent3>
      <a:accent4>
        <a:srgbClr val="954F72"/>
      </a:accent4>
      <a:accent5>
        <a:srgbClr val="00843B"/>
      </a:accent5>
      <a:accent6>
        <a:srgbClr val="014067"/>
      </a:accent6>
      <a:hlink>
        <a:srgbClr val="00194C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951641_Hexagon presentation light_AAS_v4" id="{358289A0-A26B-433F-AD2B-1F8832C96153}" vid="{92CDC91D-95BF-4897-87D6-494563DF79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7F4215-C6BB-44A3-9A5E-9446E683590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8F8919DE-9BD9-47A9-9F5D-16EBB96879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0A5AF1-8C57-4290-936E-5FD27C9572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652</Words>
  <Application>Microsoft Office PowerPoint</Application>
  <PresentationFormat>Widescreen</PresentationFormat>
  <Paragraphs>96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2" baseType="lpstr">
      <vt:lpstr>Al Tarikh</vt:lpstr>
      <vt:lpstr>Arial</vt:lpstr>
      <vt:lpstr>Arial Black</vt:lpstr>
      <vt:lpstr>Calibri</vt:lpstr>
      <vt:lpstr>Calibri Light</vt:lpstr>
      <vt:lpstr>Cambria Math</vt:lpstr>
      <vt:lpstr>CiscoSans ExtraLight</vt:lpstr>
      <vt:lpstr>Gill Sans SemiBold</vt:lpstr>
      <vt:lpstr>Helvetica</vt:lpstr>
      <vt:lpstr>Kailasa</vt:lpstr>
      <vt:lpstr>Noto Sans Glagolitic</vt:lpstr>
      <vt:lpstr>Saira ExtraCondensed SemiBold</vt:lpstr>
      <vt:lpstr>Times New Roman</vt:lpstr>
      <vt:lpstr>Times New Roman,Italic</vt:lpstr>
      <vt:lpstr>Wingdings</vt:lpstr>
      <vt:lpstr>Office Theme</vt:lpstr>
      <vt:lpstr>The Ethical Decision-Making Process </vt:lpstr>
      <vt:lpstr>CONTENTS</vt:lpstr>
      <vt:lpstr>Introduction</vt:lpstr>
      <vt:lpstr> </vt:lpstr>
      <vt:lpstr>PowerPoint Presentation</vt:lpstr>
      <vt:lpstr>GATHER THE FACTS</vt:lpstr>
      <vt:lpstr>DEFINE THE ETHICAL ISSUE</vt:lpstr>
      <vt:lpstr>IDENTIFY THE AFFECTED PARTIES</vt:lpstr>
      <vt:lpstr>IDENTIFY THE CONSEQUENCES</vt:lpstr>
      <vt:lpstr>IDENTIFY THE RELEVANT PRINCIPLES, RIGHTS, AND JUSTICE ISSUES </vt:lpstr>
      <vt:lpstr>CONSIDER YOUR CHARACTER &amp; INTEGRITY </vt:lpstr>
      <vt:lpstr>THINK CREATIVELY ABOUT POTENTIAL ACTIONS </vt:lpstr>
      <vt:lpstr>CHECK YOUR GUT</vt:lpstr>
      <vt:lpstr>Conclusion</vt:lpstr>
      <vt:lpstr>Reference</vt:lpstr>
      <vt:lpstr>Thank You For Your 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2020-11-26T00:37:54Z</dcterms:created>
  <dcterms:modified xsi:type="dcterms:W3CDTF">2021-01-07T10:29:26Z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