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1" r:id="rId1"/>
  </p:sld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66" r:id="rId9"/>
    <p:sldId id="263" r:id="rId10"/>
    <p:sldId id="265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6" d="100"/>
          <a:sy n="66" d="100"/>
        </p:scale>
        <p:origin x="8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761999"/>
            <a:ext cx="9141619" cy="5334001"/>
          </a:xfrm>
          <a:prstGeom prst="rect">
            <a:avLst/>
          </a:prstGeom>
          <a:solidFill>
            <a:schemeClr val="accent1">
              <a:alpha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70263" y="761999"/>
            <a:ext cx="2925318" cy="5334001"/>
          </a:xfrm>
          <a:prstGeom prst="rect">
            <a:avLst/>
          </a:prstGeom>
          <a:solidFill>
            <a:schemeClr val="accent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69848" y="1298448"/>
            <a:ext cx="7315200" cy="3255264"/>
          </a:xfrm>
        </p:spPr>
        <p:txBody>
          <a:bodyPr anchor="b">
            <a:normAutofit/>
          </a:bodyPr>
          <a:lstStyle>
            <a:lvl1pPr algn="l">
              <a:defRPr sz="5900" spc="-100" baseline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15" y="4670246"/>
            <a:ext cx="7315200" cy="914400"/>
          </a:xfrm>
        </p:spPr>
        <p:txBody>
          <a:bodyPr anchor="t">
            <a:normAutofit/>
          </a:bodyPr>
          <a:lstStyle>
            <a:lvl1pPr marL="0" indent="0" algn="l">
              <a:buNone/>
              <a:defRPr sz="2200" cap="none" spc="0" baseline="0"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A9019C-108A-4C43-8377-6A4D62B2C890}" type="datetimeFigureOut">
              <a:rPr lang="en-GB" smtClean="0"/>
              <a:t>05/01/2021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7CAA2-A5C5-4DB0-BA1C-857C217378C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425472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A9019C-108A-4C43-8377-6A4D62B2C890}" type="datetimeFigureOut">
              <a:rPr lang="en-GB" smtClean="0"/>
              <a:t>05/01/2021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7CAA2-A5C5-4DB0-BA1C-857C217378C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819274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81000" y="990600"/>
            <a:ext cx="2819400" cy="4953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67912" y="868680"/>
            <a:ext cx="7315200" cy="5120640"/>
          </a:xfrm>
        </p:spPr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A9019C-108A-4C43-8377-6A4D62B2C890}" type="datetimeFigureOut">
              <a:rPr lang="en-GB" smtClean="0"/>
              <a:t>05/01/2021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7CAA2-A5C5-4DB0-BA1C-857C217378C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057023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A9019C-108A-4C43-8377-6A4D62B2C890}" type="datetimeFigureOut">
              <a:rPr lang="en-GB" smtClean="0"/>
              <a:t>05/01/2021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7CAA2-A5C5-4DB0-BA1C-857C217378C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612428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67912" y="1298448"/>
            <a:ext cx="7315200" cy="3255264"/>
          </a:xfrm>
        </p:spPr>
        <p:txBody>
          <a:bodyPr anchor="b">
            <a:normAutofit/>
          </a:bodyPr>
          <a:lstStyle>
            <a:lvl1pPr>
              <a:defRPr sz="5900" b="0" spc="-1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86200" y="4672584"/>
            <a:ext cx="7315200" cy="914400"/>
          </a:xfrm>
        </p:spPr>
        <p:txBody>
          <a:bodyPr anchor="t">
            <a:normAutofit/>
          </a:bodyPr>
          <a:lstStyle>
            <a:lvl1pPr marL="0" indent="0">
              <a:buNone/>
              <a:defRPr sz="2200" cap="none" spc="0" baseline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A9019C-108A-4C43-8377-6A4D62B2C890}" type="datetimeFigureOut">
              <a:rPr lang="en-GB" smtClean="0"/>
              <a:t>05/01/2021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7CAA2-A5C5-4DB0-BA1C-857C217378C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622248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67912" y="868680"/>
            <a:ext cx="347472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818120" y="868680"/>
            <a:ext cx="347472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A9019C-108A-4C43-8377-6A4D62B2C890}" type="datetimeFigureOut">
              <a:rPr lang="en-GB" smtClean="0"/>
              <a:t>05/01/2021</a:t>
            </a:fld>
            <a:endParaRPr lang="en-GB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7CAA2-A5C5-4DB0-BA1C-857C217378C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87106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67912" y="1023586"/>
            <a:ext cx="3474720" cy="80772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1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7912" y="1930936"/>
            <a:ext cx="3474720" cy="402336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818463" y="1023586"/>
            <a:ext cx="3474720" cy="813171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1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818463" y="1930936"/>
            <a:ext cx="3474720" cy="402336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A9019C-108A-4C43-8377-6A4D62B2C890}" type="datetimeFigureOut">
              <a:rPr lang="en-GB" smtClean="0"/>
              <a:t>05/01/2021</a:t>
            </a:fld>
            <a:endParaRPr lang="en-GB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7CAA2-A5C5-4DB0-BA1C-857C217378C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669185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A9019C-108A-4C43-8377-6A4D62B2C890}" type="datetimeFigureOut">
              <a:rPr lang="en-GB" smtClean="0"/>
              <a:t>05/01/2021</a:t>
            </a:fld>
            <a:endParaRPr lang="en-GB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7CAA2-A5C5-4DB0-BA1C-857C217378C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768636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A9019C-108A-4C43-8377-6A4D62B2C890}" type="datetimeFigureOut">
              <a:rPr lang="en-GB" smtClean="0"/>
              <a:t>05/01/2021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7CAA2-A5C5-4DB0-BA1C-857C217378C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357985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032" y="1143000"/>
            <a:ext cx="2834640" cy="2377440"/>
          </a:xfrm>
        </p:spPr>
        <p:txBody>
          <a:bodyPr anchor="b">
            <a:normAutofit/>
          </a:bodyPr>
          <a:lstStyle>
            <a:lvl1pPr>
              <a:defRPr sz="3200" b="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67912" y="868680"/>
            <a:ext cx="731520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6032" y="3494176"/>
            <a:ext cx="2834640" cy="2321990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A9019C-108A-4C43-8377-6A4D62B2C890}" type="datetimeFigureOut">
              <a:rPr lang="en-GB" smtClean="0"/>
              <a:t>05/01/2021</a:t>
            </a:fld>
            <a:endParaRPr lang="en-GB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7CAA2-A5C5-4DB0-BA1C-857C217378C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509775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032" y="1143000"/>
            <a:ext cx="2834640" cy="237744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570644" y="767419"/>
            <a:ext cx="8115230" cy="5330952"/>
          </a:xfrm>
          <a:solidFill>
            <a:schemeClr val="bg1">
              <a:lumMod val="50000"/>
              <a:lumOff val="50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6032" y="3493008"/>
            <a:ext cx="2834640" cy="2322576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A9019C-108A-4C43-8377-6A4D62B2C890}" type="datetimeFigureOut">
              <a:rPr lang="en-GB" smtClean="0"/>
              <a:t>05/01/2021</a:t>
            </a:fld>
            <a:endParaRPr lang="en-GB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3499101" y="6356350"/>
            <a:ext cx="5911517" cy="365125"/>
          </a:xfrm>
        </p:spPr>
        <p:txBody>
          <a:bodyPr/>
          <a:lstStyle/>
          <a:p>
            <a:endParaRPr lang="en-GB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7CAA2-A5C5-4DB0-BA1C-857C217378C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237986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758952"/>
            <a:ext cx="3443590" cy="5330952"/>
          </a:xfrm>
          <a:prstGeom prst="rect">
            <a:avLst/>
          </a:prstGeom>
          <a:solidFill>
            <a:schemeClr val="accent1">
              <a:alpha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2919" y="1123837"/>
            <a:ext cx="2947482" cy="46011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8" name="Rectangle 37"/>
          <p:cNvSpPr/>
          <p:nvPr/>
        </p:nvSpPr>
        <p:spPr>
          <a:xfrm>
            <a:off x="11815864" y="758952"/>
            <a:ext cx="384048" cy="5330952"/>
          </a:xfrm>
          <a:prstGeom prst="rect">
            <a:avLst/>
          </a:prstGeom>
          <a:solidFill>
            <a:schemeClr val="accent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69268" y="864108"/>
            <a:ext cx="7315200" cy="51206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62465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</a:lstStyle>
          <a:p>
            <a:fld id="{CCA9019C-108A-4C43-8377-6A4D62B2C890}" type="datetimeFigureOut">
              <a:rPr lang="en-GB" smtClean="0"/>
              <a:t>05/01/2021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869268" y="6356350"/>
            <a:ext cx="59115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34135" y="6356350"/>
            <a:ext cx="153092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/>
                </a:solidFill>
              </a:defRPr>
            </a:lvl1pPr>
          </a:lstStyle>
          <a:p>
            <a:fld id="{AB57CAA2-A5C5-4DB0-BA1C-857C217378C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8290231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32" r:id="rId1"/>
    <p:sldLayoutId id="2147483733" r:id="rId2"/>
    <p:sldLayoutId id="2147483734" r:id="rId3"/>
    <p:sldLayoutId id="2147483735" r:id="rId4"/>
    <p:sldLayoutId id="2147483736" r:id="rId5"/>
    <p:sldLayoutId id="2147483737" r:id="rId6"/>
    <p:sldLayoutId id="2147483738" r:id="rId7"/>
    <p:sldLayoutId id="2147483739" r:id="rId8"/>
    <p:sldLayoutId id="2147483740" r:id="rId9"/>
    <p:sldLayoutId id="2147483741" r:id="rId10"/>
    <p:sldLayoutId id="2147483742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spc="-60" baseline="0">
          <a:solidFill>
            <a:srgbClr val="FFFFFF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/>
        </a:buClr>
        <a:buFont typeface="Wingdings 2" pitchFamily="18" charset="2"/>
        <a:buChar char=""/>
        <a:tabLst>
          <a:tab pos="1143000" algn="l"/>
        </a:tabLst>
        <a:defRPr sz="2000" kern="1200">
          <a:solidFill>
            <a:schemeClr val="bg2">
              <a:lumMod val="20000"/>
              <a:lumOff val="80000"/>
            </a:schemeClr>
          </a:solidFill>
          <a:latin typeface="+mn-lt"/>
          <a:ea typeface="+mn-ea"/>
          <a:cs typeface="+mn-cs"/>
        </a:defRPr>
      </a:lvl1pPr>
      <a:lvl2pPr marL="6858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tabLst>
          <a:tab pos="1143000" algn="l"/>
        </a:tabLst>
        <a:defRPr sz="1800" kern="1200">
          <a:solidFill>
            <a:schemeClr val="bg2">
              <a:lumMod val="20000"/>
              <a:lumOff val="80000"/>
            </a:schemeClr>
          </a:solidFill>
          <a:latin typeface="+mn-lt"/>
          <a:ea typeface="+mn-ea"/>
          <a:cs typeface="+mn-cs"/>
        </a:defRPr>
      </a:lvl2pPr>
      <a:lvl3pPr marL="11430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tabLst>
          <a:tab pos="1143000" algn="l"/>
        </a:tabLst>
        <a:defRPr sz="1600" kern="1200">
          <a:solidFill>
            <a:schemeClr val="bg2">
              <a:lumMod val="20000"/>
              <a:lumOff val="80000"/>
            </a:schemeClr>
          </a:solidFill>
          <a:latin typeface="+mn-lt"/>
          <a:ea typeface="+mn-ea"/>
          <a:cs typeface="+mn-cs"/>
        </a:defRPr>
      </a:lvl3pPr>
      <a:lvl4pPr marL="16002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tabLst>
          <a:tab pos="1143000" algn="l"/>
        </a:tabLst>
        <a:defRPr sz="1400" kern="1200">
          <a:solidFill>
            <a:schemeClr val="bg2">
              <a:lumMod val="20000"/>
              <a:lumOff val="80000"/>
            </a:schemeClr>
          </a:solidFill>
          <a:latin typeface="+mn-lt"/>
          <a:ea typeface="+mn-ea"/>
          <a:cs typeface="+mn-cs"/>
        </a:defRPr>
      </a:lvl4pPr>
      <a:lvl5pPr marL="20574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tabLst>
          <a:tab pos="1143000" algn="l"/>
        </a:tabLst>
        <a:defRPr sz="1400" kern="1200">
          <a:solidFill>
            <a:schemeClr val="bg2">
              <a:lumMod val="20000"/>
              <a:lumOff val="8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tabLst>
          <a:tab pos="1143000" algn="l"/>
        </a:tabLst>
        <a:defRPr sz="1400" kern="1200">
          <a:solidFill>
            <a:schemeClr val="bg2">
              <a:lumMod val="20000"/>
              <a:lumOff val="80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tabLst>
          <a:tab pos="1143000" algn="l"/>
        </a:tabLst>
        <a:defRPr sz="1400" kern="1200">
          <a:solidFill>
            <a:schemeClr val="bg2">
              <a:lumMod val="20000"/>
              <a:lumOff val="80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tabLst>
          <a:tab pos="1143000" algn="l"/>
        </a:tabLst>
        <a:defRPr sz="1400" kern="1200">
          <a:solidFill>
            <a:schemeClr val="bg2">
              <a:lumMod val="20000"/>
              <a:lumOff val="80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tabLst>
          <a:tab pos="1143000" algn="l"/>
        </a:tabLst>
        <a:defRPr sz="1400" kern="1200">
          <a:solidFill>
            <a:schemeClr val="bg2">
              <a:lumMod val="20000"/>
              <a:lumOff val="80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C2A503BE-E0C8-4EB6-A47A-D3A941C8613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34082" y="767715"/>
            <a:ext cx="7315200" cy="3255264"/>
          </a:xfrm>
        </p:spPr>
        <p:txBody>
          <a:bodyPr/>
          <a:lstStyle/>
          <a:p>
            <a:pPr algn="ctr"/>
            <a:r>
              <a:rPr lang="en-US" dirty="0"/>
              <a:t>The Various Ways to Be Culturally Aware 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4DF94A00-148D-437C-9DCD-B5B76088F1E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253148" y="4888904"/>
            <a:ext cx="2451171" cy="1096899"/>
          </a:xfrm>
        </p:spPr>
        <p:txBody>
          <a:bodyPr>
            <a:normAutofit fontScale="77500" lnSpcReduction="20000"/>
          </a:bodyPr>
          <a:lstStyle/>
          <a:p>
            <a:r>
              <a:rPr lang="en-US" dirty="0"/>
              <a:t>Omar </a:t>
            </a:r>
            <a:r>
              <a:rPr lang="en-US" dirty="0" err="1"/>
              <a:t>Bubtana</a:t>
            </a:r>
            <a:r>
              <a:rPr lang="en-US" dirty="0"/>
              <a:t>  </a:t>
            </a:r>
          </a:p>
          <a:p>
            <a:r>
              <a:rPr lang="en-US" dirty="0"/>
              <a:t>2770</a:t>
            </a:r>
          </a:p>
          <a:p>
            <a:r>
              <a:rPr lang="en-US" dirty="0"/>
              <a:t>Omar_2770@limu.edu.ly</a:t>
            </a:r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9913A049-C570-43E1-865B-06C9FD05B1D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908740" cy="1646303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xmlns="" id="{5D63DD46-7A6F-419D-895D-459D8FE1A35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53149" y="-1"/>
            <a:ext cx="2938851" cy="1646303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0D325713-3FC6-4541-A833-296AD11F90A1}"/>
              </a:ext>
            </a:extLst>
          </p:cNvPr>
          <p:cNvSpPr txBox="1"/>
          <p:nvPr/>
        </p:nvSpPr>
        <p:spPr>
          <a:xfrm>
            <a:off x="11113477" y="6105378"/>
            <a:ext cx="16975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3289035" y="145373"/>
            <a:ext cx="4583819" cy="707886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ctr"/>
            <a:r>
              <a:rPr lang="en-US" sz="2000" b="1" dirty="0"/>
              <a:t>Libyan International Medical University </a:t>
            </a:r>
          </a:p>
          <a:p>
            <a:pPr algn="ctr"/>
            <a:r>
              <a:rPr lang="en-US" sz="2000" b="1" dirty="0"/>
              <a:t>Faculty of Business Administration</a:t>
            </a:r>
            <a:endParaRPr lang="ar-SA" sz="2000" b="1" dirty="0"/>
          </a:p>
        </p:txBody>
      </p:sp>
    </p:spTree>
    <p:extLst>
      <p:ext uri="{BB962C8B-B14F-4D97-AF65-F5344CB8AC3E}">
        <p14:creationId xmlns:p14="http://schemas.microsoft.com/office/powerpoint/2010/main" val="421810971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7B0C43AB-4B69-4E4D-A587-4DA485096B8F}"/>
              </a:ext>
            </a:extLst>
          </p:cNvPr>
          <p:cNvSpPr txBox="1"/>
          <p:nvPr/>
        </p:nvSpPr>
        <p:spPr>
          <a:xfrm>
            <a:off x="1505244" y="1533378"/>
            <a:ext cx="845468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600" dirty="0"/>
              <a:t>THANK YOU!</a:t>
            </a:r>
            <a:endParaRPr lang="en-GB" sz="960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33781ED0-F9A3-42A9-A9ED-D898EA8C961B}"/>
              </a:ext>
            </a:extLst>
          </p:cNvPr>
          <p:cNvSpPr txBox="1"/>
          <p:nvPr/>
        </p:nvSpPr>
        <p:spPr>
          <a:xfrm>
            <a:off x="10564837" y="5852160"/>
            <a:ext cx="8862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9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844340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20B8BD6E-0965-4554-8B44-5B289CF629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4212" y="593578"/>
            <a:ext cx="8534400" cy="1507067"/>
          </a:xfrm>
        </p:spPr>
        <p:txBody>
          <a:bodyPr>
            <a:normAutofit/>
          </a:bodyPr>
          <a:lstStyle/>
          <a:p>
            <a:r>
              <a:rPr lang="en-US" sz="4800" dirty="0"/>
              <a:t>Content</a:t>
            </a:r>
            <a:endParaRPr lang="en-GB" sz="48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2B1DCE1A-815D-45FF-B953-2C4A92DBD28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43005" y="1142089"/>
            <a:ext cx="8534400" cy="3615267"/>
          </a:xfrm>
        </p:spPr>
        <p:txBody>
          <a:bodyPr>
            <a:normAutofit/>
          </a:bodyPr>
          <a:lstStyle/>
          <a:p>
            <a:r>
              <a:rPr lang="en-US" sz="3200" dirty="0"/>
              <a:t>How to be Culturally Aware </a:t>
            </a:r>
          </a:p>
          <a:p>
            <a:r>
              <a:rPr lang="en-GB" sz="3200" dirty="0"/>
              <a:t>Tips from the American Psychological Association to be More Culturally Aware</a:t>
            </a:r>
          </a:p>
          <a:p>
            <a:r>
              <a:rPr lang="en-GB" sz="3200" dirty="0"/>
              <a:t>Conclusion </a:t>
            </a:r>
            <a:endParaRPr lang="en-US" sz="32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F9F45038-A71D-4A2B-B992-28A118843DF0}"/>
              </a:ext>
            </a:extLst>
          </p:cNvPr>
          <p:cNvSpPr txBox="1"/>
          <p:nvPr/>
        </p:nvSpPr>
        <p:spPr>
          <a:xfrm>
            <a:off x="10396025" y="6091311"/>
            <a:ext cx="13645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2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160627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BB0FD81A-E736-4516-8A51-FD2F0B5B88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413899"/>
            <a:ext cx="8596668" cy="1320800"/>
          </a:xfrm>
        </p:spPr>
        <p:txBody>
          <a:bodyPr/>
          <a:lstStyle/>
          <a:p>
            <a:r>
              <a:rPr lang="en-GB" dirty="0"/>
              <a:t>Think Beyond Race and Ethnicity 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xmlns="" id="{217A9CDD-788D-467D-937A-2E5731B1163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98334" y="1491629"/>
            <a:ext cx="6991643" cy="4952472"/>
          </a:xfr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9AE9A146-F736-4C1D-AC4F-ECF1D222D01C}"/>
              </a:ext>
            </a:extLst>
          </p:cNvPr>
          <p:cNvSpPr txBox="1"/>
          <p:nvPr/>
        </p:nvSpPr>
        <p:spPr>
          <a:xfrm>
            <a:off x="11493305" y="6260123"/>
            <a:ext cx="182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16190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16DD4FC8-2DB4-485D-BEB6-7FA3A0D290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4046" y="295160"/>
            <a:ext cx="8534400" cy="1507067"/>
          </a:xfrm>
        </p:spPr>
        <p:txBody>
          <a:bodyPr/>
          <a:lstStyle/>
          <a:p>
            <a:r>
              <a:rPr lang="en-GB" dirty="0"/>
              <a:t>Learn By Asking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xmlns="" id="{236EC259-ACEB-4CC3-8159-464B2376E98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65700" y="863600"/>
            <a:ext cx="5121275" cy="5121275"/>
          </a:xfr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0DAE293A-B67C-4002-BD70-D1E53FCB316D}"/>
              </a:ext>
            </a:extLst>
          </p:cNvPr>
          <p:cNvSpPr txBox="1"/>
          <p:nvPr/>
        </p:nvSpPr>
        <p:spPr>
          <a:xfrm>
            <a:off x="11207262" y="6189783"/>
            <a:ext cx="9847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827308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53BFCA9D-0ABF-49DB-8735-81A1F9369F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378003"/>
            <a:ext cx="8534400" cy="1507067"/>
          </a:xfrm>
        </p:spPr>
        <p:txBody>
          <a:bodyPr/>
          <a:lstStyle/>
          <a:p>
            <a:r>
              <a:rPr lang="en-GB" dirty="0"/>
              <a:t>Make Local Connections</a:t>
            </a:r>
          </a:p>
        </p:txBody>
      </p:sp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xmlns="" id="{89F48D7D-AE92-4922-BA8D-3369805B8BE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50091" y="1708314"/>
            <a:ext cx="7315200" cy="4341706"/>
          </a:xfr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BB54C87D-E889-49E9-BE54-36BF7D068E0C}"/>
              </a:ext>
            </a:extLst>
          </p:cNvPr>
          <p:cNvSpPr txBox="1"/>
          <p:nvPr/>
        </p:nvSpPr>
        <p:spPr>
          <a:xfrm>
            <a:off x="11141612" y="6260123"/>
            <a:ext cx="8581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670515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BD2E61D6-CAE8-42C4-9EB8-394200624E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436" y="309227"/>
            <a:ext cx="8534400" cy="1507067"/>
          </a:xfrm>
        </p:spPr>
        <p:txBody>
          <a:bodyPr/>
          <a:lstStyle/>
          <a:p>
            <a:r>
              <a:rPr lang="en-GB" dirty="0"/>
              <a:t>Pay Attention to Non-Verbal </a:t>
            </a:r>
            <a:r>
              <a:rPr lang="en-GB" dirty="0" err="1"/>
              <a:t>Behavior</a:t>
            </a:r>
            <a:endParaRPr lang="en-GB" dirty="0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xmlns="" id="{9A6B2A3C-2185-471F-9CE5-FDD88CECB3E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3834" y="1584393"/>
            <a:ext cx="7774838" cy="4492850"/>
          </a:xfr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4BDC8E7D-92C0-41A4-A228-D853B6F8522C}"/>
              </a:ext>
            </a:extLst>
          </p:cNvPr>
          <p:cNvSpPr txBox="1"/>
          <p:nvPr/>
        </p:nvSpPr>
        <p:spPr>
          <a:xfrm>
            <a:off x="11268222" y="6077243"/>
            <a:ext cx="4923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6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411272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880CC9EB-95FA-4E31-A876-BD9CC43436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2241" y="448588"/>
            <a:ext cx="5416361" cy="1436483"/>
          </a:xfrm>
        </p:spPr>
        <p:txBody>
          <a:bodyPr/>
          <a:lstStyle/>
          <a:p>
            <a:r>
              <a:rPr lang="en-GB" dirty="0"/>
              <a:t>Exchange Stories</a:t>
            </a:r>
          </a:p>
        </p:txBody>
      </p:sp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xmlns="" id="{714F6C2F-FA30-4695-B1F4-09B4B4D9610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76578" y="1378634"/>
            <a:ext cx="7061981" cy="4490965"/>
          </a:xfr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93BE45F6-5EFE-42EB-B475-792BF7F55AB1}"/>
              </a:ext>
            </a:extLst>
          </p:cNvPr>
          <p:cNvSpPr txBox="1"/>
          <p:nvPr/>
        </p:nvSpPr>
        <p:spPr>
          <a:xfrm>
            <a:off x="11197883" y="6189785"/>
            <a:ext cx="14067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7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023354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63DD5630-48E9-41B0-A782-56F07F9E8DBD}"/>
              </a:ext>
            </a:extLst>
          </p:cNvPr>
          <p:cNvSpPr txBox="1"/>
          <p:nvPr/>
        </p:nvSpPr>
        <p:spPr>
          <a:xfrm>
            <a:off x="1674055" y="1982450"/>
            <a:ext cx="8215533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800" dirty="0"/>
              <a:t>Conclusion</a:t>
            </a:r>
            <a:endParaRPr lang="en-GB" sz="8800" dirty="0"/>
          </a:p>
        </p:txBody>
      </p:sp>
    </p:spTree>
    <p:extLst>
      <p:ext uri="{BB962C8B-B14F-4D97-AF65-F5344CB8AC3E}">
        <p14:creationId xmlns:p14="http://schemas.microsoft.com/office/powerpoint/2010/main" val="30464396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4DD3A0FD-51BB-4092-9A4B-8066916C17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6310" y="450165"/>
            <a:ext cx="2947482" cy="2475383"/>
          </a:xfrm>
        </p:spPr>
        <p:txBody>
          <a:bodyPr/>
          <a:lstStyle/>
          <a:p>
            <a:r>
              <a:rPr lang="en-US" dirty="0"/>
              <a:t>References 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97C0C6C1-A179-43AB-896D-EDF7326008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41132" y="2191308"/>
            <a:ext cx="7315200" cy="2475383"/>
          </a:xfrm>
        </p:spPr>
        <p:txBody>
          <a:bodyPr/>
          <a:lstStyle/>
          <a:p>
            <a:r>
              <a:rPr lang="en-GB" dirty="0"/>
              <a:t>Kapil, R. (2019, July 23). Five Ways to be More Culturally Aware. Retrieved December 06, 2020, from https://www.mentalhealthfirstaid.org/2019/07/five-ways-to-be-more-culturally-aware/?fbclid=IwAR1T1U-9Io4mOvzq74r4uLQnGdgulVlcMpG0gCJCZE32J_KWq5yDLpp7-_s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E356D793-D058-41A6-8D73-BA0C473635FC}"/>
              </a:ext>
            </a:extLst>
          </p:cNvPr>
          <p:cNvSpPr txBox="1"/>
          <p:nvPr/>
        </p:nvSpPr>
        <p:spPr>
          <a:xfrm>
            <a:off x="10424160" y="5852160"/>
            <a:ext cx="14349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8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14954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theme/theme1.xml><?xml version="1.0" encoding="utf-8"?>
<a:theme xmlns:a="http://schemas.openxmlformats.org/drawingml/2006/main" name="Frame">
  <a:themeElements>
    <a:clrScheme name="Frame">
      <a:dk1>
        <a:sysClr val="windowText" lastClr="000000"/>
      </a:dk1>
      <a:lt1>
        <a:sysClr val="window" lastClr="FFFFFF"/>
      </a:lt1>
      <a:dk2>
        <a:srgbClr val="4A3F38"/>
      </a:dk2>
      <a:lt2>
        <a:srgbClr val="EEEDCB"/>
      </a:lt2>
      <a:accent1>
        <a:srgbClr val="818E9F"/>
      </a:accent1>
      <a:accent2>
        <a:srgbClr val="D26400"/>
      </a:accent2>
      <a:accent3>
        <a:srgbClr val="C3BA45"/>
      </a:accent3>
      <a:accent4>
        <a:srgbClr val="8A8552"/>
      </a:accent4>
      <a:accent5>
        <a:srgbClr val="F3B843"/>
      </a:accent5>
      <a:accent6>
        <a:srgbClr val="786C71"/>
      </a:accent6>
      <a:hlink>
        <a:srgbClr val="46A7CA"/>
      </a:hlink>
      <a:folHlink>
        <a:srgbClr val="B2B2B2"/>
      </a:folHlink>
    </a:clrScheme>
    <a:fontScheme name="Frame">
      <a:majorFont>
        <a:latin typeface="Corbel" panose="020B0503020204020204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Fram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20000"/>
                <a:lumMod val="102000"/>
              </a:schemeClr>
            </a:gs>
            <a:gs pos="48000">
              <a:schemeClr val="phClr">
                <a:tint val="98000"/>
                <a:shade val="90000"/>
                <a:satMod val="110000"/>
                <a:lumMod val="103000"/>
              </a:schemeClr>
            </a:gs>
            <a:gs pos="100000">
              <a:schemeClr val="phClr">
                <a:tint val="98000"/>
                <a:shade val="80000"/>
                <a:satMod val="10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rame" id="{F226E7A2-7162-461C-9490-D27D9DC04E43}" vid="{9935E573-C197-41A8-BCA1-5D5F62C560B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TM03457475[[fn=Frame]]</Template>
  <TotalTime>54</TotalTime>
  <Words>101</Words>
  <Application>Microsoft Office PowerPoint</Application>
  <PresentationFormat>Widescreen</PresentationFormat>
  <Paragraphs>28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Corbel</vt:lpstr>
      <vt:lpstr>Tahoma</vt:lpstr>
      <vt:lpstr>Wingdings 2</vt:lpstr>
      <vt:lpstr>Frame</vt:lpstr>
      <vt:lpstr>The Various Ways to Be Culturally Aware </vt:lpstr>
      <vt:lpstr>Content</vt:lpstr>
      <vt:lpstr>Think Beyond Race and Ethnicity </vt:lpstr>
      <vt:lpstr>Learn By Asking</vt:lpstr>
      <vt:lpstr>Make Local Connections</vt:lpstr>
      <vt:lpstr>Pay Attention to Non-Verbal Behavior</vt:lpstr>
      <vt:lpstr>Exchange Stories</vt:lpstr>
      <vt:lpstr>PowerPoint Presentation</vt:lpstr>
      <vt:lpstr>References 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Various Ways to Be Culturally Aware</dc:title>
  <dc:creator>Ameen Bendardaf</dc:creator>
  <cp:lastModifiedBy>user</cp:lastModifiedBy>
  <cp:revision>9</cp:revision>
  <dcterms:created xsi:type="dcterms:W3CDTF">2020-12-06T12:11:59Z</dcterms:created>
  <dcterms:modified xsi:type="dcterms:W3CDTF">2021-01-05T08:41:05Z</dcterms:modified>
</cp:coreProperties>
</file>